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68089-395B-4729-8328-63597A7DEA1B}"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43B02-1638-4ABD-BCDB-5674D76E01F0}" type="slidenum">
              <a:rPr lang="en-IN" smtClean="0"/>
              <a:t>‹#›</a:t>
            </a:fld>
            <a:endParaRPr lang="en-IN"/>
          </a:p>
        </p:txBody>
      </p:sp>
    </p:spTree>
    <p:extLst>
      <p:ext uri="{BB962C8B-B14F-4D97-AF65-F5344CB8AC3E}">
        <p14:creationId xmlns:p14="http://schemas.microsoft.com/office/powerpoint/2010/main" val="11169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43B02-1638-4ABD-BCDB-5674D76E01F0}" type="slidenum">
              <a:rPr lang="en-IN" smtClean="0"/>
              <a:t>2</a:t>
            </a:fld>
            <a:endParaRPr lang="en-IN"/>
          </a:p>
        </p:txBody>
      </p:sp>
    </p:spTree>
    <p:extLst>
      <p:ext uri="{BB962C8B-B14F-4D97-AF65-F5344CB8AC3E}">
        <p14:creationId xmlns:p14="http://schemas.microsoft.com/office/powerpoint/2010/main" val="33667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BDA4C-0C58-EC4E-E303-0EF7AE3AD9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DD7A5D-E7E5-BA7C-BC01-282B85C18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A3A9D4-F92C-1770-F1A6-79DAC59FEA07}"/>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5" name="Footer Placeholder 4">
            <a:extLst>
              <a:ext uri="{FF2B5EF4-FFF2-40B4-BE49-F238E27FC236}">
                <a16:creationId xmlns:a16="http://schemas.microsoft.com/office/drawing/2014/main" id="{5214BE1F-2146-1EB9-0664-45E68BABE7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E08E1-60FB-E893-F2FB-87C913E5E596}"/>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394256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7222-BC88-A462-278B-063E2F35C7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B70B7F-9D53-B120-E8A5-80E98A3360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5BB7A8-4643-1153-E930-7210D2A53652}"/>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5" name="Footer Placeholder 4">
            <a:extLst>
              <a:ext uri="{FF2B5EF4-FFF2-40B4-BE49-F238E27FC236}">
                <a16:creationId xmlns:a16="http://schemas.microsoft.com/office/drawing/2014/main" id="{D6D70CE6-D588-2521-10F4-6213FC716A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BDE54-A8E8-BE5A-6E23-5DA8985FC461}"/>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122439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39B45-1B80-381E-4131-4983B0FF5B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0C4C07-0B71-5EC8-595E-48AE7E44D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ABB43-67F7-44CD-A22D-322FF7180D58}"/>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5" name="Footer Placeholder 4">
            <a:extLst>
              <a:ext uri="{FF2B5EF4-FFF2-40B4-BE49-F238E27FC236}">
                <a16:creationId xmlns:a16="http://schemas.microsoft.com/office/drawing/2014/main" id="{AAF9B521-1807-CEC1-ABC4-36DD9D9DB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987247-F96F-9AEB-62D4-21A199D06739}"/>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376418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62A4-637C-E416-5FC0-49C90F5333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FC3FE7-F3A7-B2D5-CD06-A40A7E88BC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D9C6D-7A37-7399-022E-BF50BF976322}"/>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5" name="Footer Placeholder 4">
            <a:extLst>
              <a:ext uri="{FF2B5EF4-FFF2-40B4-BE49-F238E27FC236}">
                <a16:creationId xmlns:a16="http://schemas.microsoft.com/office/drawing/2014/main" id="{597B19F0-D249-C5BD-9FA7-BFF668A73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FF7900-6228-9370-8A9F-308221EB4C12}"/>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152088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B9C4-8C4A-2D76-5C5F-00499DC115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C32E7-D191-E669-CE8D-1A4B2875CE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4DC4B-7A13-C93E-AABE-95B05E63CC6A}"/>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5" name="Footer Placeholder 4">
            <a:extLst>
              <a:ext uri="{FF2B5EF4-FFF2-40B4-BE49-F238E27FC236}">
                <a16:creationId xmlns:a16="http://schemas.microsoft.com/office/drawing/2014/main" id="{F3B3ED48-43B7-3B5C-42BA-EB9A19A91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AE507-5A87-41F0-0384-EBC91D48A7B8}"/>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266207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3C37C-0AC2-4FFB-193A-1F3B727069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DC450-A6BB-AEFA-2E2A-247A5820D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68B3DB-9B8A-3245-820A-627C142A6A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2CB001-C8D8-2539-093C-3BC11E13524D}"/>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6" name="Footer Placeholder 5">
            <a:extLst>
              <a:ext uri="{FF2B5EF4-FFF2-40B4-BE49-F238E27FC236}">
                <a16:creationId xmlns:a16="http://schemas.microsoft.com/office/drawing/2014/main" id="{6D67ACEE-C418-F536-5B8C-F1B71FC73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70268-0882-47CE-7EE9-2497942DA57E}"/>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158012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BB00-A213-5897-529E-4AF3429D71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BC4585-6C09-FEFC-8574-94CE125C3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FE1DB4-A977-CA2B-3F3C-E625D3908B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DB46F0-4360-4232-D164-6FAFD9FFB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E0334-41D8-B1FC-6DC6-20F10F374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8BDD62-D744-0CD0-8931-8DD591D198D7}"/>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8" name="Footer Placeholder 7">
            <a:extLst>
              <a:ext uri="{FF2B5EF4-FFF2-40B4-BE49-F238E27FC236}">
                <a16:creationId xmlns:a16="http://schemas.microsoft.com/office/drawing/2014/main" id="{289CA388-421C-7DCA-D0CC-98ECCC5839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20C36C7-0BBF-4F79-92C3-D0D3D2E16D89}"/>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3785672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EA24-468D-E6EB-12CB-8655053898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919AA-EFAC-434B-475F-EAE174E717A2}"/>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4" name="Footer Placeholder 3">
            <a:extLst>
              <a:ext uri="{FF2B5EF4-FFF2-40B4-BE49-F238E27FC236}">
                <a16:creationId xmlns:a16="http://schemas.microsoft.com/office/drawing/2014/main" id="{CA4EED90-4085-D933-30B3-540E027DD7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631FFE-9910-C4E3-8EDD-4689ECEA4BCE}"/>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321765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FCA39-E32C-C807-F1C6-B18964F34640}"/>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3" name="Footer Placeholder 2">
            <a:extLst>
              <a:ext uri="{FF2B5EF4-FFF2-40B4-BE49-F238E27FC236}">
                <a16:creationId xmlns:a16="http://schemas.microsoft.com/office/drawing/2014/main" id="{698E7841-200E-9062-C224-CAC6A1792B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B1A471-BDCD-25FD-D217-AD24EA827324}"/>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273826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04E1-EE58-557A-B7C7-B938D12A5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171D4A-41C3-B44D-1174-C2584C6209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C4411F-202E-3BE2-D17E-7CE910BE4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2E615-69F6-F9C5-1112-7F0C346E5FD7}"/>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6" name="Footer Placeholder 5">
            <a:extLst>
              <a:ext uri="{FF2B5EF4-FFF2-40B4-BE49-F238E27FC236}">
                <a16:creationId xmlns:a16="http://schemas.microsoft.com/office/drawing/2014/main" id="{ACEA3347-8128-6CE1-F58F-0ADA8B3335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63D82D-59C2-6559-68BC-FD1B60E7EBAA}"/>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127140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F69D-8920-E6BE-8F08-85D5DD00A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574B69-82AB-89C6-6CC0-F442FA2F8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2C23CC-0DE7-B4F8-87D0-F34D6EDB2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4ABB0E-F25C-599C-BA12-F5D6C751E964}"/>
              </a:ext>
            </a:extLst>
          </p:cNvPr>
          <p:cNvSpPr>
            <a:spLocks noGrp="1"/>
          </p:cNvSpPr>
          <p:nvPr>
            <p:ph type="dt" sz="half" idx="10"/>
          </p:nvPr>
        </p:nvSpPr>
        <p:spPr/>
        <p:txBody>
          <a:bodyPr/>
          <a:lstStyle/>
          <a:p>
            <a:fld id="{7FE528DC-CC67-4371-8CC8-EF5CA062E601}" type="datetimeFigureOut">
              <a:rPr lang="en-IN" smtClean="0"/>
              <a:t>13-12-2024</a:t>
            </a:fld>
            <a:endParaRPr lang="en-IN"/>
          </a:p>
        </p:txBody>
      </p:sp>
      <p:sp>
        <p:nvSpPr>
          <p:cNvPr id="6" name="Footer Placeholder 5">
            <a:extLst>
              <a:ext uri="{FF2B5EF4-FFF2-40B4-BE49-F238E27FC236}">
                <a16:creationId xmlns:a16="http://schemas.microsoft.com/office/drawing/2014/main" id="{75909D06-A2AC-D779-B597-FE0E87A86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94F83-88A8-13C4-0D07-C666D668F26B}"/>
              </a:ext>
            </a:extLst>
          </p:cNvPr>
          <p:cNvSpPr>
            <a:spLocks noGrp="1"/>
          </p:cNvSpPr>
          <p:nvPr>
            <p:ph type="sldNum" sz="quarter" idx="12"/>
          </p:nvPr>
        </p:nvSpPr>
        <p:spPr/>
        <p:txBody>
          <a:bodyPr/>
          <a:lstStyle/>
          <a:p>
            <a:fld id="{550AAB6D-E60D-41E1-8A0D-767505CD9541}" type="slidenum">
              <a:rPr lang="en-IN" smtClean="0"/>
              <a:t>‹#›</a:t>
            </a:fld>
            <a:endParaRPr lang="en-IN"/>
          </a:p>
        </p:txBody>
      </p:sp>
    </p:spTree>
    <p:extLst>
      <p:ext uri="{BB962C8B-B14F-4D97-AF65-F5344CB8AC3E}">
        <p14:creationId xmlns:p14="http://schemas.microsoft.com/office/powerpoint/2010/main" val="1566073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F0DCB-5328-64C1-F556-26BAB47AC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969693-4952-8C6E-DD16-B5217BCF1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5751FB-D122-FE4E-21D7-F2BA50125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28DC-CC67-4371-8CC8-EF5CA062E601}" type="datetimeFigureOut">
              <a:rPr lang="en-IN" smtClean="0"/>
              <a:t>13-12-2024</a:t>
            </a:fld>
            <a:endParaRPr lang="en-IN"/>
          </a:p>
        </p:txBody>
      </p:sp>
      <p:sp>
        <p:nvSpPr>
          <p:cNvPr id="5" name="Footer Placeholder 4">
            <a:extLst>
              <a:ext uri="{FF2B5EF4-FFF2-40B4-BE49-F238E27FC236}">
                <a16:creationId xmlns:a16="http://schemas.microsoft.com/office/drawing/2014/main" id="{CDBE5F37-4710-EC9B-D843-83C9CF745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307B75-4DC3-BB4F-6762-43D1F222C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AAB6D-E60D-41E1-8A0D-767505CD9541}" type="slidenum">
              <a:rPr lang="en-IN" smtClean="0"/>
              <a:t>‹#›</a:t>
            </a:fld>
            <a:endParaRPr lang="en-IN"/>
          </a:p>
        </p:txBody>
      </p:sp>
    </p:spTree>
    <p:extLst>
      <p:ext uri="{BB962C8B-B14F-4D97-AF65-F5344CB8AC3E}">
        <p14:creationId xmlns:p14="http://schemas.microsoft.com/office/powerpoint/2010/main" val="2081599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804A-AAEC-3A88-9212-B8C45056CC05}"/>
              </a:ext>
            </a:extLst>
          </p:cNvPr>
          <p:cNvSpPr>
            <a:spLocks noGrp="1"/>
          </p:cNvSpPr>
          <p:nvPr>
            <p:ph type="ctrTitle"/>
          </p:nvPr>
        </p:nvSpPr>
        <p:spPr/>
        <p:txBody>
          <a:bodyPr/>
          <a:lstStyle/>
          <a:p>
            <a:r>
              <a:rPr lang="en-IN" dirty="0"/>
              <a:t>ANSWERS</a:t>
            </a:r>
          </a:p>
        </p:txBody>
      </p:sp>
      <p:sp>
        <p:nvSpPr>
          <p:cNvPr id="4" name="Rectangle 1">
            <a:extLst>
              <a:ext uri="{FF2B5EF4-FFF2-40B4-BE49-F238E27FC236}">
                <a16:creationId xmlns:a16="http://schemas.microsoft.com/office/drawing/2014/main" id="{F4EA3AF4-2E81-544E-8CF4-B08EE4EDE683}"/>
              </a:ext>
            </a:extLst>
          </p:cNvPr>
          <p:cNvSpPr>
            <a:spLocks noGrp="1" noChangeArrowheads="1"/>
          </p:cNvSpPr>
          <p:nvPr>
            <p:ph type="subTitle" idx="1"/>
          </p:nvPr>
        </p:nvSpPr>
        <p:spPr bwMode="auto">
          <a:xfrm>
            <a:off x="67377" y="3982837"/>
            <a:ext cx="1160806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Explanation of the Brute Force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brute force method</a:t>
            </a:r>
            <a:r>
              <a:rPr kumimoji="0" lang="en-US" altLang="en-US" sz="1400" b="0" i="0" u="none" strike="noStrike" cap="none" normalizeH="0" baseline="0" dirty="0">
                <a:ln>
                  <a:noFill/>
                </a:ln>
                <a:solidFill>
                  <a:schemeClr val="tx1"/>
                </a:solidFill>
                <a:effectLst/>
                <a:latin typeface="Arial" panose="020B0604020202020204" pitchFamily="34" charset="0"/>
              </a:rPr>
              <a:t> is a straightforward problem-solving approach that tries all possible solutions until the correct one is found. It does not involve any optimization or smart strategies, but instead exhaustively searches through all possibilities</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Practical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 common example is </a:t>
            </a:r>
            <a:r>
              <a:rPr kumimoji="0" lang="en-US" altLang="en-US" sz="1400" b="1" i="0" u="none" strike="noStrike" cap="none" normalizeH="0" baseline="0" dirty="0">
                <a:ln>
                  <a:noFill/>
                </a:ln>
                <a:solidFill>
                  <a:schemeClr val="tx1"/>
                </a:solidFill>
                <a:effectLst/>
                <a:latin typeface="Arial" panose="020B0604020202020204" pitchFamily="34" charset="0"/>
              </a:rPr>
              <a:t>password cracking</a:t>
            </a:r>
            <a:r>
              <a:rPr kumimoji="0" lang="en-US" altLang="en-US" sz="1400" b="0" i="0" u="none" strike="noStrike" cap="none" normalizeH="0" baseline="0" dirty="0">
                <a:ln>
                  <a:noFill/>
                </a:ln>
                <a:solidFill>
                  <a:schemeClr val="tx1"/>
                </a:solidFill>
                <a:effectLst/>
                <a:latin typeface="Arial" panose="020B0604020202020204" pitchFamily="34" charset="0"/>
              </a:rPr>
              <a:t>. If someone forgets their password, a brute force attack would try every possible combination of characters until it finds the correct one. For instance, if the password is a 4-digit PIN, the brute force method would try all combinations from </a:t>
            </a:r>
            <a:r>
              <a:rPr kumimoji="0" lang="en-US" altLang="en-US" sz="1400" b="0" i="0" u="none" strike="noStrike" cap="none" normalizeH="0" baseline="0" dirty="0">
                <a:ln>
                  <a:noFill/>
                </a:ln>
                <a:solidFill>
                  <a:schemeClr val="tx1"/>
                </a:solidFill>
                <a:effectLst/>
                <a:latin typeface="Arial Unicode MS"/>
              </a:rPr>
              <a:t>0000</a:t>
            </a:r>
            <a:r>
              <a:rPr kumimoji="0" lang="en-US" altLang="en-US" sz="1400" b="0" i="0" u="none" strike="noStrike" cap="none" normalizeH="0" baseline="0" dirty="0">
                <a:ln>
                  <a:noFill/>
                </a:ln>
                <a:solidFill>
                  <a:schemeClr val="tx1"/>
                </a:solidFill>
                <a:effectLst/>
              </a:rPr>
              <a:t> to </a:t>
            </a:r>
            <a:r>
              <a:rPr kumimoji="0" lang="en-US" altLang="en-US" sz="1400" b="0" i="0" u="none" strike="noStrike" cap="none" normalizeH="0" baseline="0" dirty="0">
                <a:ln>
                  <a:noFill/>
                </a:ln>
                <a:solidFill>
                  <a:schemeClr val="tx1"/>
                </a:solidFill>
                <a:effectLst/>
                <a:latin typeface="Arial Unicode MS"/>
              </a:rPr>
              <a:t>9999</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08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15AD32-D3C8-98DB-5A60-012C85A79E76}"/>
              </a:ext>
            </a:extLst>
          </p:cNvPr>
          <p:cNvSpPr txBox="1"/>
          <p:nvPr/>
        </p:nvSpPr>
        <p:spPr>
          <a:xfrm>
            <a:off x="115503" y="115503"/>
            <a:ext cx="11964202" cy="2308324"/>
          </a:xfrm>
          <a:prstGeom prst="rect">
            <a:avLst/>
          </a:prstGeom>
          <a:noFill/>
        </p:spPr>
        <p:txBody>
          <a:bodyPr wrap="square">
            <a:spAutoFit/>
          </a:bodyPr>
          <a:lstStyle/>
          <a:p>
            <a:r>
              <a:rPr lang="en-US" b="1" dirty="0"/>
              <a:t>Basic Functions of Operating Systems:</a:t>
            </a:r>
          </a:p>
          <a:p>
            <a:pPr>
              <a:buFont typeface="+mj-lt"/>
              <a:buAutoNum type="arabicPeriod"/>
            </a:pPr>
            <a:r>
              <a:rPr lang="en-US" b="1" dirty="0"/>
              <a:t>Process Management</a:t>
            </a:r>
            <a:r>
              <a:rPr lang="en-US" dirty="0"/>
              <a:t>: Manages processes, allocates CPU time, and handles multitasking.</a:t>
            </a:r>
          </a:p>
          <a:p>
            <a:pPr>
              <a:buFont typeface="+mj-lt"/>
              <a:buAutoNum type="arabicPeriod"/>
            </a:pPr>
            <a:r>
              <a:rPr lang="en-US" b="1" dirty="0"/>
              <a:t>Memory Management</a:t>
            </a:r>
            <a:r>
              <a:rPr lang="en-US" dirty="0"/>
              <a:t>: Allocates and tracks memory for processes, ensuring efficient use.</a:t>
            </a:r>
          </a:p>
          <a:p>
            <a:pPr>
              <a:buFont typeface="+mj-lt"/>
              <a:buAutoNum type="arabicPeriod"/>
            </a:pPr>
            <a:r>
              <a:rPr lang="en-US" b="1" dirty="0"/>
              <a:t>File System Management</a:t>
            </a:r>
            <a:r>
              <a:rPr lang="en-US" dirty="0"/>
              <a:t>: Organizes, stores, retrieves, and protects files on storage devices.</a:t>
            </a:r>
          </a:p>
          <a:p>
            <a:pPr>
              <a:buFont typeface="+mj-lt"/>
              <a:buAutoNum type="arabicPeriod"/>
            </a:pPr>
            <a:r>
              <a:rPr lang="en-US" b="1" dirty="0"/>
              <a:t>Device Management</a:t>
            </a:r>
            <a:r>
              <a:rPr lang="en-US" dirty="0"/>
              <a:t>: Controls hardware devices via device drivers for smooth interaction with applications.</a:t>
            </a:r>
          </a:p>
          <a:p>
            <a:pPr>
              <a:buFont typeface="+mj-lt"/>
              <a:buAutoNum type="arabicPeriod"/>
            </a:pPr>
            <a:r>
              <a:rPr lang="en-US" b="1" dirty="0"/>
              <a:t>User Interface</a:t>
            </a:r>
            <a:r>
              <a:rPr lang="en-US" dirty="0"/>
              <a:t>: Provides an interface (GUI/CLI) for user interaction with the system.</a:t>
            </a:r>
          </a:p>
          <a:p>
            <a:pPr>
              <a:buFont typeface="+mj-lt"/>
              <a:buAutoNum type="arabicPeriod"/>
            </a:pPr>
            <a:r>
              <a:rPr lang="en-US" b="1" dirty="0"/>
              <a:t>Security and Access Control</a:t>
            </a:r>
            <a:r>
              <a:rPr lang="en-US" dirty="0"/>
              <a:t>: Enforces security policies and manages user access and permissions.</a:t>
            </a:r>
          </a:p>
          <a:p>
            <a:endParaRPr lang="en-IN" dirty="0"/>
          </a:p>
        </p:txBody>
      </p:sp>
      <p:sp>
        <p:nvSpPr>
          <p:cNvPr id="7" name="TextBox 6">
            <a:extLst>
              <a:ext uri="{FF2B5EF4-FFF2-40B4-BE49-F238E27FC236}">
                <a16:creationId xmlns:a16="http://schemas.microsoft.com/office/drawing/2014/main" id="{AB57E282-944B-CF58-FFFE-125205C0878F}"/>
              </a:ext>
            </a:extLst>
          </p:cNvPr>
          <p:cNvSpPr txBox="1"/>
          <p:nvPr/>
        </p:nvSpPr>
        <p:spPr>
          <a:xfrm>
            <a:off x="112295" y="2069432"/>
            <a:ext cx="11964201" cy="2098701"/>
          </a:xfrm>
          <a:prstGeom prst="rect">
            <a:avLst/>
          </a:prstGeom>
          <a:noFill/>
        </p:spPr>
        <p:txBody>
          <a:bodyPr wrap="square">
            <a:spAutoFit/>
          </a:bodyPr>
          <a:lstStyle/>
          <a:p>
            <a:r>
              <a:rPr lang="en-US" b="1" dirty="0"/>
              <a:t>Difference Between Hardware and Software Components of a Computer:</a:t>
            </a:r>
          </a:p>
          <a:p>
            <a:pPr>
              <a:buFont typeface="+mj-lt"/>
              <a:buAutoNum type="arabicPeriod"/>
            </a:pPr>
            <a:r>
              <a:rPr lang="en-US" b="1" dirty="0"/>
              <a:t>Hardware</a:t>
            </a:r>
            <a:r>
              <a:rPr lang="en-US" dirty="0"/>
              <a:t>:</a:t>
            </a:r>
          </a:p>
          <a:p>
            <a:pPr marL="742950" lvl="1" indent="-285750">
              <a:buFont typeface="+mj-lt"/>
              <a:buAutoNum type="arabicPeriod"/>
            </a:pPr>
            <a:r>
              <a:rPr lang="en-US" dirty="0"/>
              <a:t>Refers to the physical components of a computer system, such as the CPU, RAM, hard drive, keyboard, and monitor. These are tangible, mechanical, and electronic parts that are necessary for the computer to function.</a:t>
            </a:r>
          </a:p>
          <a:p>
            <a:pPr>
              <a:buFont typeface="+mj-lt"/>
              <a:buAutoNum type="arabicPeriod"/>
            </a:pPr>
            <a:r>
              <a:rPr lang="en-US" b="1" dirty="0"/>
              <a:t>Software</a:t>
            </a:r>
            <a:r>
              <a:rPr lang="en-US" dirty="0"/>
              <a:t>:</a:t>
            </a:r>
          </a:p>
          <a:p>
            <a:pPr marL="742950" lvl="1" indent="-285750">
              <a:buFont typeface="+mj-lt"/>
              <a:buAutoNum type="arabicPeriod"/>
            </a:pPr>
            <a:r>
              <a:rPr lang="en-US" dirty="0"/>
              <a:t>Refers to the programs and applications that run on the hardware, such as the operating system, word processors, and games. These are intangible, consisting of instructions that tell the hardware what to do.</a:t>
            </a:r>
          </a:p>
        </p:txBody>
      </p:sp>
      <p:sp>
        <p:nvSpPr>
          <p:cNvPr id="8" name="Rectangle 1">
            <a:extLst>
              <a:ext uri="{FF2B5EF4-FFF2-40B4-BE49-F238E27FC236}">
                <a16:creationId xmlns:a16="http://schemas.microsoft.com/office/drawing/2014/main" id="{3A75D5BB-1B32-0274-D730-A095003B38FF}"/>
              </a:ext>
            </a:extLst>
          </p:cNvPr>
          <p:cNvSpPr>
            <a:spLocks noChangeArrowheads="1"/>
          </p:cNvSpPr>
          <p:nvPr/>
        </p:nvSpPr>
        <p:spPr bwMode="auto">
          <a:xfrm>
            <a:off x="112295" y="4060177"/>
            <a:ext cx="12079704"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Definition of a Variable in Python</a:t>
            </a:r>
            <a:r>
              <a:rPr kumimoji="0" lang="en-US" altLang="en-US" sz="9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variable</a:t>
            </a:r>
            <a:r>
              <a:rPr kumimoji="0" lang="en-US" altLang="en-US" sz="1800" b="0" i="0" u="none" strike="noStrike" cap="none" normalizeH="0" baseline="0" dirty="0">
                <a:ln>
                  <a:noFill/>
                </a:ln>
                <a:solidFill>
                  <a:schemeClr val="tx1"/>
                </a:solidFill>
                <a:effectLst/>
                <a:latin typeface="Arial" panose="020B0604020202020204" pitchFamily="34" charset="0"/>
              </a:rPr>
              <a:t> in Python is a name used to store data values. It acts as a reference to a memory location where the data is stored, allowing you to manipulate and access the data.</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Defining a variable age = 25 # 'age' is a variable that stores the integer value 25 # Using the variable print(age) # Output: 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098B2D61-5686-4728-8C56-28562EB2A86E}"/>
              </a:ext>
            </a:extLst>
          </p:cNvPr>
          <p:cNvSpPr>
            <a:spLocks noChangeArrowheads="1"/>
          </p:cNvSpPr>
          <p:nvPr/>
        </p:nvSpPr>
        <p:spPr bwMode="auto">
          <a:xfrm>
            <a:off x="0" y="5321027"/>
            <a:ext cx="121919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Purpose of Indentation in Python Programming: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Indentation in Python is used to define the structure of the code. It indicates the block of code that belongs to a particular statement, such as loops, functions, and conditionals. Python uses indentation instead of curly braces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to group statements, making the code more readable and organized.</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631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0515F-12F4-E815-0624-ADCB4F224C34}"/>
              </a:ext>
            </a:extLst>
          </p:cNvPr>
          <p:cNvSpPr txBox="1"/>
          <p:nvPr/>
        </p:nvSpPr>
        <p:spPr>
          <a:xfrm>
            <a:off x="67377" y="115503"/>
            <a:ext cx="12050829" cy="923330"/>
          </a:xfrm>
          <a:prstGeom prst="rect">
            <a:avLst/>
          </a:prstGeom>
          <a:noFill/>
        </p:spPr>
        <p:txBody>
          <a:bodyPr wrap="square">
            <a:spAutoFit/>
          </a:bodyPr>
          <a:lstStyle/>
          <a:p>
            <a:r>
              <a:rPr lang="en-US" b="1" dirty="0"/>
              <a:t>Definition of a Structured Problem:</a:t>
            </a:r>
          </a:p>
          <a:p>
            <a:r>
              <a:rPr lang="en-US" dirty="0"/>
              <a:t>A </a:t>
            </a:r>
            <a:r>
              <a:rPr lang="en-US" b="1" dirty="0"/>
              <a:t>structured problem</a:t>
            </a:r>
            <a:r>
              <a:rPr lang="en-US" dirty="0"/>
              <a:t> is a problem that can be broken down into smaller, well-defined components or steps. These problems have clear objectives, predictable outcomes, and can be solved using a systematic approach or algorithm.</a:t>
            </a:r>
          </a:p>
        </p:txBody>
      </p:sp>
      <p:sp>
        <p:nvSpPr>
          <p:cNvPr id="5" name="TextBox 4">
            <a:extLst>
              <a:ext uri="{FF2B5EF4-FFF2-40B4-BE49-F238E27FC236}">
                <a16:creationId xmlns:a16="http://schemas.microsoft.com/office/drawing/2014/main" id="{09EC584D-B8F4-7600-C89B-9D3F3D4721B8}"/>
              </a:ext>
            </a:extLst>
          </p:cNvPr>
          <p:cNvSpPr txBox="1"/>
          <p:nvPr/>
        </p:nvSpPr>
        <p:spPr>
          <a:xfrm>
            <a:off x="67377" y="913705"/>
            <a:ext cx="11790946" cy="1477328"/>
          </a:xfrm>
          <a:prstGeom prst="rect">
            <a:avLst/>
          </a:prstGeom>
          <a:noFill/>
        </p:spPr>
        <p:txBody>
          <a:bodyPr wrap="square">
            <a:spAutoFit/>
          </a:bodyPr>
          <a:lstStyle/>
          <a:p>
            <a:r>
              <a:rPr lang="en-US" b="1" dirty="0"/>
              <a:t>Common Cognitive Barriers in Problem-Solving:</a:t>
            </a:r>
          </a:p>
          <a:p>
            <a:pPr>
              <a:buFont typeface="+mj-lt"/>
              <a:buAutoNum type="arabicPeriod"/>
            </a:pPr>
            <a:r>
              <a:rPr lang="en-US" b="1" dirty="0"/>
              <a:t>Mental Set</a:t>
            </a:r>
            <a:r>
              <a:rPr lang="en-US" dirty="0"/>
              <a:t>: A tendency to approach problems using solutions that worked in the past, even if they are not applicable to the current situation. This can limit creativity and prevent finding new solutions.</a:t>
            </a:r>
          </a:p>
          <a:p>
            <a:pPr>
              <a:buFont typeface="+mj-lt"/>
              <a:buAutoNum type="arabicPeriod"/>
            </a:pPr>
            <a:r>
              <a:rPr lang="en-US" b="1" dirty="0"/>
              <a:t>Confirmation Bias</a:t>
            </a:r>
            <a:r>
              <a:rPr lang="en-US" dirty="0"/>
              <a:t>: The tendency to focus on information that supports existing beliefs or solutions, while ignoring evidence that contradicts them. This can lead to faulty conclusions and hinder problem-solving.</a:t>
            </a:r>
          </a:p>
        </p:txBody>
      </p:sp>
      <p:sp>
        <p:nvSpPr>
          <p:cNvPr id="87" name="Rectangle 55">
            <a:extLst>
              <a:ext uri="{FF2B5EF4-FFF2-40B4-BE49-F238E27FC236}">
                <a16:creationId xmlns:a16="http://schemas.microsoft.com/office/drawing/2014/main" id="{DB74F768-6519-094F-7CFE-5B5C75759DD7}"/>
              </a:ext>
            </a:extLst>
          </p:cNvPr>
          <p:cNvSpPr>
            <a:spLocks noChangeArrowheads="1"/>
          </p:cNvSpPr>
          <p:nvPr/>
        </p:nvSpPr>
        <p:spPr bwMode="auto">
          <a:xfrm rot="10800000" flipV="1">
            <a:off x="73792" y="2369755"/>
            <a:ext cx="1179094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Difference Between a List and a Tuple in Python: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Mutability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List</a:t>
            </a:r>
            <a:r>
              <a:rPr kumimoji="0" lang="en-US" altLang="en-US" sz="1600" b="0" i="0" u="none" strike="noStrike" cap="none" normalizeH="0" baseline="0" dirty="0">
                <a:ln>
                  <a:noFill/>
                </a:ln>
                <a:solidFill>
                  <a:schemeClr val="tx1"/>
                </a:solidFill>
                <a:effectLst/>
                <a:latin typeface="Arial" panose="020B0604020202020204" pitchFamily="34" charset="0"/>
              </a:rPr>
              <a:t>: A list is </a:t>
            </a:r>
            <a:r>
              <a:rPr kumimoji="0" lang="en-US" altLang="en-US" sz="1600" b="1" i="0" u="none" strike="noStrike" cap="none" normalizeH="0" baseline="0" dirty="0">
                <a:ln>
                  <a:noFill/>
                </a:ln>
                <a:solidFill>
                  <a:schemeClr val="tx1"/>
                </a:solidFill>
                <a:effectLst/>
                <a:latin typeface="Arial" panose="020B0604020202020204" pitchFamily="34" charset="0"/>
              </a:rPr>
              <a:t>mutable</a:t>
            </a:r>
            <a:r>
              <a:rPr kumimoji="0" lang="en-US" altLang="en-US" sz="1600" b="0" i="0" u="none" strike="noStrike" cap="none" normalizeH="0" baseline="0" dirty="0">
                <a:ln>
                  <a:noFill/>
                </a:ln>
                <a:solidFill>
                  <a:schemeClr val="tx1"/>
                </a:solidFill>
                <a:effectLst/>
                <a:latin typeface="Arial" panose="020B0604020202020204" pitchFamily="34" charset="0"/>
              </a:rPr>
              <a:t>, meaning its elements can be modified or changed after creation.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Tuple</a:t>
            </a:r>
            <a:r>
              <a:rPr kumimoji="0" lang="en-US" altLang="en-US" sz="1600" b="0" i="0" u="none" strike="noStrike" cap="none" normalizeH="0" baseline="0" dirty="0">
                <a:ln>
                  <a:noFill/>
                </a:ln>
                <a:solidFill>
                  <a:schemeClr val="tx1"/>
                </a:solidFill>
                <a:effectLst/>
                <a:latin typeface="Arial" panose="020B0604020202020204" pitchFamily="34" charset="0"/>
              </a:rPr>
              <a:t>: A tuple is </a:t>
            </a:r>
            <a:r>
              <a:rPr kumimoji="0" lang="en-US" altLang="en-US" sz="1600" b="1" i="0" u="none" strike="noStrike" cap="none" normalizeH="0" baseline="0" dirty="0">
                <a:ln>
                  <a:noFill/>
                </a:ln>
                <a:solidFill>
                  <a:schemeClr val="tx1"/>
                </a:solidFill>
                <a:effectLst/>
                <a:latin typeface="Arial" panose="020B0604020202020204" pitchFamily="34" charset="0"/>
              </a:rPr>
              <a:t>immutable</a:t>
            </a:r>
            <a:r>
              <a:rPr kumimoji="0" lang="en-US" altLang="en-US" sz="1600" b="0" i="0" u="none" strike="noStrike" cap="none" normalizeH="0" baseline="0" dirty="0">
                <a:ln>
                  <a:noFill/>
                </a:ln>
                <a:solidFill>
                  <a:schemeClr val="tx1"/>
                </a:solidFill>
                <a:effectLst/>
                <a:latin typeface="Arial" panose="020B0604020202020204" pitchFamily="34" charset="0"/>
              </a:rPr>
              <a:t>, meaning once it is created, its elements cannot be modified.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Syntax</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List</a:t>
            </a:r>
            <a:r>
              <a:rPr kumimoji="0" lang="en-US" altLang="en-US" sz="1400" b="0" i="0" u="none" strike="noStrike" cap="none" normalizeH="0" baseline="0" dirty="0">
                <a:ln>
                  <a:noFill/>
                </a:ln>
                <a:solidFill>
                  <a:schemeClr val="tx1"/>
                </a:solidFill>
                <a:effectLst/>
                <a:latin typeface="Arial" panose="020B0604020202020204" pitchFamily="34" charset="0"/>
              </a:rPr>
              <a:t>: Defined using square brackets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e.g., </a:t>
            </a:r>
            <a:r>
              <a:rPr kumimoji="0" lang="en-US" altLang="en-US" sz="1400" b="0" i="0" u="none" strike="noStrike" cap="none" normalizeH="0" baseline="0" dirty="0" err="1">
                <a:ln>
                  <a:noFill/>
                </a:ln>
                <a:solidFill>
                  <a:schemeClr val="tx1"/>
                </a:solidFill>
                <a:effectLst/>
                <a:latin typeface="Arial Unicode MS"/>
              </a:rPr>
              <a:t>my_list</a:t>
            </a:r>
            <a:r>
              <a:rPr kumimoji="0" lang="en-US" altLang="en-US" sz="1400" b="0" i="0" u="none" strike="noStrike" cap="none" normalizeH="0" baseline="0" dirty="0">
                <a:ln>
                  <a:noFill/>
                </a:ln>
                <a:solidFill>
                  <a:schemeClr val="tx1"/>
                </a:solidFill>
                <a:effectLst/>
                <a:latin typeface="Arial Unicode MS"/>
              </a:rPr>
              <a:t> = [1, 2, 3]</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Tuple</a:t>
            </a:r>
            <a:r>
              <a:rPr kumimoji="0" lang="en-US" altLang="en-US" sz="1400" b="0" i="0" u="none" strike="noStrike" cap="none" normalizeH="0" baseline="0" dirty="0">
                <a:ln>
                  <a:noFill/>
                </a:ln>
                <a:solidFill>
                  <a:schemeClr val="tx1"/>
                </a:solidFill>
                <a:effectLst/>
                <a:latin typeface="Arial" panose="020B0604020202020204" pitchFamily="34" charset="0"/>
              </a:rPr>
              <a:t>: Defined using parentheses </a:t>
            </a:r>
            <a:r>
              <a:rPr kumimoji="0" lang="en-US" altLang="en-US" sz="1400" b="0" i="0" u="none" strike="noStrike" cap="none" normalizeH="0" baseline="0" dirty="0">
                <a:ln>
                  <a:noFill/>
                </a:ln>
                <a:solidFill>
                  <a:schemeClr val="tx1"/>
                </a:solidFill>
                <a:effectLst/>
                <a:latin typeface="Arial Unicode MS"/>
              </a:rPr>
              <a:t>()</a:t>
            </a:r>
            <a:r>
              <a:rPr kumimoji="0" lang="en-US" altLang="en-US" sz="1400" b="0" i="0" u="none" strike="noStrike" cap="none" normalizeH="0" baseline="0" dirty="0">
                <a:ln>
                  <a:noFill/>
                </a:ln>
                <a:solidFill>
                  <a:schemeClr val="tx1"/>
                </a:solidFill>
                <a:effectLst/>
              </a:rPr>
              <a:t>, e.g., </a:t>
            </a:r>
            <a:r>
              <a:rPr kumimoji="0" lang="en-US" altLang="en-US" sz="1400" b="0" i="0" u="none" strike="noStrike" cap="none" normalizeH="0" baseline="0" dirty="0" err="1">
                <a:ln>
                  <a:noFill/>
                </a:ln>
                <a:solidFill>
                  <a:schemeClr val="tx1"/>
                </a:solidFill>
                <a:effectLst/>
                <a:latin typeface="Arial Unicode MS"/>
              </a:rPr>
              <a:t>my_tuple</a:t>
            </a:r>
            <a:r>
              <a:rPr kumimoji="0" lang="en-US" altLang="en-US" sz="1400" b="0" i="0" u="none" strike="noStrike" cap="none" normalizeH="0" baseline="0" dirty="0">
                <a:ln>
                  <a:noFill/>
                </a:ln>
                <a:solidFill>
                  <a:schemeClr val="tx1"/>
                </a:solidFill>
                <a:effectLst/>
                <a:latin typeface="Arial Unicode MS"/>
              </a:rPr>
              <a:t> = (1, 2, 3)</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8" name="Rectangle 56">
            <a:extLst>
              <a:ext uri="{FF2B5EF4-FFF2-40B4-BE49-F238E27FC236}">
                <a16:creationId xmlns:a16="http://schemas.microsoft.com/office/drawing/2014/main" id="{E9B94A75-5AE6-7897-2464-613915598758}"/>
              </a:ext>
            </a:extLst>
          </p:cNvPr>
          <p:cNvSpPr>
            <a:spLocks noChangeArrowheads="1"/>
          </p:cNvSpPr>
          <p:nvPr/>
        </p:nvSpPr>
        <p:spPr bwMode="auto">
          <a:xfrm rot="10800000" flipV="1">
            <a:off x="73792" y="3871325"/>
            <a:ext cx="1211820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Definition of Lambda Function</a:t>
            </a:r>
            <a:r>
              <a:rPr kumimoji="0" lang="en-US" altLang="en-US" sz="9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 </a:t>
            </a:r>
            <a:r>
              <a:rPr kumimoji="0" lang="en-US" altLang="en-US" sz="1400" b="1" i="0" u="none" strike="noStrike" cap="none" normalizeH="0" baseline="0" dirty="0">
                <a:ln>
                  <a:noFill/>
                </a:ln>
                <a:solidFill>
                  <a:schemeClr val="tx1"/>
                </a:solidFill>
                <a:effectLst/>
                <a:latin typeface="Arial" panose="020B0604020202020204" pitchFamily="34" charset="0"/>
              </a:rPr>
              <a:t>lambda function</a:t>
            </a:r>
            <a:r>
              <a:rPr kumimoji="0" lang="en-US" altLang="en-US" sz="1400" b="0" i="0" u="none" strike="noStrike" cap="none" normalizeH="0" baseline="0" dirty="0">
                <a:ln>
                  <a:noFill/>
                </a:ln>
                <a:solidFill>
                  <a:schemeClr val="tx1"/>
                </a:solidFill>
                <a:effectLst/>
                <a:latin typeface="Arial" panose="020B0604020202020204" pitchFamily="34" charset="0"/>
              </a:rPr>
              <a:t> in Python is a small, anonymous function defined using the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a:rPr>
              <a:t>lambda</a:t>
            </a:r>
            <a:r>
              <a:rPr kumimoji="0" lang="en-US" altLang="en-US" sz="1400" b="0" i="0" u="none" strike="noStrike" cap="none" normalizeH="0" baseline="0" dirty="0">
                <a:ln>
                  <a:noFill/>
                </a:ln>
                <a:solidFill>
                  <a:schemeClr val="tx1"/>
                </a:solidFill>
                <a:effectLst/>
              </a:rPr>
              <a:t> keyword. It can have any number of arguments but only one expression, which is evaluated and returned.</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python</a:t>
            </a:r>
            <a:endParaRPr kumimoji="0" lang="en-US" altLang="en-US" sz="11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Unicode MS"/>
              </a:rPr>
              <a:t># Lambda function to add two numbers add = lambda x, y: x + y # Using the lambda function print(add(3, 5)) # Output</a:t>
            </a:r>
            <a:r>
              <a:rPr kumimoji="0" lang="en-US" altLang="en-US" sz="1000" b="0" i="0" u="none" strike="noStrike" cap="none" normalizeH="0" baseline="0" dirty="0">
                <a:ln>
                  <a:noFill/>
                </a:ln>
                <a:solidFill>
                  <a:schemeClr val="tx1"/>
                </a:solidFill>
                <a:effectLst/>
                <a:latin typeface="Arial Unicode MS"/>
              </a:rPr>
              <a:t>: 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0" name="TextBox 89">
            <a:extLst>
              <a:ext uri="{FF2B5EF4-FFF2-40B4-BE49-F238E27FC236}">
                <a16:creationId xmlns:a16="http://schemas.microsoft.com/office/drawing/2014/main" id="{77F8EA7A-6CBD-AF3B-331F-999DD9752831}"/>
              </a:ext>
            </a:extLst>
          </p:cNvPr>
          <p:cNvSpPr txBox="1"/>
          <p:nvPr/>
        </p:nvSpPr>
        <p:spPr>
          <a:xfrm>
            <a:off x="73793" y="5182001"/>
            <a:ext cx="12044414" cy="1754326"/>
          </a:xfrm>
          <a:prstGeom prst="rect">
            <a:avLst/>
          </a:prstGeom>
          <a:noFill/>
        </p:spPr>
        <p:txBody>
          <a:bodyPr wrap="square">
            <a:spAutoFit/>
          </a:bodyPr>
          <a:lstStyle/>
          <a:p>
            <a:r>
              <a:rPr lang="en-US" b="1" dirty="0"/>
              <a:t>Definition of Recursion:</a:t>
            </a:r>
          </a:p>
          <a:p>
            <a:r>
              <a:rPr lang="en-US" b="1" dirty="0"/>
              <a:t>Recursion</a:t>
            </a:r>
            <a:r>
              <a:rPr lang="en-US" dirty="0"/>
              <a:t> is a process in which a function calls itself directly or indirectly to solve a problem. It breaks down a complex problem into smaller, more manageable sub-problems, solving each in turn.</a:t>
            </a:r>
          </a:p>
          <a:p>
            <a:r>
              <a:rPr lang="en-US" b="1" dirty="0"/>
              <a:t>Example of Recursion in Real Life:</a:t>
            </a:r>
          </a:p>
          <a:p>
            <a:r>
              <a:rPr lang="en-US" dirty="0"/>
              <a:t>A </a:t>
            </a:r>
            <a:r>
              <a:rPr lang="en-US" b="1" dirty="0"/>
              <a:t>family tree</a:t>
            </a:r>
            <a:r>
              <a:rPr lang="en-US" dirty="0"/>
              <a:t> is a real-life example of recursion. Just like how a person’s ancestors (parents, grandparents, etc.) are part of the same family lineage, recursion works by referring to previous versions of itself.</a:t>
            </a:r>
          </a:p>
        </p:txBody>
      </p:sp>
    </p:spTree>
    <p:extLst>
      <p:ext uri="{BB962C8B-B14F-4D97-AF65-F5344CB8AC3E}">
        <p14:creationId xmlns:p14="http://schemas.microsoft.com/office/powerpoint/2010/main" val="3611355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820</Words>
  <Application>Microsoft Office PowerPoint</Application>
  <PresentationFormat>Widescreen</PresentationFormat>
  <Paragraphs>46</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Unicode MS</vt:lpstr>
      <vt:lpstr>Calibri</vt:lpstr>
      <vt:lpstr>Calibri Light</vt:lpstr>
      <vt:lpstr>Office Theme</vt:lpstr>
      <vt:lpstr>ANSWERS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mahitha vema</dc:creator>
  <cp:lastModifiedBy>mahitha vema</cp:lastModifiedBy>
  <cp:revision>1</cp:revision>
  <dcterms:created xsi:type="dcterms:W3CDTF">2024-12-13T07:35:05Z</dcterms:created>
  <dcterms:modified xsi:type="dcterms:W3CDTF">2024-12-13T07:39:50Z</dcterms:modified>
</cp:coreProperties>
</file>