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A50392"/>
    <a:srgbClr val="FFFFFF"/>
    <a:srgbClr val="00CC00"/>
    <a:srgbClr val="06A279"/>
    <a:srgbClr val="E6F6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9" d="100"/>
          <a:sy n="59" d="100"/>
        </p:scale>
        <p:origin x="9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8/4/2024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75247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8/4/2024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16252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8/4/2024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410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8/4/2024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2744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8/4/2024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99103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8/4/2024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31403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8/4/2024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8668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8/4/2024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4195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8/4/2024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3500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8/4/2024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8633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8/4/2024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1179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8/4/2024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4852595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27" r:id="rId6"/>
    <p:sldLayoutId id="2147483723" r:id="rId7"/>
    <p:sldLayoutId id="2147483724" r:id="rId8"/>
    <p:sldLayoutId id="2147483725" r:id="rId9"/>
    <p:sldLayoutId id="2147483726" r:id="rId10"/>
    <p:sldLayoutId id="2147483728"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FADE6E-7AAB-E121-0E3C-0F2E51EF3D4C}"/>
              </a:ext>
            </a:extLst>
          </p:cNvPr>
          <p:cNvSpPr>
            <a:spLocks noGrp="1"/>
          </p:cNvSpPr>
          <p:nvPr>
            <p:ph type="ctrTitle"/>
          </p:nvPr>
        </p:nvSpPr>
        <p:spPr>
          <a:xfrm>
            <a:off x="960120" y="317814"/>
            <a:ext cx="10268712" cy="1700784"/>
          </a:xfrm>
        </p:spPr>
        <p:txBody>
          <a:bodyPr vert="horz" lIns="91440" tIns="45720" rIns="91440" bIns="45720" rtlCol="0" anchor="ctr">
            <a:normAutofit/>
          </a:bodyPr>
          <a:lstStyle/>
          <a:p>
            <a:pPr algn="l"/>
            <a:r>
              <a:rPr lang="en-US" sz="6600" kern="1200" cap="all" spc="120" baseline="0" dirty="0">
                <a:solidFill>
                  <a:schemeClr val="bg1"/>
                </a:solidFill>
                <a:latin typeface="+mj-lt"/>
                <a:ea typeface="+mj-ea"/>
                <a:cs typeface="+mj-cs"/>
              </a:rPr>
              <a:t>   </a:t>
            </a:r>
            <a:r>
              <a:rPr lang="en-US" sz="6600" kern="1200" cap="all" spc="120" baseline="0" dirty="0">
                <a:solidFill>
                  <a:schemeClr val="accent2">
                    <a:lumMod val="60000"/>
                    <a:lumOff val="40000"/>
                  </a:schemeClr>
                </a:solidFill>
                <a:latin typeface="Times New Roman" panose="02020603050405020304" pitchFamily="18" charset="0"/>
                <a:cs typeface="Times New Roman" panose="02020603050405020304" pitchFamily="18" charset="0"/>
              </a:rPr>
              <a:t>MY  Enterprise  IDEA        </a:t>
            </a:r>
          </a:p>
        </p:txBody>
      </p:sp>
      <p:sp>
        <p:nvSpPr>
          <p:cNvPr id="3" name="Subtitle 2">
            <a:extLst>
              <a:ext uri="{FF2B5EF4-FFF2-40B4-BE49-F238E27FC236}">
                <a16:creationId xmlns:a16="http://schemas.microsoft.com/office/drawing/2014/main" id="{DDCFC7F7-7430-B596-85F1-A95D79C2A5CC}"/>
              </a:ext>
            </a:extLst>
          </p:cNvPr>
          <p:cNvSpPr>
            <a:spLocks noGrp="1"/>
          </p:cNvSpPr>
          <p:nvPr>
            <p:ph type="subTitle" idx="1"/>
          </p:nvPr>
        </p:nvSpPr>
        <p:spPr>
          <a:xfrm>
            <a:off x="960120" y="2784143"/>
            <a:ext cx="5782586" cy="3433031"/>
          </a:xfrm>
        </p:spPr>
        <p:txBody>
          <a:bodyPr vert="horz" lIns="91440" tIns="45720" rIns="91440" bIns="45720" rtlCol="0" anchor="t">
            <a:normAutofit/>
          </a:bodyPr>
          <a:lstStyle/>
          <a:p>
            <a:pPr algn="l"/>
            <a:r>
              <a:rPr lang="en-US" dirty="0">
                <a:solidFill>
                  <a:srgbClr val="FF0000"/>
                </a:solidFill>
              </a:rPr>
              <a:t>STUDENT </a:t>
            </a:r>
            <a:r>
              <a:rPr lang="en-US" dirty="0">
                <a:solidFill>
                  <a:srgbClr val="00CC00"/>
                </a:solidFill>
              </a:rPr>
              <a:t>:</a:t>
            </a:r>
            <a:r>
              <a:rPr lang="en-US" dirty="0">
                <a:solidFill>
                  <a:schemeClr val="tx1"/>
                </a:solidFill>
              </a:rPr>
              <a:t> </a:t>
            </a:r>
            <a:r>
              <a:rPr lang="en-US" sz="2800" b="1" dirty="0">
                <a:solidFill>
                  <a:schemeClr val="accent4">
                    <a:lumMod val="75000"/>
                  </a:schemeClr>
                </a:solidFill>
              </a:rPr>
              <a:t>MAHITH</a:t>
            </a:r>
          </a:p>
          <a:p>
            <a:pPr algn="l"/>
            <a:r>
              <a:rPr lang="en-US" dirty="0">
                <a:solidFill>
                  <a:srgbClr val="FF0000"/>
                </a:solidFill>
              </a:rPr>
              <a:t>CLASS</a:t>
            </a:r>
            <a:r>
              <a:rPr lang="en-US" dirty="0">
                <a:solidFill>
                  <a:schemeClr val="tx1"/>
                </a:solidFill>
              </a:rPr>
              <a:t>     </a:t>
            </a:r>
            <a:r>
              <a:rPr lang="en-US" dirty="0">
                <a:solidFill>
                  <a:srgbClr val="00CC00"/>
                </a:solidFill>
              </a:rPr>
              <a:t>:</a:t>
            </a:r>
            <a:r>
              <a:rPr lang="en-US" dirty="0">
                <a:solidFill>
                  <a:schemeClr val="tx1"/>
                </a:solidFill>
              </a:rPr>
              <a:t> </a:t>
            </a:r>
            <a:r>
              <a:rPr lang="en-US" sz="2400" b="1" dirty="0">
                <a:solidFill>
                  <a:schemeClr val="accent4">
                    <a:lumMod val="75000"/>
                  </a:schemeClr>
                </a:solidFill>
              </a:rPr>
              <a:t>IX</a:t>
            </a:r>
          </a:p>
          <a:p>
            <a:pPr algn="l"/>
            <a:r>
              <a:rPr lang="en-US" dirty="0">
                <a:solidFill>
                  <a:srgbClr val="FF0000"/>
                </a:solidFill>
              </a:rPr>
              <a:t>TOPIC</a:t>
            </a:r>
            <a:r>
              <a:rPr lang="en-US" dirty="0">
                <a:solidFill>
                  <a:schemeClr val="tx1"/>
                </a:solidFill>
              </a:rPr>
              <a:t>      </a:t>
            </a:r>
            <a:r>
              <a:rPr lang="en-US" dirty="0">
                <a:solidFill>
                  <a:srgbClr val="00CC00"/>
                </a:solidFill>
              </a:rPr>
              <a:t>:</a:t>
            </a:r>
            <a:r>
              <a:rPr lang="en-US" dirty="0">
                <a:solidFill>
                  <a:schemeClr val="tx1"/>
                </a:solidFill>
              </a:rPr>
              <a:t> </a:t>
            </a:r>
            <a:r>
              <a:rPr lang="en-US" sz="2400" b="1" dirty="0">
                <a:solidFill>
                  <a:schemeClr val="accent4">
                    <a:lumMod val="75000"/>
                  </a:schemeClr>
                </a:solidFill>
              </a:rPr>
              <a:t>MY ENTERPRISE</a:t>
            </a:r>
          </a:p>
          <a:p>
            <a:pPr algn="l"/>
            <a:r>
              <a:rPr lang="en-US" dirty="0">
                <a:solidFill>
                  <a:srgbClr val="FF0000"/>
                </a:solidFill>
              </a:rPr>
              <a:t>SUBJECT </a:t>
            </a:r>
            <a:r>
              <a:rPr lang="en-US" dirty="0">
                <a:solidFill>
                  <a:srgbClr val="00CC00"/>
                </a:solidFill>
              </a:rPr>
              <a:t>: </a:t>
            </a:r>
            <a:r>
              <a:rPr lang="en-US" sz="2400" dirty="0">
                <a:solidFill>
                  <a:schemeClr val="accent4">
                    <a:lumMod val="75000"/>
                  </a:schemeClr>
                </a:solidFill>
              </a:rPr>
              <a:t> IT</a:t>
            </a:r>
          </a:p>
          <a:p>
            <a:pPr algn="l"/>
            <a:endParaRPr lang="en-US" dirty="0">
              <a:solidFill>
                <a:schemeClr val="accent4">
                  <a:lumMod val="75000"/>
                </a:schemeClr>
              </a:solidFill>
            </a:endParaRPr>
          </a:p>
          <a:p>
            <a:pPr algn="l"/>
            <a:endParaRPr lang="en-US" dirty="0">
              <a:solidFill>
                <a:schemeClr val="tx1"/>
              </a:solidFill>
            </a:endParaRPr>
          </a:p>
        </p:txBody>
      </p:sp>
      <p:pic>
        <p:nvPicPr>
          <p:cNvPr id="4" name="Picture 3" descr="Top view of wood desk with the plant, white keyboard, coffee in a white mug, notebook, and pen">
            <a:extLst>
              <a:ext uri="{FF2B5EF4-FFF2-40B4-BE49-F238E27FC236}">
                <a16:creationId xmlns:a16="http://schemas.microsoft.com/office/drawing/2014/main" id="{FE71589D-A1EF-EA44-18D8-62FDED1E18FD}"/>
              </a:ext>
            </a:extLst>
          </p:cNvPr>
          <p:cNvPicPr>
            <a:picLocks noChangeAspect="1"/>
          </p:cNvPicPr>
          <p:nvPr/>
        </p:nvPicPr>
        <p:blipFill>
          <a:blip r:embed="rId2"/>
          <a:srcRect l="9585" r="9615" b="-2"/>
          <a:stretch/>
        </p:blipFill>
        <p:spPr>
          <a:xfrm>
            <a:off x="7550554" y="2582803"/>
            <a:ext cx="4012870" cy="3364792"/>
          </a:xfrm>
          <a:prstGeom prst="rect">
            <a:avLst/>
          </a:prstGeom>
        </p:spPr>
      </p:pic>
    </p:spTree>
    <p:extLst>
      <p:ext uri="{BB962C8B-B14F-4D97-AF65-F5344CB8AC3E}">
        <p14:creationId xmlns:p14="http://schemas.microsoft.com/office/powerpoint/2010/main" val="2131061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F6249-8B7A-72B3-8054-9166903DA66D}"/>
              </a:ext>
            </a:extLst>
          </p:cNvPr>
          <p:cNvSpPr>
            <a:spLocks noGrp="1"/>
          </p:cNvSpPr>
          <p:nvPr>
            <p:ph type="title"/>
          </p:nvPr>
        </p:nvSpPr>
        <p:spPr/>
        <p:txBody>
          <a:bodyPr>
            <a:normAutofit/>
          </a:bodyPr>
          <a:lstStyle/>
          <a:p>
            <a:r>
              <a:rPr lang="en-IN" sz="4800" dirty="0">
                <a:solidFill>
                  <a:schemeClr val="accent3">
                    <a:lumMod val="75000"/>
                  </a:schemeClr>
                </a:solidFill>
              </a:rPr>
              <a:t>7.</a:t>
            </a:r>
            <a:r>
              <a:rPr lang="en-IN" sz="4800" b="1" i="0" dirty="0">
                <a:solidFill>
                  <a:srgbClr val="545454"/>
                </a:solidFill>
                <a:effectLst/>
                <a:highlight>
                  <a:srgbClr val="000000"/>
                </a:highlight>
                <a:latin typeface="Helvetica" panose="020B0604020202020204" pitchFamily="34" charset="0"/>
              </a:rPr>
              <a:t> </a:t>
            </a:r>
            <a:r>
              <a:rPr lang="en-IN" sz="4800" b="1" i="0" dirty="0">
                <a:solidFill>
                  <a:schemeClr val="accent2">
                    <a:lumMod val="60000"/>
                    <a:lumOff val="40000"/>
                  </a:schemeClr>
                </a:solidFill>
                <a:effectLst/>
                <a:highlight>
                  <a:srgbClr val="000000"/>
                </a:highlight>
                <a:latin typeface="Helvetica" panose="020B0604020202020204" pitchFamily="34" charset="0"/>
              </a:rPr>
              <a:t>Develop a business plan.</a:t>
            </a:r>
            <a:endParaRPr lang="en-IN" sz="4800" dirty="0">
              <a:solidFill>
                <a:schemeClr val="accent2">
                  <a:lumMod val="60000"/>
                  <a:lumOff val="40000"/>
                </a:schemeClr>
              </a:solidFill>
              <a:highlight>
                <a:srgbClr val="000000"/>
              </a:highlight>
            </a:endParaRPr>
          </a:p>
        </p:txBody>
      </p:sp>
      <p:sp>
        <p:nvSpPr>
          <p:cNvPr id="3" name="Content Placeholder 2">
            <a:extLst>
              <a:ext uri="{FF2B5EF4-FFF2-40B4-BE49-F238E27FC236}">
                <a16:creationId xmlns:a16="http://schemas.microsoft.com/office/drawing/2014/main" id="{8ECEF256-2036-CCD4-F2B1-618BF3F45A35}"/>
              </a:ext>
            </a:extLst>
          </p:cNvPr>
          <p:cNvSpPr>
            <a:spLocks noGrp="1"/>
          </p:cNvSpPr>
          <p:nvPr>
            <p:ph idx="1"/>
          </p:nvPr>
        </p:nvSpPr>
        <p:spPr/>
        <p:txBody>
          <a:bodyPr>
            <a:normAutofit fontScale="70000" lnSpcReduction="20000"/>
          </a:bodyPr>
          <a:lstStyle/>
          <a:p>
            <a:pPr marL="457200" indent="-457200" algn="l" fontAlgn="base">
              <a:buFont typeface="Wingdings" panose="05000000000000000000" pitchFamily="2" charset="2"/>
              <a:buChar char="ü"/>
            </a:pPr>
            <a:r>
              <a:rPr lang="en-US" b="0" i="0" dirty="0">
                <a:solidFill>
                  <a:schemeClr val="accent3"/>
                </a:solidFill>
                <a:effectLst/>
                <a:highlight>
                  <a:srgbClr val="FFFFFF"/>
                </a:highlight>
                <a:latin typeface="Helvetica" panose="020B0604020202020204" pitchFamily="34" charset="0"/>
              </a:rPr>
              <a:t>A business plan will be helpful when seeking financing from lending institutions or independent finances. The plan will show your specific insight into the theater business. </a:t>
            </a:r>
            <a:r>
              <a:rPr lang="en-US" b="0" i="0" u="none" strike="noStrike" baseline="30000" dirty="0">
                <a:solidFill>
                  <a:schemeClr val="accent3"/>
                </a:solidFill>
                <a:effectLst/>
                <a:latin typeface="inherit"/>
              </a:rPr>
              <a:t> </a:t>
            </a:r>
            <a:r>
              <a:rPr lang="en-US" b="0" i="0" dirty="0">
                <a:solidFill>
                  <a:schemeClr val="accent3"/>
                </a:solidFill>
                <a:effectLst/>
                <a:highlight>
                  <a:srgbClr val="FFFFFF"/>
                </a:highlight>
                <a:latin typeface="Helvetica" panose="020B0604020202020204" pitchFamily="34" charset="0"/>
              </a:rPr>
              <a:t>There are numerous sample business plans available online that are specific to starting a movie theater. </a:t>
            </a:r>
          </a:p>
          <a:p>
            <a:pPr marL="457200" indent="-457200" algn="l" fontAlgn="base">
              <a:buFont typeface="Wingdings" panose="05000000000000000000" pitchFamily="2" charset="2"/>
              <a:buChar char="ü"/>
            </a:pPr>
            <a:r>
              <a:rPr lang="en-US" b="0" i="0" dirty="0">
                <a:solidFill>
                  <a:schemeClr val="accent4"/>
                </a:solidFill>
                <a:effectLst/>
                <a:highlight>
                  <a:srgbClr val="FFFFFF"/>
                </a:highlight>
                <a:latin typeface="Helvetica" panose="020B0604020202020204" pitchFamily="34" charset="0"/>
              </a:rPr>
              <a:t>Your business plan will need to include information such as:</a:t>
            </a:r>
          </a:p>
          <a:p>
            <a:pPr marL="457200" indent="-457200" algn="l" fontAlgn="base">
              <a:buFont typeface="Wingdings" panose="05000000000000000000" pitchFamily="2" charset="2"/>
              <a:buChar char="ü"/>
            </a:pPr>
            <a:r>
              <a:rPr lang="en-US" b="0" i="0" dirty="0">
                <a:solidFill>
                  <a:srgbClr val="92D050"/>
                </a:solidFill>
                <a:effectLst/>
                <a:highlight>
                  <a:srgbClr val="FFFFFF"/>
                </a:highlight>
                <a:latin typeface="inherit"/>
              </a:rPr>
              <a:t>Mission or objective of your business</a:t>
            </a:r>
          </a:p>
          <a:p>
            <a:pPr marL="457200" indent="-457200" algn="l" fontAlgn="base">
              <a:buFont typeface="Wingdings" panose="05000000000000000000" pitchFamily="2" charset="2"/>
              <a:buChar char="ü"/>
            </a:pPr>
            <a:r>
              <a:rPr lang="en-US" b="0" i="0" dirty="0">
                <a:solidFill>
                  <a:srgbClr val="FF0000"/>
                </a:solidFill>
                <a:effectLst/>
                <a:highlight>
                  <a:srgbClr val="FFFFFF"/>
                </a:highlight>
                <a:latin typeface="inherit"/>
              </a:rPr>
              <a:t>Market research and audience analysis</a:t>
            </a:r>
          </a:p>
          <a:p>
            <a:pPr marL="457200" indent="-457200" algn="l" fontAlgn="base">
              <a:buFont typeface="Wingdings" panose="05000000000000000000" pitchFamily="2" charset="2"/>
              <a:buChar char="ü"/>
            </a:pPr>
            <a:r>
              <a:rPr lang="en-US" b="0" i="0" dirty="0">
                <a:solidFill>
                  <a:srgbClr val="FFFF00"/>
                </a:solidFill>
                <a:effectLst/>
                <a:highlight>
                  <a:srgbClr val="FFFFFF"/>
                </a:highlight>
                <a:latin typeface="inherit"/>
              </a:rPr>
              <a:t>Costs of initial start-up and maintaining the theater</a:t>
            </a:r>
          </a:p>
          <a:p>
            <a:pPr marL="457200" indent="-457200" algn="l" fontAlgn="base">
              <a:buFont typeface="Wingdings" panose="05000000000000000000" pitchFamily="2" charset="2"/>
              <a:buChar char="ü"/>
            </a:pPr>
            <a:r>
              <a:rPr lang="en-US" b="0" i="0" dirty="0">
                <a:solidFill>
                  <a:srgbClr val="A50392"/>
                </a:solidFill>
                <a:effectLst/>
                <a:highlight>
                  <a:srgbClr val="FFFFFF"/>
                </a:highlight>
                <a:latin typeface="inherit"/>
              </a:rPr>
              <a:t>Pricing for tickets, concessions, etc.</a:t>
            </a:r>
          </a:p>
          <a:p>
            <a:pPr marL="457200" indent="-457200" algn="l" fontAlgn="base">
              <a:buFont typeface="Wingdings" panose="05000000000000000000" pitchFamily="2" charset="2"/>
              <a:buChar char="ü"/>
            </a:pPr>
            <a:r>
              <a:rPr lang="en-US" b="0" i="0" dirty="0">
                <a:solidFill>
                  <a:srgbClr val="06A279"/>
                </a:solidFill>
                <a:effectLst/>
                <a:highlight>
                  <a:srgbClr val="FFFFFF"/>
                </a:highlight>
                <a:latin typeface="inherit"/>
              </a:rPr>
              <a:t>Projected costs and revenues</a:t>
            </a:r>
          </a:p>
          <a:p>
            <a:endParaRPr lang="en-IN" dirty="0"/>
          </a:p>
        </p:txBody>
      </p:sp>
    </p:spTree>
    <p:extLst>
      <p:ext uri="{BB962C8B-B14F-4D97-AF65-F5344CB8AC3E}">
        <p14:creationId xmlns:p14="http://schemas.microsoft.com/office/powerpoint/2010/main" val="1682147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8416-4806-887C-A357-ED865381CEAC}"/>
              </a:ext>
            </a:extLst>
          </p:cNvPr>
          <p:cNvSpPr>
            <a:spLocks noGrp="1"/>
          </p:cNvSpPr>
          <p:nvPr>
            <p:ph type="title"/>
          </p:nvPr>
        </p:nvSpPr>
        <p:spPr/>
        <p:txBody>
          <a:bodyPr>
            <a:noAutofit/>
          </a:bodyPr>
          <a:lstStyle/>
          <a:p>
            <a:r>
              <a:rPr lang="en-IN" sz="6000" dirty="0">
                <a:solidFill>
                  <a:schemeClr val="accent3">
                    <a:lumMod val="75000"/>
                  </a:schemeClr>
                </a:solidFill>
              </a:rPr>
              <a:t>     8. </a:t>
            </a:r>
            <a:r>
              <a:rPr lang="en-IN" sz="6000" b="1" i="0" dirty="0">
                <a:solidFill>
                  <a:schemeClr val="accent2">
                    <a:lumMod val="60000"/>
                    <a:lumOff val="40000"/>
                  </a:schemeClr>
                </a:solidFill>
                <a:effectLst/>
                <a:highlight>
                  <a:srgbClr val="000000"/>
                </a:highlight>
                <a:latin typeface="Helvetica" panose="020B0604020202020204" pitchFamily="34" charset="0"/>
              </a:rPr>
              <a:t>Secure funding.</a:t>
            </a:r>
            <a:r>
              <a:rPr lang="en-IN" sz="6000" b="0" i="0" dirty="0">
                <a:solidFill>
                  <a:schemeClr val="accent2">
                    <a:lumMod val="60000"/>
                    <a:lumOff val="40000"/>
                  </a:schemeClr>
                </a:solidFill>
                <a:effectLst/>
                <a:highlight>
                  <a:srgbClr val="000000"/>
                </a:highlight>
                <a:latin typeface="Helvetica" panose="020B0604020202020204" pitchFamily="34" charset="0"/>
              </a:rPr>
              <a:t> </a:t>
            </a:r>
            <a:endParaRPr lang="en-IN" sz="6000" dirty="0">
              <a:solidFill>
                <a:schemeClr val="accent2">
                  <a:lumMod val="60000"/>
                  <a:lumOff val="40000"/>
                </a:schemeClr>
              </a:solidFill>
              <a:highlight>
                <a:srgbClr val="000000"/>
              </a:highlight>
            </a:endParaRPr>
          </a:p>
        </p:txBody>
      </p:sp>
      <p:sp>
        <p:nvSpPr>
          <p:cNvPr id="3" name="Content Placeholder 2">
            <a:extLst>
              <a:ext uri="{FF2B5EF4-FFF2-40B4-BE49-F238E27FC236}">
                <a16:creationId xmlns:a16="http://schemas.microsoft.com/office/drawing/2014/main" id="{CF260F4F-6720-97B2-AC4A-DFB3D3AC2786}"/>
              </a:ext>
            </a:extLst>
          </p:cNvPr>
          <p:cNvSpPr>
            <a:spLocks noGrp="1"/>
          </p:cNvSpPr>
          <p:nvPr>
            <p:ph idx="1"/>
          </p:nvPr>
        </p:nvSpPr>
        <p:spPr/>
        <p:txBody>
          <a:bodyPr>
            <a:normAutofit fontScale="85000" lnSpcReduction="20000"/>
          </a:bodyPr>
          <a:lstStyle/>
          <a:p>
            <a:pPr marL="457200" indent="-457200" algn="l" fontAlgn="base">
              <a:buFont typeface="Wingdings" panose="05000000000000000000" pitchFamily="2" charset="2"/>
              <a:buChar char="ü"/>
            </a:pPr>
            <a:r>
              <a:rPr lang="en-US" b="0" i="0" dirty="0">
                <a:solidFill>
                  <a:srgbClr val="FF0000"/>
                </a:solidFill>
                <a:effectLst/>
                <a:highlight>
                  <a:srgbClr val="FFFFFF"/>
                </a:highlight>
                <a:latin typeface="Helvetica" panose="020B0604020202020204" pitchFamily="34" charset="0"/>
              </a:rPr>
              <a:t>The start-up costs for running a movie theater can be expensive, but don’t let that discourage you. With a solid business plan, you may be able to attract investors who are willing to put up money in exchange for a financial interest in the business. You</a:t>
            </a:r>
            <a:r>
              <a:rPr lang="en-US" b="0" i="0" dirty="0">
                <a:solidFill>
                  <a:srgbClr val="FF0000"/>
                </a:solidFill>
                <a:effectLst/>
                <a:highlight>
                  <a:srgbClr val="FFFFFF"/>
                </a:highlight>
                <a:latin typeface="inherit"/>
              </a:rPr>
              <a:t> might also look into getting a business partner. Look for someone who has connections with the local business community and who has experience raising money and running businesses.</a:t>
            </a:r>
          </a:p>
          <a:p>
            <a:pPr marL="457200" indent="-457200" algn="l" fontAlgn="base">
              <a:buFont typeface="Wingdings" panose="05000000000000000000" pitchFamily="2" charset="2"/>
              <a:buChar char="ü"/>
            </a:pPr>
            <a:r>
              <a:rPr lang="en-US" b="0" i="0" dirty="0">
                <a:solidFill>
                  <a:srgbClr val="00CC00"/>
                </a:solidFill>
                <a:effectLst/>
                <a:highlight>
                  <a:srgbClr val="FFFFFF"/>
                </a:highlight>
                <a:latin typeface="inherit"/>
              </a:rPr>
              <a:t>Some small organizations run crowdfunding campaigns to raise money. These are appeals to people who are especially interested in your theater, asking them to contribute money to your business. Some independent theaters have successfully run crowdfunding campaigns to raise money to purchase digital projection equipment.</a:t>
            </a:r>
          </a:p>
          <a:p>
            <a:endParaRPr lang="en-IN" dirty="0"/>
          </a:p>
        </p:txBody>
      </p:sp>
    </p:spTree>
    <p:extLst>
      <p:ext uri="{BB962C8B-B14F-4D97-AF65-F5344CB8AC3E}">
        <p14:creationId xmlns:p14="http://schemas.microsoft.com/office/powerpoint/2010/main" val="41632723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DFD6-5A8F-6EF8-1FB5-4629C478EF3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CCFDF55-EC7B-9BA4-2578-EAB333F962A5}"/>
              </a:ext>
            </a:extLst>
          </p:cNvPr>
          <p:cNvSpPr>
            <a:spLocks noGrp="1"/>
          </p:cNvSpPr>
          <p:nvPr>
            <p:ph idx="1"/>
          </p:nvPr>
        </p:nvSpPr>
        <p:spPr>
          <a:xfrm rot="19876659">
            <a:off x="960120" y="2587752"/>
            <a:ext cx="10268712" cy="3593592"/>
          </a:xfrm>
        </p:spPr>
        <p:txBody>
          <a:bodyPr>
            <a:normAutofit fontScale="85000" lnSpcReduction="10000"/>
          </a:bodyPr>
          <a:lstStyle/>
          <a:p>
            <a:r>
              <a:rPr lang="en-IN" sz="20300" b="1" i="1" u="sng" dirty="0">
                <a:solidFill>
                  <a:srgbClr val="FF0000"/>
                </a:solidFill>
              </a:rPr>
              <a:t>Thank you</a:t>
            </a:r>
          </a:p>
        </p:txBody>
      </p:sp>
      <p:pic>
        <p:nvPicPr>
          <p:cNvPr id="2050" name="Picture 2" descr="Thank you Vectors &amp; Illustrations for Free Download | Freepik">
            <a:extLst>
              <a:ext uri="{FF2B5EF4-FFF2-40B4-BE49-F238E27FC236}">
                <a16:creationId xmlns:a16="http://schemas.microsoft.com/office/drawing/2014/main" id="{7A749B8F-A88F-1AF2-7C6C-2FB4A61EA7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5410"/>
            <a:ext cx="12192000" cy="8121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6518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2" name="Rectangle 105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F6C1D8-B52A-74F1-F3A7-5A2BF6F9DA8E}"/>
              </a:ext>
            </a:extLst>
          </p:cNvPr>
          <p:cNvSpPr>
            <a:spLocks noGrp="1"/>
          </p:cNvSpPr>
          <p:nvPr>
            <p:ph type="title"/>
          </p:nvPr>
        </p:nvSpPr>
        <p:spPr>
          <a:xfrm>
            <a:off x="960120" y="317814"/>
            <a:ext cx="10268712" cy="1700784"/>
          </a:xfrm>
        </p:spPr>
        <p:txBody>
          <a:bodyPr vert="horz" lIns="91440" tIns="45720" rIns="91440" bIns="45720" rtlCol="0">
            <a:normAutofit/>
          </a:bodyPr>
          <a:lstStyle/>
          <a:p>
            <a:r>
              <a:rPr lang="en-US" dirty="0"/>
              <a:t>             </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MOVIE  theater</a:t>
            </a:r>
            <a:endParaRPr lang="en-US" sz="9600" dirty="0">
              <a:solidFill>
                <a:schemeClr val="accent2">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1054" name="Rectangle 1053">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0" name="Content Placeholder 1029">
            <a:extLst>
              <a:ext uri="{FF2B5EF4-FFF2-40B4-BE49-F238E27FC236}">
                <a16:creationId xmlns:a16="http://schemas.microsoft.com/office/drawing/2014/main" id="{77F91ADF-8EA4-B22D-C1B0-ABF19C986439}"/>
              </a:ext>
            </a:extLst>
          </p:cNvPr>
          <p:cNvSpPr>
            <a:spLocks noGrp="1"/>
          </p:cNvSpPr>
          <p:nvPr>
            <p:ph idx="1"/>
          </p:nvPr>
        </p:nvSpPr>
        <p:spPr>
          <a:xfrm>
            <a:off x="1291046" y="2178449"/>
            <a:ext cx="10268712" cy="3258102"/>
          </a:xfrm>
        </p:spPr>
        <p:txBody>
          <a:bodyPr vert="horz" lIns="91440" tIns="45720" rIns="91440" bIns="45720" rtlCol="0">
            <a:normAutofit/>
          </a:bodyPr>
          <a:lstStyle/>
          <a:p>
            <a:r>
              <a:rPr lang="en-US" dirty="0"/>
              <a:t> </a:t>
            </a:r>
          </a:p>
        </p:txBody>
      </p:sp>
      <p:pic>
        <p:nvPicPr>
          <p:cNvPr id="3" name="Picture 2" descr="Theaters in Kammanahalli, Bangalore ...">
            <a:extLst>
              <a:ext uri="{FF2B5EF4-FFF2-40B4-BE49-F238E27FC236}">
                <a16:creationId xmlns:a16="http://schemas.microsoft.com/office/drawing/2014/main" id="{0E03019F-DD82-7FE1-ADC2-BD5BAD68C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266398"/>
            <a:ext cx="12190476" cy="4469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52226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F198-C793-96ED-0AE5-298EB4C9CBAC}"/>
              </a:ext>
            </a:extLst>
          </p:cNvPr>
          <p:cNvSpPr>
            <a:spLocks noGrp="1"/>
          </p:cNvSpPr>
          <p:nvPr>
            <p:ph type="title"/>
          </p:nvPr>
        </p:nvSpPr>
        <p:spPr/>
        <p:txBody>
          <a:bodyPr/>
          <a:lstStyle/>
          <a:p>
            <a:r>
              <a:rPr lang="en-IN" dirty="0"/>
              <a:t>     </a:t>
            </a:r>
            <a:r>
              <a:rPr lang="en-IN" dirty="0">
                <a:solidFill>
                  <a:schemeClr val="accent2">
                    <a:lumMod val="60000"/>
                    <a:lumOff val="40000"/>
                  </a:schemeClr>
                </a:solidFill>
              </a:rPr>
              <a:t>REQUIRED  RESOURCES</a:t>
            </a:r>
          </a:p>
        </p:txBody>
      </p:sp>
      <p:sp>
        <p:nvSpPr>
          <p:cNvPr id="3" name="Content Placeholder 2">
            <a:extLst>
              <a:ext uri="{FF2B5EF4-FFF2-40B4-BE49-F238E27FC236}">
                <a16:creationId xmlns:a16="http://schemas.microsoft.com/office/drawing/2014/main" id="{EADB338B-D325-84F8-4320-2140F6ED652D}"/>
              </a:ext>
            </a:extLst>
          </p:cNvPr>
          <p:cNvSpPr>
            <a:spLocks noGrp="1"/>
          </p:cNvSpPr>
          <p:nvPr>
            <p:ph idx="1"/>
          </p:nvPr>
        </p:nvSpPr>
        <p:spPr>
          <a:xfrm>
            <a:off x="864326" y="2544209"/>
            <a:ext cx="10268712" cy="3593592"/>
          </a:xfrm>
        </p:spPr>
        <p:txBody>
          <a:bodyPr>
            <a:noAutofit/>
          </a:bodyPr>
          <a:lstStyle/>
          <a:p>
            <a:pPr marL="514350" indent="-514350">
              <a:buFont typeface="+mj-lt"/>
              <a:buAutoNum type="arabicParenR"/>
            </a:pPr>
            <a:r>
              <a:rPr lang="en-US" sz="2000" b="1" i="0" dirty="0">
                <a:solidFill>
                  <a:srgbClr val="FF0000"/>
                </a:solidFill>
                <a:effectLst/>
                <a:highlight>
                  <a:srgbClr val="FFFFFF"/>
                </a:highlight>
                <a:latin typeface="Helvetica" panose="020B0604020202020204" pitchFamily="34" charset="0"/>
              </a:rPr>
              <a:t> Look into theater chains that offer franchise opportunities.</a:t>
            </a:r>
            <a:r>
              <a:rPr lang="en-US" sz="2000" b="0" i="0" dirty="0">
                <a:solidFill>
                  <a:srgbClr val="FF0000"/>
                </a:solidFill>
                <a:effectLst/>
                <a:highlight>
                  <a:srgbClr val="FFFFFF"/>
                </a:highlight>
                <a:latin typeface="Helvetica" panose="020B0604020202020204" pitchFamily="34" charset="0"/>
              </a:rPr>
              <a:t> </a:t>
            </a:r>
          </a:p>
          <a:p>
            <a:pPr marL="457200" indent="-457200">
              <a:buFont typeface="+mj-lt"/>
              <a:buAutoNum type="arabicParenR"/>
            </a:pPr>
            <a:r>
              <a:rPr lang="en-US" sz="2000" b="1" i="0" dirty="0">
                <a:solidFill>
                  <a:schemeClr val="accent3">
                    <a:lumMod val="75000"/>
                  </a:schemeClr>
                </a:solidFill>
                <a:effectLst/>
                <a:highlight>
                  <a:srgbClr val="FFFFFF"/>
                </a:highlight>
                <a:latin typeface="Helvetica" panose="020B0604020202020204" pitchFamily="34" charset="0"/>
              </a:rPr>
              <a:t> </a:t>
            </a:r>
            <a:r>
              <a:rPr lang="en-US" sz="2000" b="1" i="0" dirty="0">
                <a:solidFill>
                  <a:srgbClr val="92D050"/>
                </a:solidFill>
                <a:effectLst/>
                <a:highlight>
                  <a:srgbClr val="FFFFFF"/>
                </a:highlight>
                <a:latin typeface="Helvetica" panose="020B0604020202020204" pitchFamily="34" charset="0"/>
              </a:rPr>
              <a:t>Understand the regulations for starting a business in your area.</a:t>
            </a:r>
          </a:p>
          <a:p>
            <a:pPr marL="514350" indent="-514350">
              <a:buFont typeface="+mj-lt"/>
              <a:buAutoNum type="arabicParenR"/>
            </a:pPr>
            <a:r>
              <a:rPr lang="en-US" sz="2000" b="1" i="0" dirty="0">
                <a:solidFill>
                  <a:srgbClr val="0070C0"/>
                </a:solidFill>
                <a:effectLst/>
                <a:highlight>
                  <a:srgbClr val="FFFFFF"/>
                </a:highlight>
                <a:latin typeface="inherit"/>
              </a:rPr>
              <a:t>Tally up the costs</a:t>
            </a:r>
          </a:p>
          <a:p>
            <a:pPr marL="514350" indent="-514350">
              <a:buFont typeface="+mj-lt"/>
              <a:buAutoNum type="arabicParenR"/>
            </a:pPr>
            <a:r>
              <a:rPr lang="en-IN" sz="2000" b="1" i="0" dirty="0">
                <a:solidFill>
                  <a:srgbClr val="A50392"/>
                </a:solidFill>
                <a:effectLst/>
                <a:highlight>
                  <a:srgbClr val="FFFFFF"/>
                </a:highlight>
                <a:latin typeface="Helvetica" panose="020B0604020202020204" pitchFamily="34" charset="0"/>
              </a:rPr>
              <a:t>Select a location</a:t>
            </a:r>
          </a:p>
          <a:p>
            <a:pPr marL="514350" indent="-514350">
              <a:buFont typeface="+mj-lt"/>
              <a:buAutoNum type="arabicParenR"/>
            </a:pPr>
            <a:r>
              <a:rPr lang="en-US" sz="2000" b="1" i="0" dirty="0">
                <a:solidFill>
                  <a:srgbClr val="002060"/>
                </a:solidFill>
                <a:effectLst/>
                <a:highlight>
                  <a:srgbClr val="FFFFFF"/>
                </a:highlight>
                <a:latin typeface="Helvetica" panose="020B0604020202020204" pitchFamily="34" charset="0"/>
              </a:rPr>
              <a:t>Look into special incentives for your business</a:t>
            </a:r>
          </a:p>
          <a:p>
            <a:pPr marL="514350" indent="-514350">
              <a:buFont typeface="+mj-lt"/>
              <a:buAutoNum type="arabicParenR"/>
            </a:pPr>
            <a:r>
              <a:rPr lang="en-US" sz="2000" b="1" i="0" dirty="0">
                <a:solidFill>
                  <a:srgbClr val="FFFF00"/>
                </a:solidFill>
                <a:effectLst/>
                <a:highlight>
                  <a:srgbClr val="FFFFFF"/>
                </a:highlight>
                <a:latin typeface="Helvetica" panose="020B0604020202020204" pitchFamily="34" charset="0"/>
              </a:rPr>
              <a:t>Pick a name for your theater.</a:t>
            </a:r>
          </a:p>
          <a:p>
            <a:pPr marL="514350" indent="-514350">
              <a:buFont typeface="+mj-lt"/>
              <a:buAutoNum type="arabicParenR"/>
            </a:pPr>
            <a:r>
              <a:rPr lang="en-IN" sz="2000" b="1" i="0" dirty="0">
                <a:solidFill>
                  <a:srgbClr val="00B050"/>
                </a:solidFill>
                <a:effectLst/>
                <a:highlight>
                  <a:srgbClr val="FFFFFF"/>
                </a:highlight>
                <a:latin typeface="Helvetica" panose="020B0604020202020204" pitchFamily="34" charset="0"/>
              </a:rPr>
              <a:t>Develop a business plan</a:t>
            </a:r>
          </a:p>
          <a:p>
            <a:pPr marL="514350" indent="-514350">
              <a:buFont typeface="+mj-lt"/>
              <a:buAutoNum type="arabicParenR"/>
            </a:pPr>
            <a:r>
              <a:rPr lang="en-IN" sz="2000" b="1" i="0" dirty="0">
                <a:solidFill>
                  <a:schemeClr val="accent4">
                    <a:lumMod val="75000"/>
                  </a:schemeClr>
                </a:solidFill>
                <a:effectLst/>
                <a:highlight>
                  <a:srgbClr val="FFFFFF"/>
                </a:highlight>
                <a:latin typeface="Helvetica" panose="020B0604020202020204" pitchFamily="34" charset="0"/>
              </a:rPr>
              <a:t>Secure funding.</a:t>
            </a:r>
            <a:r>
              <a:rPr lang="en-IN" sz="2000" b="0" i="0" dirty="0">
                <a:solidFill>
                  <a:schemeClr val="accent4">
                    <a:lumMod val="75000"/>
                  </a:schemeClr>
                </a:solidFill>
                <a:effectLst/>
                <a:highlight>
                  <a:srgbClr val="FFFFFF"/>
                </a:highlight>
                <a:latin typeface="Helvetica" panose="020B0604020202020204" pitchFamily="34" charset="0"/>
              </a:rPr>
              <a:t> </a:t>
            </a:r>
            <a:endParaRPr lang="en-IN" sz="2000" dirty="0">
              <a:solidFill>
                <a:schemeClr val="accent4">
                  <a:lumMod val="75000"/>
                </a:schemeClr>
              </a:solidFill>
              <a:highlight>
                <a:srgbClr val="FFFFFF"/>
              </a:highlight>
            </a:endParaRPr>
          </a:p>
        </p:txBody>
      </p:sp>
      <p:sp>
        <p:nvSpPr>
          <p:cNvPr id="4" name="Rectangle 1">
            <a:extLst>
              <a:ext uri="{FF2B5EF4-FFF2-40B4-BE49-F238E27FC236}">
                <a16:creationId xmlns:a16="http://schemas.microsoft.com/office/drawing/2014/main" id="{F4BB3998-E8D7-B331-DA31-336BDEFA6F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 MOVIE THEATER NEEDS THE FOLLOWING TO BE MADE:-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2D4678F-FB91-43BD-4551-C2D208F9146E}"/>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 MOVIE THEATER NEEDS THE FOLLOWING TO BE MADE:-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13670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9E88-6E12-296A-AC8B-C3F5F2C4702D}"/>
              </a:ext>
            </a:extLst>
          </p:cNvPr>
          <p:cNvSpPr>
            <a:spLocks noGrp="1"/>
          </p:cNvSpPr>
          <p:nvPr>
            <p:ph type="title"/>
          </p:nvPr>
        </p:nvSpPr>
        <p:spPr>
          <a:xfrm>
            <a:off x="217714" y="317814"/>
            <a:ext cx="11011118" cy="1700784"/>
          </a:xfrm>
        </p:spPr>
        <p:txBody>
          <a:bodyPr>
            <a:normAutofit/>
          </a:bodyPr>
          <a:lstStyle/>
          <a:p>
            <a:r>
              <a:rPr lang="en-US" sz="4000" b="1" i="0" dirty="0">
                <a:solidFill>
                  <a:schemeClr val="accent3">
                    <a:lumMod val="75000"/>
                  </a:schemeClr>
                </a:solidFill>
                <a:effectLst/>
                <a:highlight>
                  <a:srgbClr val="000000"/>
                </a:highlight>
                <a:latin typeface="Helvetica" panose="020B0604020202020204" pitchFamily="34" charset="0"/>
              </a:rPr>
              <a:t>1.  </a:t>
            </a:r>
            <a:r>
              <a:rPr lang="en-US" sz="4000" b="1" i="0" dirty="0">
                <a:solidFill>
                  <a:schemeClr val="accent2">
                    <a:lumMod val="60000"/>
                    <a:lumOff val="40000"/>
                  </a:schemeClr>
                </a:solidFill>
                <a:effectLst/>
                <a:highlight>
                  <a:srgbClr val="000000"/>
                </a:highlight>
                <a:latin typeface="Helvetica" panose="020B0604020202020204" pitchFamily="34" charset="0"/>
              </a:rPr>
              <a:t>Look  into theater chains that      offer  franchise opportunities.</a:t>
            </a:r>
            <a:r>
              <a:rPr lang="en-US" sz="4000" b="0" i="0" dirty="0">
                <a:solidFill>
                  <a:schemeClr val="accent2">
                    <a:lumMod val="60000"/>
                    <a:lumOff val="40000"/>
                  </a:schemeClr>
                </a:solidFill>
                <a:effectLst/>
                <a:highlight>
                  <a:srgbClr val="000000"/>
                </a:highlight>
                <a:latin typeface="Helvetica" panose="020B0604020202020204" pitchFamily="34" charset="0"/>
              </a:rPr>
              <a:t> </a:t>
            </a:r>
            <a:endParaRPr lang="en-IN" sz="4000" dirty="0">
              <a:solidFill>
                <a:schemeClr val="accent2">
                  <a:lumMod val="60000"/>
                  <a:lumOff val="40000"/>
                </a:schemeClr>
              </a:solidFill>
              <a:highlight>
                <a:srgbClr val="000000"/>
              </a:highlight>
            </a:endParaRPr>
          </a:p>
        </p:txBody>
      </p:sp>
      <p:sp>
        <p:nvSpPr>
          <p:cNvPr id="3" name="Content Placeholder 2">
            <a:extLst>
              <a:ext uri="{FF2B5EF4-FFF2-40B4-BE49-F238E27FC236}">
                <a16:creationId xmlns:a16="http://schemas.microsoft.com/office/drawing/2014/main" id="{4D69AAA5-7D20-233F-612C-44BD31CEAF31}"/>
              </a:ext>
            </a:extLst>
          </p:cNvPr>
          <p:cNvSpPr>
            <a:spLocks noGrp="1"/>
          </p:cNvSpPr>
          <p:nvPr>
            <p:ph idx="1"/>
          </p:nvPr>
        </p:nvSpPr>
        <p:spPr>
          <a:xfrm>
            <a:off x="383177" y="2631294"/>
            <a:ext cx="10549564" cy="3593592"/>
          </a:xfrm>
        </p:spPr>
        <p:txBody>
          <a:bodyPr>
            <a:normAutofit fontScale="25000" lnSpcReduction="20000"/>
          </a:bodyPr>
          <a:lstStyle/>
          <a:p>
            <a:pPr lvl="1" fontAlgn="base">
              <a:lnSpc>
                <a:spcPct val="120000"/>
              </a:lnSpc>
              <a:buFont typeface="Wingdings" panose="05000000000000000000" pitchFamily="2" charset="2"/>
              <a:buChar char="ü"/>
            </a:pPr>
            <a:r>
              <a:rPr lang="en-US" sz="7200" b="0" i="0" dirty="0">
                <a:solidFill>
                  <a:srgbClr val="00B050"/>
                </a:solidFill>
                <a:effectLst/>
                <a:latin typeface="Helvetica" panose="020B0604020202020204" pitchFamily="34" charset="0"/>
              </a:rPr>
              <a:t>         Some movie theater chains have franchise opportunities, in which you put up the money to open a theater in the chain’s </a:t>
            </a:r>
            <a:r>
              <a:rPr lang="en-US" sz="7200" b="0" i="0" dirty="0" err="1">
                <a:solidFill>
                  <a:srgbClr val="00B050"/>
                </a:solidFill>
                <a:effectLst/>
                <a:latin typeface="Helvetica" panose="020B0604020202020204" pitchFamily="34" charset="0"/>
              </a:rPr>
              <a:t>name.Benefits</a:t>
            </a:r>
            <a:r>
              <a:rPr lang="en-US" sz="7200" b="0" i="0" dirty="0">
                <a:solidFill>
                  <a:srgbClr val="00B050"/>
                </a:solidFill>
                <a:effectLst/>
                <a:latin typeface="Helvetica" panose="020B0604020202020204" pitchFamily="34" charset="0"/>
              </a:rPr>
              <a:t> and drawbacks to doing this can include</a:t>
            </a:r>
            <a:r>
              <a:rPr lang="en-US" sz="7200" dirty="0">
                <a:solidFill>
                  <a:srgbClr val="00B050"/>
                </a:solidFill>
                <a:latin typeface="Helvetica" panose="020B0604020202020204" pitchFamily="34" charset="0"/>
              </a:rPr>
              <a:t>.</a:t>
            </a:r>
            <a:r>
              <a:rPr lang="en-US" sz="7200" b="0" i="0" dirty="0">
                <a:solidFill>
                  <a:srgbClr val="00B050"/>
                </a:solidFill>
                <a:effectLst/>
                <a:latin typeface="Helvetica" panose="020B0604020202020204" pitchFamily="34" charset="0"/>
              </a:rPr>
              <a:t>                          </a:t>
            </a:r>
          </a:p>
          <a:p>
            <a:pPr lvl="1" fontAlgn="base">
              <a:lnSpc>
                <a:spcPct val="120000"/>
              </a:lnSpc>
              <a:buFont typeface="Wingdings" panose="05000000000000000000" pitchFamily="2" charset="2"/>
              <a:buChar char="ü"/>
            </a:pPr>
            <a:r>
              <a:rPr lang="en-US" sz="7200" b="0" i="0" dirty="0">
                <a:solidFill>
                  <a:srgbClr val="7030A0"/>
                </a:solidFill>
                <a:effectLst/>
                <a:highlight>
                  <a:srgbClr val="FFFFFF"/>
                </a:highlight>
                <a:latin typeface="inherit"/>
              </a:rPr>
              <a:t>          Having the brand and name recognition of a major chain, which will draw moviegoers who are looking for a standard experience.</a:t>
            </a:r>
            <a:endParaRPr lang="en-US" sz="7200" dirty="0">
              <a:solidFill>
                <a:srgbClr val="7030A0"/>
              </a:solidFill>
              <a:highlight>
                <a:srgbClr val="FFFFFF"/>
              </a:highlight>
              <a:latin typeface="inherit"/>
            </a:endParaRPr>
          </a:p>
          <a:p>
            <a:pPr lvl="1" fontAlgn="base">
              <a:lnSpc>
                <a:spcPct val="120000"/>
              </a:lnSpc>
              <a:buFont typeface="Wingdings" panose="05000000000000000000" pitchFamily="2" charset="2"/>
              <a:buChar char="ü"/>
            </a:pPr>
            <a:r>
              <a:rPr lang="en-US" sz="7200" b="0" i="0" dirty="0">
                <a:solidFill>
                  <a:srgbClr val="FF6600"/>
                </a:solidFill>
                <a:effectLst/>
                <a:highlight>
                  <a:srgbClr val="FFFFFF"/>
                </a:highlight>
                <a:latin typeface="inherit"/>
              </a:rPr>
              <a:t>          Ease of setup—the franchise terms will probably determine many decisions that have to be    made  in opening the theater.</a:t>
            </a:r>
          </a:p>
          <a:p>
            <a:pPr marL="857250" indent="-857250" fontAlgn="base">
              <a:lnSpc>
                <a:spcPct val="120000"/>
              </a:lnSpc>
              <a:buFont typeface="Wingdings" panose="05000000000000000000" pitchFamily="2" charset="2"/>
              <a:buChar char="ü"/>
            </a:pPr>
            <a:r>
              <a:rPr lang="en-US" sz="7200" b="0" i="0" dirty="0">
                <a:solidFill>
                  <a:srgbClr val="0070C0"/>
                </a:solidFill>
                <a:effectLst/>
                <a:highlight>
                  <a:srgbClr val="FFFFFF"/>
                </a:highlight>
                <a:latin typeface="inherit"/>
              </a:rPr>
              <a:t>The financial backing and resources of the chain, including contacts to film brokers.</a:t>
            </a:r>
          </a:p>
          <a:p>
            <a:pPr marL="857250" indent="-857250" fontAlgn="base">
              <a:lnSpc>
                <a:spcPct val="120000"/>
              </a:lnSpc>
              <a:buFont typeface="Wingdings" panose="05000000000000000000" pitchFamily="2" charset="2"/>
              <a:buChar char="ü"/>
            </a:pPr>
            <a:r>
              <a:rPr lang="en-US" sz="7200" b="0" i="0" dirty="0">
                <a:solidFill>
                  <a:srgbClr val="C00000"/>
                </a:solidFill>
                <a:effectLst/>
                <a:highlight>
                  <a:srgbClr val="FFFFFF"/>
                </a:highlight>
                <a:latin typeface="inherit"/>
              </a:rPr>
              <a:t>On the other hand, you may not have as much control over the details of your theater if you      have a franchise.</a:t>
            </a:r>
          </a:p>
          <a:p>
            <a:pPr marL="857250" indent="-857250" fontAlgn="base">
              <a:lnSpc>
                <a:spcPct val="120000"/>
              </a:lnSpc>
              <a:buFont typeface="Wingdings" panose="05000000000000000000" pitchFamily="2" charset="2"/>
              <a:buChar char="ü"/>
            </a:pPr>
            <a:r>
              <a:rPr lang="en-US" sz="7200" b="0" i="0" dirty="0">
                <a:solidFill>
                  <a:schemeClr val="bg2">
                    <a:lumMod val="25000"/>
                  </a:schemeClr>
                </a:solidFill>
                <a:effectLst/>
                <a:highlight>
                  <a:srgbClr val="FFFFFF"/>
                </a:highlight>
                <a:latin typeface="inherit"/>
              </a:rPr>
              <a:t>Some major chains do not offer franchise opportunities.</a:t>
            </a:r>
          </a:p>
          <a:p>
            <a:br>
              <a:rPr lang="en-US" dirty="0"/>
            </a:br>
            <a:endParaRPr lang="en-IN" dirty="0"/>
          </a:p>
        </p:txBody>
      </p:sp>
    </p:spTree>
    <p:extLst>
      <p:ext uri="{BB962C8B-B14F-4D97-AF65-F5344CB8AC3E}">
        <p14:creationId xmlns:p14="http://schemas.microsoft.com/office/powerpoint/2010/main" val="36367383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59FF-2D92-5042-2219-F0F4A0181BA2}"/>
              </a:ext>
            </a:extLst>
          </p:cNvPr>
          <p:cNvSpPr>
            <a:spLocks noGrp="1"/>
          </p:cNvSpPr>
          <p:nvPr>
            <p:ph type="title"/>
          </p:nvPr>
        </p:nvSpPr>
        <p:spPr>
          <a:xfrm>
            <a:off x="1188720" y="290382"/>
            <a:ext cx="10268712" cy="1700784"/>
          </a:xfrm>
        </p:spPr>
        <p:txBody>
          <a:bodyPr>
            <a:normAutofit fontScale="90000"/>
          </a:bodyPr>
          <a:lstStyle/>
          <a:p>
            <a:r>
              <a:rPr lang="en-US" sz="4000" b="1" i="0" dirty="0">
                <a:solidFill>
                  <a:schemeClr val="accent3">
                    <a:lumMod val="75000"/>
                  </a:schemeClr>
                </a:solidFill>
                <a:effectLst/>
                <a:highlight>
                  <a:srgbClr val="000000"/>
                </a:highlight>
                <a:latin typeface="Helvetica" panose="020B0604020202020204" pitchFamily="34" charset="0"/>
              </a:rPr>
              <a:t>2.  </a:t>
            </a:r>
            <a:r>
              <a:rPr lang="en-US" sz="4000" b="1" i="0" dirty="0">
                <a:solidFill>
                  <a:schemeClr val="accent2">
                    <a:lumMod val="60000"/>
                    <a:lumOff val="40000"/>
                  </a:schemeClr>
                </a:solidFill>
                <a:effectLst/>
                <a:highlight>
                  <a:srgbClr val="000000"/>
                </a:highlight>
                <a:latin typeface="Helvetica" panose="020B0604020202020204" pitchFamily="34" charset="0"/>
              </a:rPr>
              <a:t>Understand the regulations for starting a business in your area</a:t>
            </a:r>
            <a:r>
              <a:rPr lang="en-US" b="1" i="0" dirty="0">
                <a:solidFill>
                  <a:schemeClr val="accent2">
                    <a:lumMod val="60000"/>
                    <a:lumOff val="40000"/>
                  </a:schemeClr>
                </a:solidFill>
                <a:effectLst/>
                <a:latin typeface="Helvetica" panose="020B0604020202020204" pitchFamily="34" charset="0"/>
              </a:rPr>
              <a:t>.</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BB42B79A-4638-40E4-E96B-E56242055B2E}"/>
              </a:ext>
            </a:extLst>
          </p:cNvPr>
          <p:cNvSpPr>
            <a:spLocks noGrp="1"/>
          </p:cNvSpPr>
          <p:nvPr>
            <p:ph idx="1"/>
          </p:nvPr>
        </p:nvSpPr>
        <p:spPr>
          <a:xfrm>
            <a:off x="960120" y="2660904"/>
            <a:ext cx="10268712" cy="3593592"/>
          </a:xfrm>
        </p:spPr>
        <p:txBody>
          <a:bodyPr>
            <a:normAutofit fontScale="92500"/>
          </a:bodyPr>
          <a:lstStyle/>
          <a:p>
            <a:pPr marL="457200" indent="-457200">
              <a:buFont typeface="Wingdings" panose="05000000000000000000" pitchFamily="2" charset="2"/>
              <a:buChar char="ü"/>
            </a:pPr>
            <a:r>
              <a:rPr lang="en-US" b="0" i="0" dirty="0">
                <a:solidFill>
                  <a:schemeClr val="accent4">
                    <a:lumMod val="75000"/>
                  </a:schemeClr>
                </a:solidFill>
                <a:effectLst/>
                <a:highlight>
                  <a:srgbClr val="FFFFFF"/>
                </a:highlight>
                <a:latin typeface="Helvetica" panose="020B0604020202020204" pitchFamily="34" charset="0"/>
              </a:rPr>
              <a:t>If you are interested in a theater as a profitable business, much general information about starting a </a:t>
            </a:r>
            <a:r>
              <a:rPr lang="en-US" b="0" i="0" dirty="0" err="1">
                <a:solidFill>
                  <a:schemeClr val="accent4">
                    <a:lumMod val="75000"/>
                  </a:schemeClr>
                </a:solidFill>
                <a:effectLst/>
                <a:highlight>
                  <a:srgbClr val="FFFFFF"/>
                </a:highlight>
                <a:latin typeface="Helvetica" panose="020B0604020202020204" pitchFamily="34" charset="0"/>
              </a:rPr>
              <a:t>buesness</a:t>
            </a:r>
            <a:r>
              <a:rPr lang="en-US" b="0" i="0" dirty="0">
                <a:solidFill>
                  <a:schemeClr val="accent4">
                    <a:lumMod val="75000"/>
                  </a:schemeClr>
                </a:solidFill>
                <a:effectLst/>
                <a:highlight>
                  <a:srgbClr val="FFFFFF"/>
                </a:highlight>
                <a:latin typeface="Helvetica" panose="020B0604020202020204" pitchFamily="34" charset="0"/>
              </a:rPr>
              <a:t> will apply. Your movie theater will need to be founded and operate in accordance with the regulations regarding businesses in your area—including any permits, building code requirements, taxes, etc.                  </a:t>
            </a:r>
          </a:p>
          <a:p>
            <a:pPr marL="457200" indent="-457200">
              <a:buFont typeface="Wingdings" panose="05000000000000000000" pitchFamily="2" charset="2"/>
              <a:buChar char="ü"/>
            </a:pPr>
            <a:r>
              <a:rPr lang="en-US" b="0" i="0" dirty="0">
                <a:solidFill>
                  <a:schemeClr val="accent3">
                    <a:lumMod val="75000"/>
                  </a:schemeClr>
                </a:solidFill>
                <a:effectLst/>
                <a:highlight>
                  <a:srgbClr val="FFFFFF"/>
                </a:highlight>
                <a:latin typeface="inherit"/>
              </a:rPr>
              <a:t>You can also start a nonprofit movie theater . For this type of operation, you’ll need a mission statement, bylaws, and a board of directors.</a:t>
            </a:r>
          </a:p>
          <a:p>
            <a:endParaRPr lang="en-IN" dirty="0"/>
          </a:p>
        </p:txBody>
      </p:sp>
    </p:spTree>
    <p:extLst>
      <p:ext uri="{BB962C8B-B14F-4D97-AF65-F5344CB8AC3E}">
        <p14:creationId xmlns:p14="http://schemas.microsoft.com/office/powerpoint/2010/main" val="1700090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993F-45B0-5D83-D028-A267A3DAD098}"/>
              </a:ext>
            </a:extLst>
          </p:cNvPr>
          <p:cNvSpPr>
            <a:spLocks noGrp="1"/>
          </p:cNvSpPr>
          <p:nvPr>
            <p:ph type="title"/>
          </p:nvPr>
        </p:nvSpPr>
        <p:spPr/>
        <p:txBody>
          <a:bodyPr>
            <a:normAutofit fontScale="90000"/>
          </a:bodyPr>
          <a:lstStyle/>
          <a:p>
            <a:pPr fontAlgn="base"/>
            <a:br>
              <a:rPr lang="en-US" sz="6000" b="1" i="0" dirty="0">
                <a:solidFill>
                  <a:srgbClr val="545454"/>
                </a:solidFill>
                <a:effectLst/>
                <a:latin typeface="Helvetica" panose="020B0604020202020204" pitchFamily="34" charset="0"/>
              </a:rPr>
            </a:br>
            <a:r>
              <a:rPr lang="en-US" sz="6000" b="1" i="0" dirty="0">
                <a:solidFill>
                  <a:schemeClr val="accent3">
                    <a:lumMod val="75000"/>
                  </a:schemeClr>
                </a:solidFill>
                <a:effectLst/>
                <a:latin typeface="Helvetica" panose="020B0604020202020204" pitchFamily="34" charset="0"/>
              </a:rPr>
              <a:t>3. </a:t>
            </a:r>
            <a:r>
              <a:rPr lang="en-US" sz="6000" b="1" i="0" dirty="0">
                <a:solidFill>
                  <a:schemeClr val="accent2">
                    <a:lumMod val="60000"/>
                    <a:lumOff val="40000"/>
                  </a:schemeClr>
                </a:solidFill>
                <a:effectLst/>
                <a:latin typeface="inherit"/>
              </a:rPr>
              <a:t>Tally up the costs</a:t>
            </a:r>
            <a:br>
              <a:rPr lang="en-US" b="0" i="0" dirty="0">
                <a:solidFill>
                  <a:srgbClr val="545454"/>
                </a:solidFill>
                <a:effectLst/>
                <a:latin typeface="Helvetica" panose="020B0604020202020204" pitchFamily="34" charset="0"/>
              </a:rPr>
            </a:br>
            <a:endParaRPr lang="en-IN" dirty="0"/>
          </a:p>
        </p:txBody>
      </p:sp>
      <p:sp>
        <p:nvSpPr>
          <p:cNvPr id="3" name="Content Placeholder 2">
            <a:extLst>
              <a:ext uri="{FF2B5EF4-FFF2-40B4-BE49-F238E27FC236}">
                <a16:creationId xmlns:a16="http://schemas.microsoft.com/office/drawing/2014/main" id="{37DABD09-176E-A673-4AE5-A3E81430A6A5}"/>
              </a:ext>
            </a:extLst>
          </p:cNvPr>
          <p:cNvSpPr>
            <a:spLocks noGrp="1"/>
          </p:cNvSpPr>
          <p:nvPr>
            <p:ph idx="1"/>
          </p:nvPr>
        </p:nvSpPr>
        <p:spPr/>
        <p:txBody>
          <a:bodyPr>
            <a:normAutofit fontScale="25000" lnSpcReduction="20000"/>
          </a:bodyPr>
          <a:lstStyle/>
          <a:p>
            <a:pPr marL="685800" indent="-685800" fontAlgn="base">
              <a:lnSpc>
                <a:spcPct val="170000"/>
              </a:lnSpc>
              <a:buFont typeface="Wingdings" panose="05000000000000000000" pitchFamily="2" charset="2"/>
              <a:buChar char="ü"/>
            </a:pPr>
            <a:r>
              <a:rPr lang="en-US" sz="5600" b="1" i="1" u="sng" dirty="0"/>
              <a:t>Aside from any standard costs for starting and running a business, there are also expenses that are specific to operating a movie theater. These costs will vary depending on geographic location, and size and type of theater and films shown. Estimate the costs to run your theater. These costs include:</a:t>
            </a:r>
          </a:p>
          <a:p>
            <a:pPr marL="685800" indent="-685800" fontAlgn="base">
              <a:lnSpc>
                <a:spcPct val="170000"/>
              </a:lnSpc>
              <a:buFont typeface="Wingdings" panose="05000000000000000000" pitchFamily="2" charset="2"/>
              <a:buChar char="ü"/>
            </a:pPr>
            <a:r>
              <a:rPr lang="en-US" sz="5600" b="0" i="0" dirty="0">
                <a:solidFill>
                  <a:schemeClr val="accent1">
                    <a:lumMod val="60000"/>
                    <a:lumOff val="40000"/>
                  </a:schemeClr>
                </a:solidFill>
                <a:effectLst/>
                <a:highlight>
                  <a:srgbClr val="FFFFFF"/>
                </a:highlight>
                <a:latin typeface="Helvetica" panose="020B0604020202020204" pitchFamily="34" charset="0"/>
              </a:rPr>
              <a:t>Building rental or purchase</a:t>
            </a:r>
          </a:p>
          <a:p>
            <a:pPr marL="685800" indent="-685800" fontAlgn="base">
              <a:lnSpc>
                <a:spcPct val="170000"/>
              </a:lnSpc>
              <a:buFont typeface="Wingdings" panose="05000000000000000000" pitchFamily="2" charset="2"/>
              <a:buChar char="ü"/>
            </a:pPr>
            <a:r>
              <a:rPr lang="en-US" sz="5600" b="0" i="0" dirty="0">
                <a:solidFill>
                  <a:srgbClr val="7030A0"/>
                </a:solidFill>
                <a:effectLst/>
                <a:highlight>
                  <a:srgbClr val="FFFFFF"/>
                </a:highlight>
                <a:latin typeface="Helvetica" panose="020B0604020202020204" pitchFamily="34" charset="0"/>
              </a:rPr>
              <a:t>Staff</a:t>
            </a:r>
          </a:p>
          <a:p>
            <a:pPr marL="685800" indent="-685800" fontAlgn="base">
              <a:lnSpc>
                <a:spcPct val="170000"/>
              </a:lnSpc>
              <a:buFont typeface="Wingdings" panose="05000000000000000000" pitchFamily="2" charset="2"/>
              <a:buChar char="ü"/>
            </a:pPr>
            <a:r>
              <a:rPr lang="en-US" sz="5600" b="0" i="0" dirty="0">
                <a:solidFill>
                  <a:srgbClr val="FF0000"/>
                </a:solidFill>
                <a:effectLst/>
                <a:highlight>
                  <a:srgbClr val="FFFFFF"/>
                </a:highlight>
                <a:latin typeface="Helvetica" panose="020B0604020202020204" pitchFamily="34" charset="0"/>
              </a:rPr>
              <a:t>Concessions overhead</a:t>
            </a:r>
          </a:p>
          <a:p>
            <a:pPr marL="685800" indent="-685800" fontAlgn="base">
              <a:lnSpc>
                <a:spcPct val="170000"/>
              </a:lnSpc>
              <a:buFont typeface="Wingdings" panose="05000000000000000000" pitchFamily="2" charset="2"/>
              <a:buChar char="ü"/>
            </a:pPr>
            <a:r>
              <a:rPr lang="en-US" sz="5600" b="0" i="0" dirty="0">
                <a:solidFill>
                  <a:srgbClr val="00B050"/>
                </a:solidFill>
                <a:effectLst/>
                <a:highlight>
                  <a:srgbClr val="FFFFFF"/>
                </a:highlight>
                <a:latin typeface="Helvetica" panose="020B0604020202020204" pitchFamily="34" charset="0"/>
              </a:rPr>
              <a:t>Licensing fees for showing films. These can be very expensive, especially for first-run, major motion pictures. Movie brokers can be hired to assist with the process of attaining films and approval to show them</a:t>
            </a:r>
            <a:r>
              <a:rPr lang="en-US" sz="4400" b="0" i="0" dirty="0">
                <a:solidFill>
                  <a:srgbClr val="00B050"/>
                </a:solidFill>
                <a:effectLst/>
                <a:highlight>
                  <a:srgbClr val="FFFFFF"/>
                </a:highlight>
                <a:latin typeface="Helvetica" panose="020B0604020202020204" pitchFamily="34" charset="0"/>
              </a:rPr>
              <a:t>.</a:t>
            </a:r>
          </a:p>
          <a:p>
            <a:br>
              <a:rPr lang="en-US" dirty="0">
                <a:effectLst/>
                <a:latin typeface="inherit"/>
              </a:rPr>
            </a:br>
            <a:endParaRPr lang="en-IN" dirty="0"/>
          </a:p>
        </p:txBody>
      </p:sp>
    </p:spTree>
    <p:extLst>
      <p:ext uri="{BB962C8B-B14F-4D97-AF65-F5344CB8AC3E}">
        <p14:creationId xmlns:p14="http://schemas.microsoft.com/office/powerpoint/2010/main" val="3362127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4CD7-8B8D-ACCB-1529-8D1A0F437A0D}"/>
              </a:ext>
            </a:extLst>
          </p:cNvPr>
          <p:cNvSpPr>
            <a:spLocks noGrp="1"/>
          </p:cNvSpPr>
          <p:nvPr>
            <p:ph type="title"/>
          </p:nvPr>
        </p:nvSpPr>
        <p:spPr/>
        <p:txBody>
          <a:bodyPr>
            <a:normAutofit/>
          </a:bodyPr>
          <a:lstStyle/>
          <a:p>
            <a:pPr algn="ctr"/>
            <a:br>
              <a:rPr lang="en-IN" sz="4000" u="sng" dirty="0">
                <a:solidFill>
                  <a:schemeClr val="accent3">
                    <a:lumMod val="75000"/>
                  </a:schemeClr>
                </a:solidFill>
              </a:rPr>
            </a:br>
            <a:r>
              <a:rPr lang="en-IN" sz="4800" b="1" i="1" dirty="0">
                <a:solidFill>
                  <a:schemeClr val="accent3">
                    <a:lumMod val="75000"/>
                  </a:schemeClr>
                </a:solidFill>
              </a:rPr>
              <a:t>4.</a:t>
            </a:r>
            <a:r>
              <a:rPr lang="en-IN" sz="4800" b="1" i="1" dirty="0">
                <a:solidFill>
                  <a:srgbClr val="545454"/>
                </a:solidFill>
                <a:effectLst/>
                <a:highlight>
                  <a:srgbClr val="000000"/>
                </a:highlight>
                <a:latin typeface="Helvetica" panose="020B0604020202020204" pitchFamily="34" charset="0"/>
              </a:rPr>
              <a:t>  </a:t>
            </a:r>
            <a:r>
              <a:rPr lang="en-IN" sz="4800" b="1" i="0" u="sng" dirty="0">
                <a:solidFill>
                  <a:schemeClr val="accent2">
                    <a:lumMod val="60000"/>
                    <a:lumOff val="40000"/>
                  </a:schemeClr>
                </a:solidFill>
                <a:effectLst/>
                <a:highlight>
                  <a:srgbClr val="000000"/>
                </a:highlight>
                <a:latin typeface="Helvetica" panose="020B0604020202020204" pitchFamily="34" charset="0"/>
              </a:rPr>
              <a:t>Select a location</a:t>
            </a:r>
            <a:endParaRPr lang="en-IN" sz="4800" dirty="0">
              <a:solidFill>
                <a:schemeClr val="accent2">
                  <a:lumMod val="60000"/>
                  <a:lumOff val="40000"/>
                </a:schemeClr>
              </a:solidFill>
              <a:highlight>
                <a:srgbClr val="000000"/>
              </a:highlight>
            </a:endParaRPr>
          </a:p>
        </p:txBody>
      </p:sp>
      <p:sp>
        <p:nvSpPr>
          <p:cNvPr id="3" name="Content Placeholder 2">
            <a:extLst>
              <a:ext uri="{FF2B5EF4-FFF2-40B4-BE49-F238E27FC236}">
                <a16:creationId xmlns:a16="http://schemas.microsoft.com/office/drawing/2014/main" id="{AE4407B4-EBB3-96AF-3787-DE13A49E9928}"/>
              </a:ext>
            </a:extLst>
          </p:cNvPr>
          <p:cNvSpPr>
            <a:spLocks noGrp="1"/>
          </p:cNvSpPr>
          <p:nvPr>
            <p:ph idx="1"/>
          </p:nvPr>
        </p:nvSpPr>
        <p:spPr/>
        <p:txBody>
          <a:bodyPr>
            <a:normAutofit fontScale="92500" lnSpcReduction="20000"/>
          </a:bodyPr>
          <a:lstStyle/>
          <a:p>
            <a:pPr marL="457200" indent="-457200">
              <a:buFont typeface="Wingdings" panose="05000000000000000000" pitchFamily="2" charset="2"/>
              <a:buChar char="ü"/>
            </a:pPr>
            <a:r>
              <a:rPr lang="en-US" b="0" i="0" dirty="0">
                <a:solidFill>
                  <a:schemeClr val="accent3">
                    <a:lumMod val="75000"/>
                  </a:schemeClr>
                </a:solidFill>
                <a:effectLst/>
                <a:highlight>
                  <a:srgbClr val="FFFFFF"/>
                </a:highlight>
                <a:latin typeface="Helvetica" panose="020B0604020202020204" pitchFamily="34" charset="0"/>
              </a:rPr>
              <a:t> Location is one of the most important aspects of any business, including movie theaters</a:t>
            </a:r>
            <a:r>
              <a:rPr lang="en-US" b="0" i="0" dirty="0">
                <a:solidFill>
                  <a:srgbClr val="545454"/>
                </a:solidFill>
                <a:effectLst/>
                <a:highlight>
                  <a:srgbClr val="FFFFFF"/>
                </a:highlight>
                <a:latin typeface="Helvetica" panose="020B0604020202020204" pitchFamily="34" charset="0"/>
              </a:rPr>
              <a:t>. </a:t>
            </a:r>
          </a:p>
          <a:p>
            <a:pPr marL="457200" indent="-457200">
              <a:buFont typeface="Wingdings" panose="05000000000000000000" pitchFamily="2" charset="2"/>
              <a:buChar char="ü"/>
            </a:pPr>
            <a:r>
              <a:rPr lang="en-US" b="0" i="0" dirty="0">
                <a:solidFill>
                  <a:srgbClr val="E6F61C"/>
                </a:solidFill>
                <a:effectLst/>
                <a:highlight>
                  <a:srgbClr val="FFFFFF"/>
                </a:highlight>
                <a:latin typeface="Helvetica" panose="020B0604020202020204" pitchFamily="34" charset="0"/>
              </a:rPr>
              <a:t>You will want to have your theater located in a place that will be accessible to many people, easy to find, and near other businesses and attractions that will draw people.</a:t>
            </a:r>
          </a:p>
          <a:p>
            <a:pPr marL="457200" indent="-457200">
              <a:buFont typeface="Wingdings" panose="05000000000000000000" pitchFamily="2" charset="2"/>
              <a:buChar char="ü"/>
            </a:pPr>
            <a:r>
              <a:rPr lang="en-US" b="0" i="0" dirty="0">
                <a:solidFill>
                  <a:srgbClr val="545454"/>
                </a:solidFill>
                <a:effectLst/>
                <a:highlight>
                  <a:srgbClr val="FFFFFF"/>
                </a:highlight>
                <a:latin typeface="Helvetica" panose="020B0604020202020204" pitchFamily="34" charset="0"/>
              </a:rPr>
              <a:t> </a:t>
            </a:r>
            <a:r>
              <a:rPr lang="en-US" b="0" i="0" dirty="0">
                <a:solidFill>
                  <a:srgbClr val="0070C0"/>
                </a:solidFill>
                <a:effectLst/>
                <a:highlight>
                  <a:srgbClr val="FFFFFF"/>
                </a:highlight>
                <a:latin typeface="Helvetica" panose="020B0604020202020204" pitchFamily="34" charset="0"/>
              </a:rPr>
              <a:t>Having a good location means a better chance of drawing customers and staying profitable.</a:t>
            </a:r>
          </a:p>
          <a:p>
            <a:pPr marL="457200" indent="-457200">
              <a:buFont typeface="Wingdings" panose="05000000000000000000" pitchFamily="2" charset="2"/>
              <a:buChar char="ü"/>
            </a:pPr>
            <a:r>
              <a:rPr lang="en-US" b="0" i="0" dirty="0">
                <a:solidFill>
                  <a:srgbClr val="00B050"/>
                </a:solidFill>
                <a:effectLst/>
                <a:highlight>
                  <a:srgbClr val="FFFFFF"/>
                </a:highlight>
                <a:latin typeface="inherit"/>
              </a:rPr>
              <a:t>Think about parking as well. If your customers have trouble finding parking spots, they may be less likely to come to your theater.</a:t>
            </a:r>
          </a:p>
          <a:p>
            <a:endParaRPr lang="en-IN" dirty="0"/>
          </a:p>
        </p:txBody>
      </p:sp>
    </p:spTree>
    <p:extLst>
      <p:ext uri="{BB962C8B-B14F-4D97-AF65-F5344CB8AC3E}">
        <p14:creationId xmlns:p14="http://schemas.microsoft.com/office/powerpoint/2010/main" val="18793378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4EB0-4975-F31F-FA68-FCD35DB93144}"/>
              </a:ext>
            </a:extLst>
          </p:cNvPr>
          <p:cNvSpPr>
            <a:spLocks noGrp="1"/>
          </p:cNvSpPr>
          <p:nvPr>
            <p:ph type="title"/>
          </p:nvPr>
        </p:nvSpPr>
        <p:spPr/>
        <p:txBody>
          <a:bodyPr>
            <a:normAutofit/>
          </a:bodyPr>
          <a:lstStyle/>
          <a:p>
            <a:r>
              <a:rPr lang="en-IN" sz="3200" dirty="0">
                <a:solidFill>
                  <a:schemeClr val="accent3">
                    <a:lumMod val="75000"/>
                  </a:schemeClr>
                </a:solidFill>
              </a:rPr>
              <a:t>5</a:t>
            </a:r>
            <a:r>
              <a:rPr lang="en-IN" sz="3200" dirty="0">
                <a:solidFill>
                  <a:schemeClr val="accent3">
                    <a:lumMod val="75000"/>
                  </a:schemeClr>
                </a:solidFill>
                <a:highlight>
                  <a:srgbClr val="000000"/>
                </a:highlight>
              </a:rPr>
              <a:t>.</a:t>
            </a:r>
            <a:r>
              <a:rPr lang="en-US" sz="3200" b="1" i="0" dirty="0">
                <a:solidFill>
                  <a:srgbClr val="545454"/>
                </a:solidFill>
                <a:effectLst/>
                <a:highlight>
                  <a:srgbClr val="000000"/>
                </a:highlight>
                <a:latin typeface="Helvetica" panose="020B0604020202020204" pitchFamily="34" charset="0"/>
              </a:rPr>
              <a:t> </a:t>
            </a:r>
            <a:r>
              <a:rPr lang="en-US" sz="2400" b="1" i="0" dirty="0">
                <a:solidFill>
                  <a:schemeClr val="accent2">
                    <a:lumMod val="60000"/>
                    <a:lumOff val="40000"/>
                  </a:schemeClr>
                </a:solidFill>
                <a:effectLst/>
                <a:highlight>
                  <a:srgbClr val="000000"/>
                </a:highlight>
                <a:latin typeface="Helvetica" panose="020B0604020202020204" pitchFamily="34" charset="0"/>
              </a:rPr>
              <a:t>Look into special incentives for your business.</a:t>
            </a:r>
            <a:endParaRPr lang="en-IN" sz="2400" dirty="0">
              <a:solidFill>
                <a:schemeClr val="accent2">
                  <a:lumMod val="60000"/>
                  <a:lumOff val="40000"/>
                </a:schemeClr>
              </a:solidFill>
              <a:highlight>
                <a:srgbClr val="000000"/>
              </a:highlight>
            </a:endParaRPr>
          </a:p>
        </p:txBody>
      </p:sp>
      <p:sp>
        <p:nvSpPr>
          <p:cNvPr id="3" name="Content Placeholder 2">
            <a:extLst>
              <a:ext uri="{FF2B5EF4-FFF2-40B4-BE49-F238E27FC236}">
                <a16:creationId xmlns:a16="http://schemas.microsoft.com/office/drawing/2014/main" id="{A6CBF422-03FE-CDFE-92F1-9A35CBE1C89C}"/>
              </a:ext>
            </a:extLst>
          </p:cNvPr>
          <p:cNvSpPr>
            <a:spLocks noGrp="1"/>
          </p:cNvSpPr>
          <p:nvPr>
            <p:ph idx="1"/>
          </p:nvPr>
        </p:nvSpPr>
        <p:spPr/>
        <p:txBody>
          <a:bodyPr>
            <a:normAutofit/>
          </a:bodyPr>
          <a:lstStyle/>
          <a:p>
            <a:pPr marL="457200" indent="-457200">
              <a:buFont typeface="Wingdings" panose="05000000000000000000" pitchFamily="2" charset="2"/>
              <a:buChar char="ü"/>
            </a:pPr>
            <a:r>
              <a:rPr lang="en-US" sz="3200" b="0" i="0" dirty="0">
                <a:solidFill>
                  <a:schemeClr val="accent1">
                    <a:lumMod val="75000"/>
                  </a:schemeClr>
                </a:solidFill>
                <a:effectLst/>
                <a:highlight>
                  <a:srgbClr val="FFFFFF"/>
                </a:highlight>
                <a:latin typeface="Helvetica" panose="020B0604020202020204" pitchFamily="34" charset="0"/>
              </a:rPr>
              <a:t>Research the incentives and tax breaks that may help you, such as incentives for green businesses, those owned by women and minorities, and independent businesses.</a:t>
            </a:r>
            <a:endParaRPr lang="en-IN" sz="3200" dirty="0">
              <a:solidFill>
                <a:schemeClr val="accent1">
                  <a:lumMod val="75000"/>
                </a:schemeClr>
              </a:solidFill>
            </a:endParaRPr>
          </a:p>
        </p:txBody>
      </p:sp>
    </p:spTree>
    <p:extLst>
      <p:ext uri="{BB962C8B-B14F-4D97-AF65-F5344CB8AC3E}">
        <p14:creationId xmlns:p14="http://schemas.microsoft.com/office/powerpoint/2010/main" val="137814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C67E-47E4-3934-5AF2-7E103609E311}"/>
              </a:ext>
            </a:extLst>
          </p:cNvPr>
          <p:cNvSpPr>
            <a:spLocks noGrp="1"/>
          </p:cNvSpPr>
          <p:nvPr>
            <p:ph type="title"/>
          </p:nvPr>
        </p:nvSpPr>
        <p:spPr>
          <a:xfrm>
            <a:off x="960120" y="230728"/>
            <a:ext cx="10268712" cy="1700784"/>
          </a:xfrm>
        </p:spPr>
        <p:txBody>
          <a:bodyPr>
            <a:normAutofit/>
          </a:bodyPr>
          <a:lstStyle/>
          <a:p>
            <a:r>
              <a:rPr lang="en-US" sz="4000" b="1" dirty="0">
                <a:solidFill>
                  <a:srgbClr val="545454"/>
                </a:solidFill>
                <a:highlight>
                  <a:srgbClr val="000000"/>
                </a:highlight>
                <a:latin typeface="Helvetica" panose="020B0604020202020204" pitchFamily="34" charset="0"/>
              </a:rPr>
              <a:t> </a:t>
            </a:r>
            <a:r>
              <a:rPr lang="en-US" sz="4000" b="1" dirty="0">
                <a:solidFill>
                  <a:schemeClr val="accent3">
                    <a:lumMod val="75000"/>
                  </a:schemeClr>
                </a:solidFill>
                <a:highlight>
                  <a:srgbClr val="000000"/>
                </a:highlight>
                <a:latin typeface="Helvetica" panose="020B0604020202020204" pitchFamily="34" charset="0"/>
              </a:rPr>
              <a:t>6.</a:t>
            </a:r>
            <a:r>
              <a:rPr lang="en-US" sz="4000" b="1" i="0" dirty="0">
                <a:solidFill>
                  <a:schemeClr val="accent3">
                    <a:lumMod val="75000"/>
                  </a:schemeClr>
                </a:solidFill>
                <a:effectLst/>
                <a:highlight>
                  <a:srgbClr val="000000"/>
                </a:highlight>
                <a:latin typeface="Helvetica" panose="020B0604020202020204" pitchFamily="34" charset="0"/>
              </a:rPr>
              <a:t> </a:t>
            </a:r>
            <a:r>
              <a:rPr lang="en-US" sz="4000" b="1" i="0" dirty="0">
                <a:solidFill>
                  <a:schemeClr val="accent2">
                    <a:lumMod val="60000"/>
                    <a:lumOff val="40000"/>
                  </a:schemeClr>
                </a:solidFill>
                <a:effectLst/>
                <a:highlight>
                  <a:srgbClr val="000000"/>
                </a:highlight>
                <a:latin typeface="Helvetica" panose="020B0604020202020204" pitchFamily="34" charset="0"/>
              </a:rPr>
              <a:t>Pick a name for your theater.</a:t>
            </a:r>
            <a:endParaRPr lang="en-IN" sz="4000" dirty="0">
              <a:solidFill>
                <a:schemeClr val="accent2">
                  <a:lumMod val="60000"/>
                  <a:lumOff val="40000"/>
                </a:schemeClr>
              </a:solidFill>
              <a:highlight>
                <a:srgbClr val="000000"/>
              </a:highlight>
            </a:endParaRPr>
          </a:p>
        </p:txBody>
      </p:sp>
      <p:sp>
        <p:nvSpPr>
          <p:cNvPr id="3" name="Content Placeholder 2">
            <a:extLst>
              <a:ext uri="{FF2B5EF4-FFF2-40B4-BE49-F238E27FC236}">
                <a16:creationId xmlns:a16="http://schemas.microsoft.com/office/drawing/2014/main" id="{DAE5EB18-80A6-E92D-E512-0C4021E546B9}"/>
              </a:ext>
            </a:extLst>
          </p:cNvPr>
          <p:cNvSpPr>
            <a:spLocks noGrp="1"/>
          </p:cNvSpPr>
          <p:nvPr>
            <p:ph idx="1"/>
          </p:nvPr>
        </p:nvSpPr>
        <p:spPr/>
        <p:txBody>
          <a:bodyPr/>
          <a:lstStyle/>
          <a:p>
            <a:pPr marL="457200" indent="-457200">
              <a:buFont typeface="Wingdings" panose="05000000000000000000" pitchFamily="2" charset="2"/>
              <a:buChar char="ü"/>
            </a:pPr>
            <a:r>
              <a:rPr lang="en-US" b="0" i="0" dirty="0">
                <a:solidFill>
                  <a:srgbClr val="FF0000"/>
                </a:solidFill>
                <a:effectLst/>
                <a:highlight>
                  <a:srgbClr val="FFFFFF"/>
                </a:highlight>
                <a:latin typeface="Helvetica" panose="020B0604020202020204" pitchFamily="34" charset="0"/>
              </a:rPr>
              <a:t> Choose a name for your theater that is attractive to customers. Many theaters have classic names or some version thereof, using words like Bijou, Metro, Pickford, Star, and so on.   </a:t>
            </a:r>
          </a:p>
          <a:p>
            <a:pPr marL="457200" indent="-457200">
              <a:buFont typeface="Wingdings" panose="05000000000000000000" pitchFamily="2" charset="2"/>
              <a:buChar char="ü"/>
            </a:pPr>
            <a:r>
              <a:rPr lang="en-US" b="0" i="0" dirty="0">
                <a:solidFill>
                  <a:srgbClr val="7030A0"/>
                </a:solidFill>
                <a:effectLst/>
                <a:highlight>
                  <a:srgbClr val="FFFFFF"/>
                </a:highlight>
                <a:latin typeface="inherit"/>
              </a:rPr>
              <a:t>If you have an angel investor or benefactor, you might consider naming the theater after this person.</a:t>
            </a:r>
          </a:p>
          <a:p>
            <a:endParaRPr lang="en-IN" dirty="0"/>
          </a:p>
        </p:txBody>
      </p:sp>
    </p:spTree>
    <p:extLst>
      <p:ext uri="{BB962C8B-B14F-4D97-AF65-F5344CB8AC3E}">
        <p14:creationId xmlns:p14="http://schemas.microsoft.com/office/powerpoint/2010/main" val="31871233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2844</TotalTime>
  <Words>883</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Franklin Gothic Demi Cond</vt:lpstr>
      <vt:lpstr>Franklin Gothic Medium</vt:lpstr>
      <vt:lpstr>Helvetica</vt:lpstr>
      <vt:lpstr>inherit</vt:lpstr>
      <vt:lpstr>Times New Roman</vt:lpstr>
      <vt:lpstr>Wingdings</vt:lpstr>
      <vt:lpstr>JuxtaposeVTI</vt:lpstr>
      <vt:lpstr>   MY  Enterprise  IDEA        </vt:lpstr>
      <vt:lpstr>             MOVIE  theater</vt:lpstr>
      <vt:lpstr>     REQUIRED  RESOURCES</vt:lpstr>
      <vt:lpstr>1.  Look  into theater chains that      offer  franchise opportunities. </vt:lpstr>
      <vt:lpstr>2.  Understand the regulations for starting a business in your area.</vt:lpstr>
      <vt:lpstr> 3. Tally up the costs </vt:lpstr>
      <vt:lpstr> 4.  Select a location</vt:lpstr>
      <vt:lpstr>5. Look into special incentives for your business.</vt:lpstr>
      <vt:lpstr> 6. Pick a name for your theater.</vt:lpstr>
      <vt:lpstr>7. Develop a business plan.</vt:lpstr>
      <vt:lpstr>     8. Secure funding.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Jayaphanisri Chekuri</dc:creator>
  <cp:lastModifiedBy>Jayaphanisri Chekuri</cp:lastModifiedBy>
  <cp:revision>6</cp:revision>
  <dcterms:created xsi:type="dcterms:W3CDTF">2024-07-19T12:38:57Z</dcterms:created>
  <dcterms:modified xsi:type="dcterms:W3CDTF">2024-08-04T08:01:04Z</dcterms:modified>
</cp:coreProperties>
</file>