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472" r:id="rId3"/>
    <p:sldId id="474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6" r:id="rId15"/>
    <p:sldId id="487" r:id="rId16"/>
    <p:sldId id="488" r:id="rId17"/>
    <p:sldId id="489" r:id="rId18"/>
    <p:sldId id="490" r:id="rId19"/>
    <p:sldId id="491" r:id="rId20"/>
    <p:sldId id="492" r:id="rId21"/>
    <p:sldId id="494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13" r:id="rId30"/>
    <p:sldId id="514" r:id="rId31"/>
    <p:sldId id="507" r:id="rId32"/>
    <p:sldId id="511" r:id="rId33"/>
    <p:sldId id="509" r:id="rId34"/>
    <p:sldId id="512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2"/>
            <p14:sldId id="474"/>
            <p14:sldId id="475"/>
          </p14:sldIdLst>
        </p14:section>
        <p14:section name="Stack" id="{05CF8E6D-B63C-47B7-95F0-5C7A426495C8}">
          <p14:sldIdLst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6"/>
            <p14:sldId id="487"/>
            <p14:sldId id="488"/>
            <p14:sldId id="489"/>
            <p14:sldId id="490"/>
            <p14:sldId id="491"/>
            <p14:sldId id="492"/>
          </p14:sldIdLst>
        </p14:section>
        <p14:section name="Queue" id="{CC044EF9-35A1-4B9E-8727-6E9310A6F707}">
          <p14:sldIdLst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13"/>
            <p14:sldId id="514"/>
          </p14:sldIdLst>
        </p14:section>
        <p14:section name="Conclusion" id="{10E03AB1-9AA8-4E86-9A64-D741901E50A2}">
          <p14:sldIdLst>
            <p14:sldId id="507"/>
            <p14:sldId id="511"/>
            <p14:sldId id="509"/>
            <p14:sldId id="5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B72"/>
    <a:srgbClr val="3BABFF"/>
    <a:srgbClr val="005828"/>
    <a:srgbClr val="00B050"/>
    <a:srgbClr val="003760"/>
    <a:srgbClr val="0070C0"/>
    <a:srgbClr val="C6C0AA"/>
    <a:srgbClr val="FFF0D9"/>
    <a:srgbClr val="FFA72A"/>
    <a:srgbClr val="F0F5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5" autoAdjust="0"/>
    <p:restoredTop sz="94384" autoAdjust="0"/>
  </p:normalViewPr>
  <p:slideViewPr>
    <p:cSldViewPr>
      <p:cViewPr varScale="1">
        <p:scale>
          <a:sx n="86" d="100"/>
          <a:sy n="86" d="100"/>
        </p:scale>
        <p:origin x="293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21-Jan-18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21-Jan-18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1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837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789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88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43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6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21-Jan-18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6756D-7CBA-4362-9055-79460D0BB9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886CB-C2B6-4C19-97BD-01157B2320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4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judge.softuni.bg/Contests/Practice/Index/925#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csharp-advanced" TargetMode="External"/><Relationship Id="rId7" Type="http://schemas.openxmlformats.org/officeDocument/2006/relationships/image" Target="../media/image1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telenor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5" y="1371600"/>
            <a:ext cx="7618286" cy="1126264"/>
          </a:xfrm>
        </p:spPr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2612" y="2574063"/>
            <a:ext cx="8443700" cy="1157741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3200" dirty="0"/>
              <a:t>Processing Sequences of Elements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>
                <a:hlinkClick r:id="rId5"/>
              </a:rPr>
              <a:t>http://softuni.bg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76164">
            <a:off x="4990259" y="3440353"/>
            <a:ext cx="149464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FAB8D4-0A17-4338-BC40-CE2DB30BBE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86" y="2274499"/>
            <a:ext cx="2212117" cy="5517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CD4E91-1CC9-4103-881C-E5E522ECA63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2762" y="3810398"/>
            <a:ext cx="2253081" cy="2438400"/>
          </a:xfrm>
          <a:prstGeom prst="rect">
            <a:avLst/>
          </a:prstGeom>
        </p:spPr>
      </p:pic>
      <p:pic>
        <p:nvPicPr>
          <p:cNvPr id="13" name="Picture Placeholder 9">
            <a:extLst>
              <a:ext uri="{FF2B5EF4-FFF2-40B4-BE49-F238E27FC236}">
                <a16:creationId xmlns:a16="http://schemas.microsoft.com/office/drawing/2014/main" id="{81BB45D0-B008-4251-BD3C-97103263914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 cstate="print"/>
          <a:srcRect t="2654" b="2654"/>
          <a:stretch>
            <a:fillRect/>
          </a:stretch>
        </p:blipFill>
        <p:spPr>
          <a:xfrm>
            <a:off x="6856412" y="4543634"/>
            <a:ext cx="4724400" cy="1780965"/>
          </a:xfrm>
          <a:prstGeom prst="rect">
            <a:avLst/>
          </a:prstGeom>
        </p:spPr>
      </p:pic>
      <p:pic>
        <p:nvPicPr>
          <p:cNvPr id="15" name="Picture 1" descr="C:\Trash\array.png">
            <a:extLst>
              <a:ext uri="{FF2B5EF4-FFF2-40B4-BE49-F238E27FC236}">
                <a16:creationId xmlns:a16="http://schemas.microsoft.com/office/drawing/2014/main" id="{5866DEB5-F799-49ED-820E-107D86E59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7692978" y="3521258"/>
            <a:ext cx="2627975" cy="84171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Reverse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Stack&lt;char&gt;();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stack.Push(ch);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stack.Count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765463" y="2217174"/>
            <a:ext cx="2667000" cy="1524000"/>
          </a:xfrm>
          <a:prstGeom prst="wedgeRoundRectCallout">
            <a:avLst>
              <a:gd name="adj1" fmla="val -91866"/>
              <a:gd name="adj2" fmla="val 594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Count property is used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without parentheses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– </a:t>
            </a:r>
            <a:r>
              <a:rPr lang="en-GB" dirty="0"/>
              <a:t>Constructors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1812" y="1337370"/>
            <a:ext cx="111252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Stack&lt;int&gt; stack = new Stack&lt;int&gt;(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12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l-N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string[] values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l-N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{ "Advanced", "OOP", "OOP Advanced" };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Stack&lt;string&gt; stack = new Stack&lt;string&gt;(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023913" y="5181599"/>
            <a:ext cx="4051700" cy="1249483"/>
          </a:xfrm>
          <a:prstGeom prst="wedgeRoundRectCallout">
            <a:avLst>
              <a:gd name="adj1" fmla="val 99765"/>
              <a:gd name="adj2" fmla="val -708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Copies elements from the collection and retains their order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24948" y="2711245"/>
            <a:ext cx="3936199" cy="990600"/>
          </a:xfrm>
          <a:prstGeom prst="wedgeRoundRectCallout">
            <a:avLst>
              <a:gd name="adj1" fmla="val -30056"/>
              <a:gd name="adj2" fmla="val -798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Specified initial capacity of internal array</a:t>
            </a:r>
            <a:endParaRPr lang="bg-BG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4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2880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Contains(2)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432912" y="2435097"/>
            <a:ext cx="2667000" cy="1163418"/>
          </a:xfrm>
          <a:prstGeom prst="wedgeRoundRectCallout">
            <a:avLst>
              <a:gd name="adj1" fmla="val -84411"/>
              <a:gd name="adj2" fmla="val 91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Retains order of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761412" y="4475303"/>
            <a:ext cx="2667000" cy="1163418"/>
          </a:xfrm>
          <a:prstGeom prst="wedgeRoundRectCallout">
            <a:avLst>
              <a:gd name="adj1" fmla="val -231023"/>
              <a:gd name="adj2" fmla="val -369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all elements 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408612" y="5411562"/>
            <a:ext cx="2209800" cy="1163418"/>
          </a:xfrm>
          <a:prstGeom prst="wedgeRoundRectCallout">
            <a:avLst>
              <a:gd name="adj1" fmla="val -108575"/>
              <a:gd name="adj2" fmla="val -64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Resize the internal array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4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 calculator</a:t>
            </a:r>
            <a:r>
              <a:rPr lang="en-US" dirty="0"/>
              <a:t> that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evaluate simple expressions</a:t>
            </a:r>
            <a:r>
              <a:rPr lang="en-US" dirty="0"/>
              <a:t> (only addition and subtraction)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https://judge.softuni.bg/Contests/Practice/Index/925#1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68507" y="3003064"/>
            <a:ext cx="6651810" cy="1803072"/>
            <a:chOff x="2130418" y="3003064"/>
            <a:chExt cx="6651810" cy="1803072"/>
          </a:xfrm>
        </p:grpSpPr>
        <p:sp>
          <p:nvSpPr>
            <p:cNvPr id="18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130418" y="3003064"/>
              <a:ext cx="3887794" cy="1802853"/>
              <a:chOff x="2580483" y="3826816"/>
              <a:chExt cx="1868432" cy="2141161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0483" y="5248369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86828" y="3003064"/>
              <a:ext cx="1295400" cy="1803072"/>
              <a:chOff x="2580483" y="3826816"/>
              <a:chExt cx="1868432" cy="2141422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8" y="4529024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0483" y="5248630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25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https://judge.softuni.bg/Contests/Practice/Index/925#1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11716" y="1219200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Stack&lt;string&gt;(values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stack.Count &gt; 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first = int.Parse(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op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second = int.Parse(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switch for operation (look 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40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https://judge.softuni.bg/Contests/Practice/Index/925#1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920657"/>
            <a:ext cx="1084049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(op)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.Push((first + second).ToString())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.Push((first - second).ToString())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8937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decimal number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converts it into a binary number</a:t>
            </a:r>
            <a:r>
              <a:rPr lang="en-US" dirty="0"/>
              <a:t>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Decimal To Binary Converter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35860" y="3200400"/>
            <a:ext cx="9117104" cy="1803072"/>
            <a:chOff x="2768507" y="3003064"/>
            <a:chExt cx="9117104" cy="1803072"/>
          </a:xfrm>
        </p:grpSpPr>
        <p:sp>
          <p:nvSpPr>
            <p:cNvPr id="18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68507" y="3003064"/>
              <a:ext cx="3887794" cy="1802853"/>
              <a:chOff x="2580483" y="3826816"/>
              <a:chExt cx="1868432" cy="2141161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0483" y="5248369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124916" y="3003064"/>
              <a:ext cx="3760695" cy="1803072"/>
              <a:chOff x="2580483" y="3826816"/>
              <a:chExt cx="1868432" cy="2141422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8" y="4529024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0483" y="5248630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195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Decimal To Binary Converter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https://judge.softuni.bg/Contests/Practice/Index/925#2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decimalNumber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if number is zero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decimalNumber != 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stack.Push(decimalNumber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decimalNumber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stack.Count != 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</p:spTree>
    <p:extLst>
      <p:ext uri="{BB962C8B-B14F-4D97-AF65-F5344CB8AC3E}">
        <p14:creationId xmlns:p14="http://schemas.microsoft.com/office/powerpoint/2010/main" val="25818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We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given an arithmetic expression</a:t>
            </a:r>
            <a:r>
              <a:rPr lang="en-US" sz="3200" dirty="0"/>
              <a:t> with brackets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with nesting</a:t>
            </a:r>
            <a:r>
              <a:rPr lang="en-US" sz="32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extract all sub-expressions</a:t>
            </a:r>
            <a:r>
              <a:rPr lang="en-US" sz="3200" dirty="0"/>
              <a:t> in brackets</a:t>
            </a:r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Matching Brackets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https://judge.softuni.bg/Contests/Practice/Index/925#3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6412" y="2880826"/>
            <a:ext cx="609600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 + (2 - (2 + 3) * 4 / (3 + 1)) * 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71046" y="4397190"/>
            <a:ext cx="4846732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(2 + 3)</a:t>
            </a:r>
          </a:p>
          <a:p>
            <a:pPr>
              <a:lnSpc>
                <a:spcPct val="11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(3 + 1)</a:t>
            </a:r>
          </a:p>
          <a:p>
            <a:pPr>
              <a:lnSpc>
                <a:spcPct val="11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(2 - (2 + 3) * 4 / (3 + 1))</a:t>
            </a:r>
          </a:p>
        </p:txBody>
      </p:sp>
      <p:sp>
        <p:nvSpPr>
          <p:cNvPr id="7" name="Right Arrow 18"/>
          <p:cNvSpPr/>
          <p:nvPr/>
        </p:nvSpPr>
        <p:spPr>
          <a:xfrm rot="5400000">
            <a:off x="5866037" y="3665597"/>
            <a:ext cx="456751" cy="541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748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bg-BG" dirty="0"/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636064" y="919959"/>
            <a:ext cx="10840496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 input from console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input.Length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char ch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== '('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== ')'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startIndex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contents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input.Substring(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startIndex,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i – startIndex + 1);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Stack&lt;T&gt;</a:t>
            </a:r>
            <a:r>
              <a:rPr lang="en-US" noProof="1"/>
              <a:t> (LIFO – last in, first out) 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Push()</a:t>
            </a:r>
            <a:r>
              <a:rPr lang="en-US" b="1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b="1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noProof="1"/>
              <a:t>,</a:t>
            </a:r>
            <a:br>
              <a:rPr lang="en-US" b="1" noProof="1"/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b="1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noProof="1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Queue&lt;T&gt;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/>
              <a:t>(FIFO – first in, first out) 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Enqueue()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noProof="1"/>
              <a:t>,</a:t>
            </a:r>
            <a:br>
              <a:rPr lang="en-US" noProof="1"/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98EAD60-CC99-4D55-B2B4-2EA9416C4A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25557" y="2971800"/>
            <a:ext cx="2540855" cy="311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>
                <a:solidFill>
                  <a:srgbClr val="F6D18E"/>
                </a:solidFill>
              </a:rPr>
              <a:t>Queue&lt;T&gt;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900987" y="990600"/>
            <a:ext cx="6165226" cy="3649183"/>
            <a:chOff x="2900986" y="2516273"/>
            <a:chExt cx="6212443" cy="3877783"/>
          </a:xfrm>
        </p:grpSpPr>
        <p:sp>
          <p:nvSpPr>
            <p:cNvPr id="13" name="Text Placeholder 7"/>
            <p:cNvSpPr txBox="1">
              <a:spLocks/>
            </p:cNvSpPr>
            <p:nvPr/>
          </p:nvSpPr>
          <p:spPr>
            <a:xfrm>
              <a:off x="4977177" y="3352799"/>
              <a:ext cx="1879235" cy="215972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4" name="Text Placeholder 7"/>
            <p:cNvSpPr txBox="1">
              <a:spLocks/>
            </p:cNvSpPr>
            <p:nvPr/>
          </p:nvSpPr>
          <p:spPr>
            <a:xfrm>
              <a:off x="5123274" y="3509123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15" name="Text Placeholder 7"/>
            <p:cNvSpPr txBox="1">
              <a:spLocks/>
            </p:cNvSpPr>
            <p:nvPr/>
          </p:nvSpPr>
          <p:spPr>
            <a:xfrm>
              <a:off x="5123274" y="4179027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10</a:t>
              </a:r>
            </a:p>
          </p:txBody>
        </p:sp>
        <p:sp>
          <p:nvSpPr>
            <p:cNvPr id="16" name="Text Placeholder 7"/>
            <p:cNvSpPr txBox="1">
              <a:spLocks/>
            </p:cNvSpPr>
            <p:nvPr/>
          </p:nvSpPr>
          <p:spPr>
            <a:xfrm>
              <a:off x="5123274" y="4848931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5</a:t>
              </a:r>
            </a:p>
          </p:txBody>
        </p:sp>
        <p:sp>
          <p:nvSpPr>
            <p:cNvPr id="17" name="Bent Arrow 16"/>
            <p:cNvSpPr/>
            <p:nvPr/>
          </p:nvSpPr>
          <p:spPr>
            <a:xfrm rot="5400000">
              <a:off x="4082923" y="1334336"/>
              <a:ext cx="836526" cy="3200400"/>
            </a:xfrm>
            <a:prstGeom prst="bentArrow">
              <a:avLst>
                <a:gd name="adj1" fmla="val 11380"/>
                <a:gd name="adj2" fmla="val 25000"/>
                <a:gd name="adj3" fmla="val 25000"/>
                <a:gd name="adj4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Bent Arrow 17"/>
            <p:cNvSpPr/>
            <p:nvPr/>
          </p:nvSpPr>
          <p:spPr>
            <a:xfrm rot="10800000" flipH="1">
              <a:off x="5913029" y="5529942"/>
              <a:ext cx="3200400" cy="864114"/>
            </a:xfrm>
            <a:prstGeom prst="bentArrow">
              <a:avLst>
                <a:gd name="adj1" fmla="val 11380"/>
                <a:gd name="adj2" fmla="val 25000"/>
                <a:gd name="adj3" fmla="val 25000"/>
                <a:gd name="adj4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500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Queues </a:t>
            </a:r>
            <a:r>
              <a:rPr lang="en-US" dirty="0">
                <a:cs typeface="Consolas" panose="020B0609020204030204" pitchFamily="49" charset="0"/>
              </a:rPr>
              <a:t>provide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following functionality:</a:t>
            </a:r>
            <a:endParaRPr lang="en-US" dirty="0"/>
          </a:p>
          <a:p>
            <a:pPr lvl="1"/>
            <a:r>
              <a:rPr lang="en-US" dirty="0"/>
              <a:t>Adding an element at the end of the queue</a:t>
            </a:r>
          </a:p>
          <a:p>
            <a:pPr lvl="1"/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Removing</a:t>
            </a:r>
            <a:r>
              <a:rPr lang="en-US" dirty="0"/>
              <a:t> the first element from the queue</a:t>
            </a:r>
          </a:p>
          <a:p>
            <a:pPr lvl="1"/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first element of the queue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33" name="Group 32"/>
          <p:cNvGrpSpPr/>
          <p:nvPr/>
        </p:nvGrpSpPr>
        <p:grpSpPr>
          <a:xfrm flipH="1">
            <a:off x="2534419" y="236220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9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7" name="Straight Arrow Connector 6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34" name="Group 33"/>
          <p:cNvGrpSpPr/>
          <p:nvPr/>
        </p:nvGrpSpPr>
        <p:grpSpPr>
          <a:xfrm flipH="1">
            <a:off x="2534419" y="3537858"/>
            <a:ext cx="7119987" cy="1217019"/>
            <a:chOff x="2022426" y="3418574"/>
            <a:chExt cx="8140795" cy="1432859"/>
          </a:xfrm>
        </p:grpSpPr>
        <p:grpSp>
          <p:nvGrpSpPr>
            <p:cNvPr id="13" name="Group 12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7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8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31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2534419" y="5105400"/>
            <a:ext cx="7119987" cy="910293"/>
            <a:chOff x="2022426" y="4961634"/>
            <a:chExt cx="8140795" cy="961076"/>
          </a:xfrm>
        </p:grpSpPr>
        <p:grpSp>
          <p:nvGrpSpPr>
            <p:cNvPr id="21" name="Group 20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5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6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7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8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33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279861"/>
            <a:ext cx="9294812" cy="111078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Enqueue()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chemeClr val="tx1"/>
                </a:solidFill>
                <a:latin typeface="+mn-lt"/>
              </a:rPr>
              <a:t>Adds an element to the front of the queue</a:t>
            </a:r>
            <a:endParaRPr lang="en-US" sz="3400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Queue&lt;int&gt;</a:t>
            </a:r>
          </a:p>
          <a:p>
            <a:pPr algn="ctr"/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5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174767" y="282578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dirty="0">
                <a:latin typeface="+mn-lt"/>
              </a:rPr>
              <a:t> </a:t>
            </a:r>
            <a:r>
              <a:rPr lang="en-US" sz="3400" b="0" dirty="0">
                <a:solidFill>
                  <a:schemeClr val="tx1"/>
                </a:solidFill>
                <a:latin typeface="+mn-lt"/>
              </a:rPr>
              <a:t>Returns the first element from the queue and removes it</a:t>
            </a:r>
            <a:endParaRPr lang="en-US" sz="34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>
          <a:xfrm>
            <a:off x="173787" y="27986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400" b="0" dirty="0">
                <a:solidFill>
                  <a:schemeClr val="tx1"/>
                </a:solidFill>
                <a:latin typeface="+mn-lt"/>
              </a:rPr>
              <a:t>Returns the first element from the queue without removing it</a:t>
            </a:r>
            <a:endParaRPr lang="en-US" sz="3400" b="0" dirty="0"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74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Children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 a circle </a:t>
            </a:r>
            <a:r>
              <a:rPr lang="en-US" dirty="0"/>
              <a:t>and pass a hot potato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child is removed </a:t>
            </a:r>
            <a:r>
              <a:rPr lang="en-US" dirty="0"/>
              <a:t>until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only one remains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Upon removal </a:t>
            </a:r>
            <a:r>
              <a:rPr lang="en-US" dirty="0"/>
              <a:t>the potato is passed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along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https://judge.softuni.bg/Contests/Practice/Index/925#4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667449" y="3986204"/>
            <a:ext cx="8853926" cy="1944787"/>
            <a:chOff x="1736286" y="4105472"/>
            <a:chExt cx="8853926" cy="1944787"/>
          </a:xfrm>
        </p:grpSpPr>
        <p:sp>
          <p:nvSpPr>
            <p:cNvPr id="18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36286" y="4105472"/>
              <a:ext cx="3884621" cy="1944787"/>
              <a:chOff x="2582008" y="3826816"/>
              <a:chExt cx="1866907" cy="2309730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736916" y="4105472"/>
              <a:ext cx="3853296" cy="1944787"/>
              <a:chOff x="2582007" y="3826816"/>
              <a:chExt cx="1866908" cy="2309729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7" y="4529023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Last is Toshko</a:t>
                </a: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9161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https://judge.softuni.bg/Contests/Practice/Index/925#4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914400"/>
            <a:ext cx="1084049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Queue&lt;string&gt; queue = </a:t>
            </a:r>
            <a:r>
              <a:rPr lang="en-US" sz="2800" b="1" noProof="1">
                <a:solidFill>
                  <a:srgbClr val="EFBB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Queue&lt;string&gt;(children);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number;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674093" y="2590800"/>
            <a:ext cx="4141001" cy="1368034"/>
          </a:xfrm>
          <a:prstGeom prst="wedgeRoundRectCallout">
            <a:avLst>
              <a:gd name="adj1" fmla="val -10069"/>
              <a:gd name="adj2" fmla="val -782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Copies elements from the specified collection and keeps their order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2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</a:t>
            </a:r>
            <a:r>
              <a:rPr lang="en-GB" dirty="0"/>
              <a:t>Utility Methods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2880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Contains(2)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432912" y="2435097"/>
            <a:ext cx="2667000" cy="1163418"/>
          </a:xfrm>
          <a:prstGeom prst="wedgeRoundRectCallout">
            <a:avLst>
              <a:gd name="adj1" fmla="val -84411"/>
              <a:gd name="adj2" fmla="val 91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Retains order of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761412" y="4475303"/>
            <a:ext cx="2667000" cy="1163418"/>
          </a:xfrm>
          <a:prstGeom prst="wedgeRoundRectCallout">
            <a:avLst>
              <a:gd name="adj1" fmla="val -231023"/>
              <a:gd name="adj2" fmla="val -369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all elements 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408612" y="5411562"/>
            <a:ext cx="2209800" cy="1163418"/>
          </a:xfrm>
          <a:prstGeom prst="wedgeRoundRectCallout">
            <a:avLst>
              <a:gd name="adj1" fmla="val -108575"/>
              <a:gd name="adj2" fmla="val -64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Resize the internal array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5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queuing up</a:t>
            </a:r>
            <a:r>
              <a:rPr lang="en-US" dirty="0"/>
              <a:t> at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traffic light</a:t>
            </a:r>
          </a:p>
          <a:p>
            <a:r>
              <a:rPr lang="en-US" dirty="0"/>
              <a:t>Every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green light </a:t>
            </a:r>
            <a:r>
              <a:rPr lang="en-US" dirty="0"/>
              <a:t>n cars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pass</a:t>
            </a:r>
            <a:r>
              <a:rPr lang="en-US" dirty="0"/>
              <a:t> the crossroads</a:t>
            </a:r>
          </a:p>
          <a:p>
            <a:r>
              <a:rPr lang="en-US" dirty="0"/>
              <a:t>After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end command, </a:t>
            </a:r>
            <a:r>
              <a:rPr lang="en-US" dirty="0"/>
              <a:t>print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how many cars </a:t>
            </a:r>
            <a:r>
              <a:rPr lang="en-US" dirty="0"/>
              <a:t>have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passed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https://judge.softuni.bg/Contests/Practice/Index/925#5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665860" y="3419385"/>
            <a:ext cx="8853927" cy="2748347"/>
            <a:chOff x="1736285" y="4105472"/>
            <a:chExt cx="8853927" cy="2748347"/>
          </a:xfrm>
        </p:grpSpPr>
        <p:sp>
          <p:nvSpPr>
            <p:cNvPr id="18" name="Right Arrow 18"/>
            <p:cNvSpPr/>
            <p:nvPr/>
          </p:nvSpPr>
          <p:spPr>
            <a:xfrm>
              <a:off x="4839677" y="5334287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36285" y="4105472"/>
              <a:ext cx="2675952" cy="2748347"/>
              <a:chOff x="2582008" y="3826816"/>
              <a:chExt cx="1286034" cy="3264080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1"/>
                <a:ext cx="1286034" cy="25621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2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2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2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Hummer H2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2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Audi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2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green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2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Mercedes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2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end</a:t>
                </a: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286028" cy="6976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735284" y="4105472"/>
              <a:ext cx="4854928" cy="2748347"/>
              <a:chOff x="2096720" y="3826816"/>
              <a:chExt cx="2352195" cy="3264078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096720" y="4529023"/>
                <a:ext cx="2352195" cy="256187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2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Hummer H2 passed!</a:t>
                </a:r>
                <a:endParaRPr lang="en-US" sz="2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endParaRP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2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Audi passed!</a:t>
                </a:r>
                <a:endParaRPr lang="en-US" sz="2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endParaRP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2 </a:t>
                </a:r>
                <a:r>
                  <a:rPr lang="en-GB" sz="22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cars passed the crossroads.</a:t>
                </a:r>
                <a:endParaRPr lang="en-GB" sz="2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096720" y="3826816"/>
                <a:ext cx="2352195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2090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Traffic Jam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https://judge.softuni.bg/Contests/Practice/Index/925#5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36064" y="1151121"/>
            <a:ext cx="10840496" cy="47736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(command !=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TODO: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Add green light logic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*/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queue.Enqueue(command);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command = Console.ReadLine();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15209-E697-4FF7-9AAF-7BAE1D0504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4" y="1600200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2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#CSharp-Fund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57324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3"/>
            <a:ext cx="11804822" cy="29345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Stack&lt;T&gt;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LIFO data structure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Aft>
                <a:spcPts val="2400"/>
              </a:spcAft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Queue&lt;T&gt;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FIFO data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30A5D-710E-40F3-ABEF-C44D9C568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837" y="1676400"/>
            <a:ext cx="4407752" cy="37711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71CB92-606E-4335-B010-05E4F66C8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362200"/>
            <a:ext cx="560538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stack.Push(5);</a:t>
            </a:r>
          </a:p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stack.Push(10);</a:t>
            </a:r>
          </a:p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lastElement = stack.Pop();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E8B01-597F-47C8-BD4E-E80F430B2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5088097"/>
            <a:ext cx="6400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stack.Enqueue(5);</a:t>
            </a:r>
          </a:p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stack.Enqueue(10);</a:t>
            </a:r>
          </a:p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firstElement = stack.Dequeue();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37997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Stack&lt;T&gt;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22302" y="1447800"/>
            <a:ext cx="6496310" cy="3002245"/>
            <a:chOff x="2722302" y="2442324"/>
            <a:chExt cx="6496310" cy="3002245"/>
          </a:xfrm>
        </p:grpSpPr>
        <p:sp>
          <p:nvSpPr>
            <p:cNvPr id="5" name="Text Placeholder 7"/>
            <p:cNvSpPr txBox="1">
              <a:spLocks/>
            </p:cNvSpPr>
            <p:nvPr/>
          </p:nvSpPr>
          <p:spPr>
            <a:xfrm>
              <a:off x="4970203" y="3284842"/>
              <a:ext cx="1879235" cy="215972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6" name="Text Placeholder 7"/>
            <p:cNvSpPr txBox="1">
              <a:spLocks/>
            </p:cNvSpPr>
            <p:nvPr/>
          </p:nvSpPr>
          <p:spPr>
            <a:xfrm>
              <a:off x="5116300" y="3441166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7" name="Text Placeholder 7"/>
            <p:cNvSpPr txBox="1">
              <a:spLocks/>
            </p:cNvSpPr>
            <p:nvPr/>
          </p:nvSpPr>
          <p:spPr>
            <a:xfrm>
              <a:off x="5116300" y="4111070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10</a:t>
              </a:r>
            </a:p>
          </p:txBody>
        </p:sp>
        <p:sp>
          <p:nvSpPr>
            <p:cNvPr id="8" name="Text Placeholder 7"/>
            <p:cNvSpPr txBox="1">
              <a:spLocks/>
            </p:cNvSpPr>
            <p:nvPr/>
          </p:nvSpPr>
          <p:spPr>
            <a:xfrm>
              <a:off x="5116300" y="4780974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5</a:t>
              </a:r>
            </a:p>
          </p:txBody>
        </p:sp>
        <p:sp>
          <p:nvSpPr>
            <p:cNvPr id="9" name="Bent Arrow 8"/>
            <p:cNvSpPr/>
            <p:nvPr/>
          </p:nvSpPr>
          <p:spPr>
            <a:xfrm rot="5400000">
              <a:off x="3904239" y="1260387"/>
              <a:ext cx="836526" cy="3200400"/>
            </a:xfrm>
            <a:prstGeom prst="bentArrow">
              <a:avLst>
                <a:gd name="adj1" fmla="val 11380"/>
                <a:gd name="adj2" fmla="val 25000"/>
                <a:gd name="adj3" fmla="val 25000"/>
                <a:gd name="adj4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Bent Arrow 9"/>
            <p:cNvSpPr/>
            <p:nvPr/>
          </p:nvSpPr>
          <p:spPr>
            <a:xfrm>
              <a:off x="6018212" y="2442324"/>
              <a:ext cx="3200400" cy="830534"/>
            </a:xfrm>
            <a:prstGeom prst="bentArrow">
              <a:avLst>
                <a:gd name="adj1" fmla="val 11380"/>
                <a:gd name="adj2" fmla="val 19063"/>
                <a:gd name="adj3" fmla="val 25000"/>
                <a:gd name="adj4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945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Stacks </a:t>
            </a:r>
            <a:r>
              <a:rPr lang="en-US" dirty="0">
                <a:cs typeface="Consolas" panose="020B0609020204030204" pitchFamily="49" charset="0"/>
              </a:rPr>
              <a:t>provide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fo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31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5317173" y="4260893"/>
                <a:ext cx="1600200" cy="1891490"/>
                <a:chOff x="8685212" y="1078864"/>
                <a:chExt cx="1600200" cy="1891490"/>
              </a:xfrm>
            </p:grpSpPr>
            <p:sp>
              <p:nvSpPr>
                <p:cNvPr id="42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43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44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45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 flipH="1">
                  <a:off x="8788782" y="1078864"/>
                  <a:ext cx="1410569" cy="857034"/>
                </a:xfrm>
                <a:prstGeom prst="ellipse">
                  <a:avLst/>
                </a:prstGeom>
                <a:solidFill>
                  <a:schemeClr val="accent1">
                    <a:alpha val="3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</p:grpSp>
          <p:cxnSp>
            <p:nvCxnSpPr>
              <p:cNvPr id="64" name="Straight Arrow Connector 63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51" name="Group 50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52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53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54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55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428334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19406" y="149694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3596" y="149694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3596" y="149694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438" y="63593"/>
            <a:ext cx="9577597" cy="1058789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Push()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 on top of the Stack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2811" y="3321304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5212" y="29718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36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83 -4.81481E-6 0.23547 0.14075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3206" y="365669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3207" y="434521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3208" y="503262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167438" y="270165"/>
            <a:ext cx="9577597" cy="1110780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Pop()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Returns the last element from the stack and removes it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5212" y="29718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081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3208" y="503262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5212" y="29718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4431" y="50323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227012" y="275129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sz="3400" b="1" kern="1200" dirty="0">
                <a:solidFill>
                  <a:srgbClr val="F3BE60"/>
                </a:solidFill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cs typeface="Consolas" panose="020B0609020204030204" pitchFamily="49" charset="0"/>
              </a:rPr>
              <a:t>Returns the last element from the stack without removing it</a:t>
            </a:r>
            <a:endParaRPr lang="en-US" sz="3400" b="1" kern="1200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115 L -0.00039 -0.23981 C -0.00039 -0.34676 0.06174 -0.47893 0.11214 -0.47893 L 0.22454 -0.47893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</a:t>
            </a:r>
            <a:r>
              <a:rPr lang="en-US" dirty="0"/>
              <a:t> an input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Reverses</a:t>
            </a:r>
            <a:r>
              <a:rPr lang="en-US" dirty="0"/>
              <a:t>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 a Stack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Reverse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35860" y="3607128"/>
            <a:ext cx="9117104" cy="1803072"/>
            <a:chOff x="2768507" y="3003064"/>
            <a:chExt cx="9117104" cy="1803072"/>
          </a:xfrm>
        </p:grpSpPr>
        <p:sp>
          <p:nvSpPr>
            <p:cNvPr id="18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68507" y="3003064"/>
              <a:ext cx="3887794" cy="1802853"/>
              <a:chOff x="2580483" y="3826816"/>
              <a:chExt cx="1868432" cy="2141161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 Love C#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0483" y="5248369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Stacks and Queues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124916" y="3003064"/>
              <a:ext cx="3760695" cy="1803072"/>
              <a:chOff x="2580483" y="3826816"/>
              <a:chExt cx="1868432" cy="2141422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8" y="4529024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#C evoL I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0483" y="5248630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seueuQ dna skcatS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248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11218</TotalTime>
  <Words>1883</Words>
  <Application>Microsoft Office PowerPoint</Application>
  <PresentationFormat>Custom</PresentationFormat>
  <Paragraphs>400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Stacks and Queues</vt:lpstr>
      <vt:lpstr>Table of Contents</vt:lpstr>
      <vt:lpstr>Questions</vt:lpstr>
      <vt:lpstr>Stack&lt;T&gt;</vt:lpstr>
      <vt:lpstr>Stack – Abstract Data Type</vt:lpstr>
      <vt:lpstr>Push() – Adds an element on top of the Stack</vt:lpstr>
      <vt:lpstr>Pop() – Returns the last element from the stack and removes it</vt:lpstr>
      <vt:lpstr>PowerPoint Presentation</vt:lpstr>
      <vt:lpstr>Problem: Reverse Strings</vt:lpstr>
      <vt:lpstr>Solution: Reverse Strings</vt:lpstr>
      <vt:lpstr>Stack – Constructors</vt:lpstr>
      <vt:lpstr>Stack – Utility Methods</vt:lpstr>
      <vt:lpstr>Problem: Simple Calculator</vt:lpstr>
      <vt:lpstr>Solution: Simple Calculator</vt:lpstr>
      <vt:lpstr>Solution: Simple Calculator (2)</vt:lpstr>
      <vt:lpstr>Problem: Decimal To Binary Converter</vt:lpstr>
      <vt:lpstr>Solution: Decimal To Binary Converter</vt:lpstr>
      <vt:lpstr>Problem: Matching Brackets</vt:lpstr>
      <vt:lpstr>Problem: Matching Brackets</vt:lpstr>
      <vt:lpstr>Queue&lt;T&gt;</vt:lpstr>
      <vt:lpstr>Queue – Abstract Data Type</vt:lpstr>
      <vt:lpstr>Enqueue() – Adds an element to the front of the queue</vt:lpstr>
      <vt:lpstr>Dequeue() – Returns the first element from the queue and removes it</vt:lpstr>
      <vt:lpstr>Peek() – Returns the first element from the queue without removing it</vt:lpstr>
      <vt:lpstr>Problem: Hot Potato</vt:lpstr>
      <vt:lpstr>Solution: Hot Potato</vt:lpstr>
      <vt:lpstr>Queue – Utility Methods</vt:lpstr>
      <vt:lpstr>Problem: Traffic Jam</vt:lpstr>
      <vt:lpstr>Solution: Traffic Jam</vt:lpstr>
      <vt:lpstr>Summary</vt:lpstr>
      <vt:lpstr>Title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subject>Software Development Course</dc:subject>
  <dc:creator>Software University Foundation</dc:creator>
  <cp:keywords>C#, programming, course, SoftUni, Software University</cp:keywords>
  <dc:description>Software University Foundation - http://softuni.org</dc:description>
  <cp:lastModifiedBy>Bojidar Danchev</cp:lastModifiedBy>
  <cp:revision>272</cp:revision>
  <dcterms:created xsi:type="dcterms:W3CDTF">2014-01-02T17:00:34Z</dcterms:created>
  <dcterms:modified xsi:type="dcterms:W3CDTF">2018-01-21T14:47:34Z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