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43F5A-4B94-D934-2BB2-CF781061F61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0F8AE8A-0E90-6166-2B33-C11EE6F42D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6DDE1D3-7581-0796-A329-81F472CED0D6}"/>
              </a:ext>
            </a:extLst>
          </p:cNvPr>
          <p:cNvSpPr>
            <a:spLocks noGrp="1"/>
          </p:cNvSpPr>
          <p:nvPr>
            <p:ph type="dt" sz="half" idx="10"/>
          </p:nvPr>
        </p:nvSpPr>
        <p:spPr/>
        <p:txBody>
          <a:bodyPr/>
          <a:lstStyle/>
          <a:p>
            <a:fld id="{6A82CE9B-7466-9A42-8FAA-A0490AD923ED}" type="datetimeFigureOut">
              <a:rPr lang="en-US" smtClean="0"/>
              <a:t>12/6/22</a:t>
            </a:fld>
            <a:endParaRPr lang="en-US"/>
          </a:p>
        </p:txBody>
      </p:sp>
      <p:sp>
        <p:nvSpPr>
          <p:cNvPr id="5" name="Footer Placeholder 4">
            <a:extLst>
              <a:ext uri="{FF2B5EF4-FFF2-40B4-BE49-F238E27FC236}">
                <a16:creationId xmlns:a16="http://schemas.microsoft.com/office/drawing/2014/main" id="{1C1E413A-AFD5-3BD1-EEFC-A32461FA67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0237F-C882-E05E-F872-B39804137123}"/>
              </a:ext>
            </a:extLst>
          </p:cNvPr>
          <p:cNvSpPr>
            <a:spLocks noGrp="1"/>
          </p:cNvSpPr>
          <p:nvPr>
            <p:ph type="sldNum" sz="quarter" idx="12"/>
          </p:nvPr>
        </p:nvSpPr>
        <p:spPr/>
        <p:txBody>
          <a:bodyPr/>
          <a:lstStyle/>
          <a:p>
            <a:fld id="{D318B74B-8499-D840-A75A-354033C935C9}" type="slidenum">
              <a:rPr lang="en-US" smtClean="0"/>
              <a:t>‹#›</a:t>
            </a:fld>
            <a:endParaRPr lang="en-US"/>
          </a:p>
        </p:txBody>
      </p:sp>
    </p:spTree>
    <p:extLst>
      <p:ext uri="{BB962C8B-B14F-4D97-AF65-F5344CB8AC3E}">
        <p14:creationId xmlns:p14="http://schemas.microsoft.com/office/powerpoint/2010/main" val="4108355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D0D8-4442-31C1-3383-C7904FA17FF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2A2EC61-371E-B23D-6F1B-AB37EEC742E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6E09F08-7A27-8425-E2F3-B374DE08CD2A}"/>
              </a:ext>
            </a:extLst>
          </p:cNvPr>
          <p:cNvSpPr>
            <a:spLocks noGrp="1"/>
          </p:cNvSpPr>
          <p:nvPr>
            <p:ph type="dt" sz="half" idx="10"/>
          </p:nvPr>
        </p:nvSpPr>
        <p:spPr/>
        <p:txBody>
          <a:bodyPr/>
          <a:lstStyle/>
          <a:p>
            <a:fld id="{6A82CE9B-7466-9A42-8FAA-A0490AD923ED}" type="datetimeFigureOut">
              <a:rPr lang="en-US" smtClean="0"/>
              <a:t>12/6/22</a:t>
            </a:fld>
            <a:endParaRPr lang="en-US"/>
          </a:p>
        </p:txBody>
      </p:sp>
      <p:sp>
        <p:nvSpPr>
          <p:cNvPr id="5" name="Footer Placeholder 4">
            <a:extLst>
              <a:ext uri="{FF2B5EF4-FFF2-40B4-BE49-F238E27FC236}">
                <a16:creationId xmlns:a16="http://schemas.microsoft.com/office/drawing/2014/main" id="{E418B2BC-519E-5B1A-0CC0-058FEE57EE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ECDA10-15B2-2A38-16F1-58D3C5C084B4}"/>
              </a:ext>
            </a:extLst>
          </p:cNvPr>
          <p:cNvSpPr>
            <a:spLocks noGrp="1"/>
          </p:cNvSpPr>
          <p:nvPr>
            <p:ph type="sldNum" sz="quarter" idx="12"/>
          </p:nvPr>
        </p:nvSpPr>
        <p:spPr/>
        <p:txBody>
          <a:bodyPr/>
          <a:lstStyle/>
          <a:p>
            <a:fld id="{D318B74B-8499-D840-A75A-354033C935C9}" type="slidenum">
              <a:rPr lang="en-US" smtClean="0"/>
              <a:t>‹#›</a:t>
            </a:fld>
            <a:endParaRPr lang="en-US"/>
          </a:p>
        </p:txBody>
      </p:sp>
    </p:spTree>
    <p:extLst>
      <p:ext uri="{BB962C8B-B14F-4D97-AF65-F5344CB8AC3E}">
        <p14:creationId xmlns:p14="http://schemas.microsoft.com/office/powerpoint/2010/main" val="3729514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E4F513-D9DF-7EAB-8A6E-3FA09C7ADAE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51DFC9D-A3DB-00F0-DD24-DF0BDB48F01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8E45013-3495-44D7-0E04-3C9F1260417D}"/>
              </a:ext>
            </a:extLst>
          </p:cNvPr>
          <p:cNvSpPr>
            <a:spLocks noGrp="1"/>
          </p:cNvSpPr>
          <p:nvPr>
            <p:ph type="dt" sz="half" idx="10"/>
          </p:nvPr>
        </p:nvSpPr>
        <p:spPr/>
        <p:txBody>
          <a:bodyPr/>
          <a:lstStyle/>
          <a:p>
            <a:fld id="{6A82CE9B-7466-9A42-8FAA-A0490AD923ED}" type="datetimeFigureOut">
              <a:rPr lang="en-US" smtClean="0"/>
              <a:t>12/6/22</a:t>
            </a:fld>
            <a:endParaRPr lang="en-US"/>
          </a:p>
        </p:txBody>
      </p:sp>
      <p:sp>
        <p:nvSpPr>
          <p:cNvPr id="5" name="Footer Placeholder 4">
            <a:extLst>
              <a:ext uri="{FF2B5EF4-FFF2-40B4-BE49-F238E27FC236}">
                <a16:creationId xmlns:a16="http://schemas.microsoft.com/office/drawing/2014/main" id="{FC3A2B21-13DE-F6D2-42C4-0A93D9B744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4994C-1FF9-D3A6-62C0-15B142BD45E4}"/>
              </a:ext>
            </a:extLst>
          </p:cNvPr>
          <p:cNvSpPr>
            <a:spLocks noGrp="1"/>
          </p:cNvSpPr>
          <p:nvPr>
            <p:ph type="sldNum" sz="quarter" idx="12"/>
          </p:nvPr>
        </p:nvSpPr>
        <p:spPr/>
        <p:txBody>
          <a:bodyPr/>
          <a:lstStyle/>
          <a:p>
            <a:fld id="{D318B74B-8499-D840-A75A-354033C935C9}" type="slidenum">
              <a:rPr lang="en-US" smtClean="0"/>
              <a:t>‹#›</a:t>
            </a:fld>
            <a:endParaRPr lang="en-US"/>
          </a:p>
        </p:txBody>
      </p:sp>
    </p:spTree>
    <p:extLst>
      <p:ext uri="{BB962C8B-B14F-4D97-AF65-F5344CB8AC3E}">
        <p14:creationId xmlns:p14="http://schemas.microsoft.com/office/powerpoint/2010/main" val="201499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6C924-9EDB-875D-69ED-FE02198687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3E70E46-4948-5C24-EF7E-1F9E2D3F526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7FB009A-ED8F-89DF-68FF-AC1361481FD6}"/>
              </a:ext>
            </a:extLst>
          </p:cNvPr>
          <p:cNvSpPr>
            <a:spLocks noGrp="1"/>
          </p:cNvSpPr>
          <p:nvPr>
            <p:ph type="dt" sz="half" idx="10"/>
          </p:nvPr>
        </p:nvSpPr>
        <p:spPr/>
        <p:txBody>
          <a:bodyPr/>
          <a:lstStyle/>
          <a:p>
            <a:fld id="{6A82CE9B-7466-9A42-8FAA-A0490AD923ED}" type="datetimeFigureOut">
              <a:rPr lang="en-US" smtClean="0"/>
              <a:t>12/6/22</a:t>
            </a:fld>
            <a:endParaRPr lang="en-US"/>
          </a:p>
        </p:txBody>
      </p:sp>
      <p:sp>
        <p:nvSpPr>
          <p:cNvPr id="5" name="Footer Placeholder 4">
            <a:extLst>
              <a:ext uri="{FF2B5EF4-FFF2-40B4-BE49-F238E27FC236}">
                <a16:creationId xmlns:a16="http://schemas.microsoft.com/office/drawing/2014/main" id="{50EE1267-FA2D-52E5-2D87-59CF99A54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7FF67A-D75F-1481-EFEB-21EC1DAA54E7}"/>
              </a:ext>
            </a:extLst>
          </p:cNvPr>
          <p:cNvSpPr>
            <a:spLocks noGrp="1"/>
          </p:cNvSpPr>
          <p:nvPr>
            <p:ph type="sldNum" sz="quarter" idx="12"/>
          </p:nvPr>
        </p:nvSpPr>
        <p:spPr/>
        <p:txBody>
          <a:bodyPr/>
          <a:lstStyle/>
          <a:p>
            <a:fld id="{D318B74B-8499-D840-A75A-354033C935C9}" type="slidenum">
              <a:rPr lang="en-US" smtClean="0"/>
              <a:t>‹#›</a:t>
            </a:fld>
            <a:endParaRPr lang="en-US"/>
          </a:p>
        </p:txBody>
      </p:sp>
    </p:spTree>
    <p:extLst>
      <p:ext uri="{BB962C8B-B14F-4D97-AF65-F5344CB8AC3E}">
        <p14:creationId xmlns:p14="http://schemas.microsoft.com/office/powerpoint/2010/main" val="81378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9581-EB46-5E3D-EF70-7E50CEDD643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5509907-FA81-5CBF-F0EA-5DCAC7BD6E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C53087C-37A1-19D2-1436-66C16AE16E13}"/>
              </a:ext>
            </a:extLst>
          </p:cNvPr>
          <p:cNvSpPr>
            <a:spLocks noGrp="1"/>
          </p:cNvSpPr>
          <p:nvPr>
            <p:ph type="dt" sz="half" idx="10"/>
          </p:nvPr>
        </p:nvSpPr>
        <p:spPr/>
        <p:txBody>
          <a:bodyPr/>
          <a:lstStyle/>
          <a:p>
            <a:fld id="{6A82CE9B-7466-9A42-8FAA-A0490AD923ED}" type="datetimeFigureOut">
              <a:rPr lang="en-US" smtClean="0"/>
              <a:t>12/6/22</a:t>
            </a:fld>
            <a:endParaRPr lang="en-US"/>
          </a:p>
        </p:txBody>
      </p:sp>
      <p:sp>
        <p:nvSpPr>
          <p:cNvPr id="5" name="Footer Placeholder 4">
            <a:extLst>
              <a:ext uri="{FF2B5EF4-FFF2-40B4-BE49-F238E27FC236}">
                <a16:creationId xmlns:a16="http://schemas.microsoft.com/office/drawing/2014/main" id="{6BBE431F-DA12-11B5-89EC-435280BFD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59A3B-5B54-6715-F9C0-3B4F659BE028}"/>
              </a:ext>
            </a:extLst>
          </p:cNvPr>
          <p:cNvSpPr>
            <a:spLocks noGrp="1"/>
          </p:cNvSpPr>
          <p:nvPr>
            <p:ph type="sldNum" sz="quarter" idx="12"/>
          </p:nvPr>
        </p:nvSpPr>
        <p:spPr/>
        <p:txBody>
          <a:bodyPr/>
          <a:lstStyle/>
          <a:p>
            <a:fld id="{D318B74B-8499-D840-A75A-354033C935C9}" type="slidenum">
              <a:rPr lang="en-US" smtClean="0"/>
              <a:t>‹#›</a:t>
            </a:fld>
            <a:endParaRPr lang="en-US"/>
          </a:p>
        </p:txBody>
      </p:sp>
    </p:spTree>
    <p:extLst>
      <p:ext uri="{BB962C8B-B14F-4D97-AF65-F5344CB8AC3E}">
        <p14:creationId xmlns:p14="http://schemas.microsoft.com/office/powerpoint/2010/main" val="1747601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13C2-97B9-9B46-A775-3055825920A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A273F19-18CC-6EE0-45A2-560DB0AF5F1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16786A4-C81C-D95E-F7DC-1DA8AE802B1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9F0EB02-B6DD-81CF-D0AC-94CB9F8224DA}"/>
              </a:ext>
            </a:extLst>
          </p:cNvPr>
          <p:cNvSpPr>
            <a:spLocks noGrp="1"/>
          </p:cNvSpPr>
          <p:nvPr>
            <p:ph type="dt" sz="half" idx="10"/>
          </p:nvPr>
        </p:nvSpPr>
        <p:spPr/>
        <p:txBody>
          <a:bodyPr/>
          <a:lstStyle/>
          <a:p>
            <a:fld id="{6A82CE9B-7466-9A42-8FAA-A0490AD923ED}" type="datetimeFigureOut">
              <a:rPr lang="en-US" smtClean="0"/>
              <a:t>12/6/22</a:t>
            </a:fld>
            <a:endParaRPr lang="en-US"/>
          </a:p>
        </p:txBody>
      </p:sp>
      <p:sp>
        <p:nvSpPr>
          <p:cNvPr id="6" name="Footer Placeholder 5">
            <a:extLst>
              <a:ext uri="{FF2B5EF4-FFF2-40B4-BE49-F238E27FC236}">
                <a16:creationId xmlns:a16="http://schemas.microsoft.com/office/drawing/2014/main" id="{57A24B18-61AF-D9DC-1D0F-9EDAD82D6B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1CE666-324E-FE0A-2715-315360F5609F}"/>
              </a:ext>
            </a:extLst>
          </p:cNvPr>
          <p:cNvSpPr>
            <a:spLocks noGrp="1"/>
          </p:cNvSpPr>
          <p:nvPr>
            <p:ph type="sldNum" sz="quarter" idx="12"/>
          </p:nvPr>
        </p:nvSpPr>
        <p:spPr/>
        <p:txBody>
          <a:bodyPr/>
          <a:lstStyle/>
          <a:p>
            <a:fld id="{D318B74B-8499-D840-A75A-354033C935C9}" type="slidenum">
              <a:rPr lang="en-US" smtClean="0"/>
              <a:t>‹#›</a:t>
            </a:fld>
            <a:endParaRPr lang="en-US"/>
          </a:p>
        </p:txBody>
      </p:sp>
    </p:spTree>
    <p:extLst>
      <p:ext uri="{BB962C8B-B14F-4D97-AF65-F5344CB8AC3E}">
        <p14:creationId xmlns:p14="http://schemas.microsoft.com/office/powerpoint/2010/main" val="2107594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0385-C66B-7121-FC31-9C2C517861A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0BAE704-B1AE-CA66-2E12-283214736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2F4F708-2F91-2580-9839-3EFE776FA3C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66176CC-D088-5600-4679-4CF222A59A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C86D82A-C7BD-62E5-F597-22F520965D5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62FE24C-B19B-A9E8-FA2A-CA20A100C087}"/>
              </a:ext>
            </a:extLst>
          </p:cNvPr>
          <p:cNvSpPr>
            <a:spLocks noGrp="1"/>
          </p:cNvSpPr>
          <p:nvPr>
            <p:ph type="dt" sz="half" idx="10"/>
          </p:nvPr>
        </p:nvSpPr>
        <p:spPr/>
        <p:txBody>
          <a:bodyPr/>
          <a:lstStyle/>
          <a:p>
            <a:fld id="{6A82CE9B-7466-9A42-8FAA-A0490AD923ED}" type="datetimeFigureOut">
              <a:rPr lang="en-US" smtClean="0"/>
              <a:t>12/6/22</a:t>
            </a:fld>
            <a:endParaRPr lang="en-US"/>
          </a:p>
        </p:txBody>
      </p:sp>
      <p:sp>
        <p:nvSpPr>
          <p:cNvPr id="8" name="Footer Placeholder 7">
            <a:extLst>
              <a:ext uri="{FF2B5EF4-FFF2-40B4-BE49-F238E27FC236}">
                <a16:creationId xmlns:a16="http://schemas.microsoft.com/office/drawing/2014/main" id="{F91A1453-D257-8F87-ACAE-6243D159FC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2E6123-D011-800C-4CA9-9A25981FA4A4}"/>
              </a:ext>
            </a:extLst>
          </p:cNvPr>
          <p:cNvSpPr>
            <a:spLocks noGrp="1"/>
          </p:cNvSpPr>
          <p:nvPr>
            <p:ph type="sldNum" sz="quarter" idx="12"/>
          </p:nvPr>
        </p:nvSpPr>
        <p:spPr/>
        <p:txBody>
          <a:bodyPr/>
          <a:lstStyle/>
          <a:p>
            <a:fld id="{D318B74B-8499-D840-A75A-354033C935C9}" type="slidenum">
              <a:rPr lang="en-US" smtClean="0"/>
              <a:t>‹#›</a:t>
            </a:fld>
            <a:endParaRPr lang="en-US"/>
          </a:p>
        </p:txBody>
      </p:sp>
    </p:spTree>
    <p:extLst>
      <p:ext uri="{BB962C8B-B14F-4D97-AF65-F5344CB8AC3E}">
        <p14:creationId xmlns:p14="http://schemas.microsoft.com/office/powerpoint/2010/main" val="273660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2959-9723-54E3-D5E3-DC288F6DDAD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5F7106B-52AA-4FD4-3D16-7A79F0774C3F}"/>
              </a:ext>
            </a:extLst>
          </p:cNvPr>
          <p:cNvSpPr>
            <a:spLocks noGrp="1"/>
          </p:cNvSpPr>
          <p:nvPr>
            <p:ph type="dt" sz="half" idx="10"/>
          </p:nvPr>
        </p:nvSpPr>
        <p:spPr/>
        <p:txBody>
          <a:bodyPr/>
          <a:lstStyle/>
          <a:p>
            <a:fld id="{6A82CE9B-7466-9A42-8FAA-A0490AD923ED}" type="datetimeFigureOut">
              <a:rPr lang="en-US" smtClean="0"/>
              <a:t>12/6/22</a:t>
            </a:fld>
            <a:endParaRPr lang="en-US"/>
          </a:p>
        </p:txBody>
      </p:sp>
      <p:sp>
        <p:nvSpPr>
          <p:cNvPr id="4" name="Footer Placeholder 3">
            <a:extLst>
              <a:ext uri="{FF2B5EF4-FFF2-40B4-BE49-F238E27FC236}">
                <a16:creationId xmlns:a16="http://schemas.microsoft.com/office/drawing/2014/main" id="{1B916191-0C1C-0250-7E80-D5343F94EB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8CDA68-C81F-C912-FE27-19E024031FAF}"/>
              </a:ext>
            </a:extLst>
          </p:cNvPr>
          <p:cNvSpPr>
            <a:spLocks noGrp="1"/>
          </p:cNvSpPr>
          <p:nvPr>
            <p:ph type="sldNum" sz="quarter" idx="12"/>
          </p:nvPr>
        </p:nvSpPr>
        <p:spPr/>
        <p:txBody>
          <a:bodyPr/>
          <a:lstStyle/>
          <a:p>
            <a:fld id="{D318B74B-8499-D840-A75A-354033C935C9}" type="slidenum">
              <a:rPr lang="en-US" smtClean="0"/>
              <a:t>‹#›</a:t>
            </a:fld>
            <a:endParaRPr lang="en-US"/>
          </a:p>
        </p:txBody>
      </p:sp>
    </p:spTree>
    <p:extLst>
      <p:ext uri="{BB962C8B-B14F-4D97-AF65-F5344CB8AC3E}">
        <p14:creationId xmlns:p14="http://schemas.microsoft.com/office/powerpoint/2010/main" val="3548235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6498EA-33D8-A635-F22E-7C5E56B9B4A6}"/>
              </a:ext>
            </a:extLst>
          </p:cNvPr>
          <p:cNvSpPr>
            <a:spLocks noGrp="1"/>
          </p:cNvSpPr>
          <p:nvPr>
            <p:ph type="dt" sz="half" idx="10"/>
          </p:nvPr>
        </p:nvSpPr>
        <p:spPr/>
        <p:txBody>
          <a:bodyPr/>
          <a:lstStyle/>
          <a:p>
            <a:fld id="{6A82CE9B-7466-9A42-8FAA-A0490AD923ED}" type="datetimeFigureOut">
              <a:rPr lang="en-US" smtClean="0"/>
              <a:t>12/6/22</a:t>
            </a:fld>
            <a:endParaRPr lang="en-US"/>
          </a:p>
        </p:txBody>
      </p:sp>
      <p:sp>
        <p:nvSpPr>
          <p:cNvPr id="3" name="Footer Placeholder 2">
            <a:extLst>
              <a:ext uri="{FF2B5EF4-FFF2-40B4-BE49-F238E27FC236}">
                <a16:creationId xmlns:a16="http://schemas.microsoft.com/office/drawing/2014/main" id="{9325974F-FD00-8848-DCA2-29B643D30C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7A4ABA-17CB-C871-5E02-8477EEC1914D}"/>
              </a:ext>
            </a:extLst>
          </p:cNvPr>
          <p:cNvSpPr>
            <a:spLocks noGrp="1"/>
          </p:cNvSpPr>
          <p:nvPr>
            <p:ph type="sldNum" sz="quarter" idx="12"/>
          </p:nvPr>
        </p:nvSpPr>
        <p:spPr/>
        <p:txBody>
          <a:bodyPr/>
          <a:lstStyle/>
          <a:p>
            <a:fld id="{D318B74B-8499-D840-A75A-354033C935C9}" type="slidenum">
              <a:rPr lang="en-US" smtClean="0"/>
              <a:t>‹#›</a:t>
            </a:fld>
            <a:endParaRPr lang="en-US"/>
          </a:p>
        </p:txBody>
      </p:sp>
    </p:spTree>
    <p:extLst>
      <p:ext uri="{BB962C8B-B14F-4D97-AF65-F5344CB8AC3E}">
        <p14:creationId xmlns:p14="http://schemas.microsoft.com/office/powerpoint/2010/main" val="634609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EB26-0F44-0AF1-08CF-33C7D3CB9C8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7AD5FC7-7CEB-1ADD-7BF2-CFEEFA3DCD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D28BC74-6F36-24C8-306A-25FA363EB1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BEA8FB8-0527-0709-DE43-95C20F8339C3}"/>
              </a:ext>
            </a:extLst>
          </p:cNvPr>
          <p:cNvSpPr>
            <a:spLocks noGrp="1"/>
          </p:cNvSpPr>
          <p:nvPr>
            <p:ph type="dt" sz="half" idx="10"/>
          </p:nvPr>
        </p:nvSpPr>
        <p:spPr/>
        <p:txBody>
          <a:bodyPr/>
          <a:lstStyle/>
          <a:p>
            <a:fld id="{6A82CE9B-7466-9A42-8FAA-A0490AD923ED}" type="datetimeFigureOut">
              <a:rPr lang="en-US" smtClean="0"/>
              <a:t>12/6/22</a:t>
            </a:fld>
            <a:endParaRPr lang="en-US"/>
          </a:p>
        </p:txBody>
      </p:sp>
      <p:sp>
        <p:nvSpPr>
          <p:cNvPr id="6" name="Footer Placeholder 5">
            <a:extLst>
              <a:ext uri="{FF2B5EF4-FFF2-40B4-BE49-F238E27FC236}">
                <a16:creationId xmlns:a16="http://schemas.microsoft.com/office/drawing/2014/main" id="{FD95A6E0-2D2F-DCD2-F193-914C6BEAA6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B7B8F0-9FF4-9B96-6E4C-87D4CF4C7D44}"/>
              </a:ext>
            </a:extLst>
          </p:cNvPr>
          <p:cNvSpPr>
            <a:spLocks noGrp="1"/>
          </p:cNvSpPr>
          <p:nvPr>
            <p:ph type="sldNum" sz="quarter" idx="12"/>
          </p:nvPr>
        </p:nvSpPr>
        <p:spPr/>
        <p:txBody>
          <a:bodyPr/>
          <a:lstStyle/>
          <a:p>
            <a:fld id="{D318B74B-8499-D840-A75A-354033C935C9}" type="slidenum">
              <a:rPr lang="en-US" smtClean="0"/>
              <a:t>‹#›</a:t>
            </a:fld>
            <a:endParaRPr lang="en-US"/>
          </a:p>
        </p:txBody>
      </p:sp>
    </p:spTree>
    <p:extLst>
      <p:ext uri="{BB962C8B-B14F-4D97-AF65-F5344CB8AC3E}">
        <p14:creationId xmlns:p14="http://schemas.microsoft.com/office/powerpoint/2010/main" val="333079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6C2B-20B7-E604-21C2-FBDF29CC584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5C5E3DB-6CCB-6C86-48DC-B62066F78A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E1AC35-95A7-3EF1-093A-71A325AAB4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78A9535-796C-9EE2-4958-3C25DBF4FA52}"/>
              </a:ext>
            </a:extLst>
          </p:cNvPr>
          <p:cNvSpPr>
            <a:spLocks noGrp="1"/>
          </p:cNvSpPr>
          <p:nvPr>
            <p:ph type="dt" sz="half" idx="10"/>
          </p:nvPr>
        </p:nvSpPr>
        <p:spPr/>
        <p:txBody>
          <a:bodyPr/>
          <a:lstStyle/>
          <a:p>
            <a:fld id="{6A82CE9B-7466-9A42-8FAA-A0490AD923ED}" type="datetimeFigureOut">
              <a:rPr lang="en-US" smtClean="0"/>
              <a:t>12/6/22</a:t>
            </a:fld>
            <a:endParaRPr lang="en-US"/>
          </a:p>
        </p:txBody>
      </p:sp>
      <p:sp>
        <p:nvSpPr>
          <p:cNvPr id="6" name="Footer Placeholder 5">
            <a:extLst>
              <a:ext uri="{FF2B5EF4-FFF2-40B4-BE49-F238E27FC236}">
                <a16:creationId xmlns:a16="http://schemas.microsoft.com/office/drawing/2014/main" id="{493EEFEB-4ED6-C638-8E25-41C1255AB2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9D425C-F0D0-944B-AE00-738747648118}"/>
              </a:ext>
            </a:extLst>
          </p:cNvPr>
          <p:cNvSpPr>
            <a:spLocks noGrp="1"/>
          </p:cNvSpPr>
          <p:nvPr>
            <p:ph type="sldNum" sz="quarter" idx="12"/>
          </p:nvPr>
        </p:nvSpPr>
        <p:spPr/>
        <p:txBody>
          <a:bodyPr/>
          <a:lstStyle/>
          <a:p>
            <a:fld id="{D318B74B-8499-D840-A75A-354033C935C9}" type="slidenum">
              <a:rPr lang="en-US" smtClean="0"/>
              <a:t>‹#›</a:t>
            </a:fld>
            <a:endParaRPr lang="en-US"/>
          </a:p>
        </p:txBody>
      </p:sp>
    </p:spTree>
    <p:extLst>
      <p:ext uri="{BB962C8B-B14F-4D97-AF65-F5344CB8AC3E}">
        <p14:creationId xmlns:p14="http://schemas.microsoft.com/office/powerpoint/2010/main" val="62012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10A558-C5EC-1AA2-7556-D7BBA596F5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11F48F7-9934-850C-1F45-C56DC253A1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8164FFE-A03F-6BE6-2C2B-9B090D0C07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82CE9B-7466-9A42-8FAA-A0490AD923ED}" type="datetimeFigureOut">
              <a:rPr lang="en-US" smtClean="0"/>
              <a:t>12/6/22</a:t>
            </a:fld>
            <a:endParaRPr lang="en-US"/>
          </a:p>
        </p:txBody>
      </p:sp>
      <p:sp>
        <p:nvSpPr>
          <p:cNvPr id="5" name="Footer Placeholder 4">
            <a:extLst>
              <a:ext uri="{FF2B5EF4-FFF2-40B4-BE49-F238E27FC236}">
                <a16:creationId xmlns:a16="http://schemas.microsoft.com/office/drawing/2014/main" id="{174897AE-4781-DFB5-7BE1-91B06FE5A3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910A65-75B8-26AE-34E7-3A2BBA0F5A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18B74B-8499-D840-A75A-354033C935C9}" type="slidenum">
              <a:rPr lang="en-US" smtClean="0"/>
              <a:t>‹#›</a:t>
            </a:fld>
            <a:endParaRPr lang="en-US"/>
          </a:p>
        </p:txBody>
      </p:sp>
    </p:spTree>
    <p:extLst>
      <p:ext uri="{BB962C8B-B14F-4D97-AF65-F5344CB8AC3E}">
        <p14:creationId xmlns:p14="http://schemas.microsoft.com/office/powerpoint/2010/main" val="3857591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F7CAA-66DC-D39B-B6E7-C98329FD04E9}"/>
              </a:ext>
            </a:extLst>
          </p:cNvPr>
          <p:cNvSpPr>
            <a:spLocks noGrp="1"/>
          </p:cNvSpPr>
          <p:nvPr>
            <p:ph type="ctrTitle"/>
          </p:nvPr>
        </p:nvSpPr>
        <p:spPr>
          <a:xfrm>
            <a:off x="0" y="0"/>
            <a:ext cx="12192000" cy="894522"/>
          </a:xfrm>
          <a:solidFill>
            <a:schemeClr val="accent1">
              <a:lumMod val="60000"/>
              <a:lumOff val="40000"/>
            </a:schemeClr>
          </a:solidFill>
        </p:spPr>
        <p:txBody>
          <a:bodyPr>
            <a:normAutofit/>
          </a:bodyPr>
          <a:lstStyle/>
          <a:p>
            <a:r>
              <a:rPr lang="en-US" sz="5600" dirty="0">
                <a:latin typeface="Times New Roman" panose="02020603050405020304" pitchFamily="18" charset="0"/>
                <a:cs typeface="Times New Roman" panose="02020603050405020304" pitchFamily="18" charset="0"/>
              </a:rPr>
              <a:t>Lending Club Case Study</a:t>
            </a:r>
          </a:p>
        </p:txBody>
      </p:sp>
      <p:cxnSp>
        <p:nvCxnSpPr>
          <p:cNvPr id="5" name="Straight Connector 4">
            <a:extLst>
              <a:ext uri="{FF2B5EF4-FFF2-40B4-BE49-F238E27FC236}">
                <a16:creationId xmlns:a16="http://schemas.microsoft.com/office/drawing/2014/main" id="{822F31E6-533B-FA1D-AF77-A148BB649A2B}"/>
              </a:ext>
            </a:extLst>
          </p:cNvPr>
          <p:cNvCxnSpPr/>
          <p:nvPr/>
        </p:nvCxnSpPr>
        <p:spPr>
          <a:xfrm>
            <a:off x="2594113" y="3916018"/>
            <a:ext cx="763325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6833BEB-C661-86BC-21BD-A278F5CAFB22}"/>
              </a:ext>
            </a:extLst>
          </p:cNvPr>
          <p:cNvSpPr txBox="1"/>
          <p:nvPr/>
        </p:nvSpPr>
        <p:spPr>
          <a:xfrm>
            <a:off x="3657600" y="2249484"/>
            <a:ext cx="5327375" cy="1384995"/>
          </a:xfrm>
          <a:prstGeom prst="rect">
            <a:avLst/>
          </a:prstGeom>
          <a:noFill/>
        </p:spPr>
        <p:txBody>
          <a:bodyPr wrap="square" rtlCol="0">
            <a:spAutoFit/>
          </a:bodyPr>
          <a:lstStyle/>
          <a:p>
            <a:pPr algn="ctr"/>
            <a:r>
              <a:rPr lang="en-US" sz="2800" dirty="0">
                <a:solidFill>
                  <a:srgbClr val="7030A0"/>
                </a:solidFill>
                <a:latin typeface="Arial Rounded MT Bold" panose="020F0704030504030204" pitchFamily="34" charset="77"/>
              </a:rPr>
              <a:t>DR RANJEET SINGH MAHLA</a:t>
            </a:r>
          </a:p>
          <a:p>
            <a:pPr algn="ctr"/>
            <a:r>
              <a:rPr lang="en-US" sz="2800" dirty="0">
                <a:solidFill>
                  <a:srgbClr val="7030A0"/>
                </a:solidFill>
                <a:latin typeface="Arial Rounded MT Bold" panose="020F0704030504030204" pitchFamily="34" charset="77"/>
              </a:rPr>
              <a:t>MSC IN AI AND ML</a:t>
            </a:r>
          </a:p>
          <a:p>
            <a:pPr algn="ctr"/>
            <a:r>
              <a:rPr lang="en-US" sz="2800" dirty="0">
                <a:solidFill>
                  <a:srgbClr val="7030A0"/>
                </a:solidFill>
                <a:latin typeface="Arial Rounded MT Bold" panose="020F0704030504030204" pitchFamily="34" charset="77"/>
              </a:rPr>
              <a:t>CASE STUDY I</a:t>
            </a:r>
          </a:p>
        </p:txBody>
      </p:sp>
      <p:sp>
        <p:nvSpPr>
          <p:cNvPr id="8" name="TextBox 7">
            <a:extLst>
              <a:ext uri="{FF2B5EF4-FFF2-40B4-BE49-F238E27FC236}">
                <a16:creationId xmlns:a16="http://schemas.microsoft.com/office/drawing/2014/main" id="{CF348881-60EB-7C22-C235-046B14C53219}"/>
              </a:ext>
            </a:extLst>
          </p:cNvPr>
          <p:cNvSpPr txBox="1"/>
          <p:nvPr/>
        </p:nvSpPr>
        <p:spPr>
          <a:xfrm>
            <a:off x="3747051" y="4489102"/>
            <a:ext cx="5327375" cy="707886"/>
          </a:xfrm>
          <a:prstGeom prst="rect">
            <a:avLst/>
          </a:prstGeom>
          <a:noFill/>
        </p:spPr>
        <p:txBody>
          <a:bodyPr wrap="square" rtlCol="0">
            <a:spAutoFit/>
          </a:bodyPr>
          <a:lstStyle/>
          <a:p>
            <a:pPr algn="ctr"/>
            <a:r>
              <a:rPr lang="en-US" sz="2000" dirty="0">
                <a:solidFill>
                  <a:schemeClr val="accent1"/>
                </a:solidFill>
                <a:latin typeface="Arial Rounded MT Bold" panose="020F0704030504030204" pitchFamily="34" charset="77"/>
              </a:rPr>
              <a:t>SUBMITTER: RANJEET SINGH MAHLA</a:t>
            </a:r>
          </a:p>
          <a:p>
            <a:pPr algn="ctr"/>
            <a:r>
              <a:rPr lang="en-US" sz="2000" dirty="0">
                <a:solidFill>
                  <a:schemeClr val="accent1"/>
                </a:solidFill>
                <a:latin typeface="Arial Rounded MT Bold" panose="020F0704030504030204" pitchFamily="34" charset="77"/>
              </a:rPr>
              <a:t>CONTRIBUTOR: RANJEET SINGH MAHLA</a:t>
            </a:r>
          </a:p>
        </p:txBody>
      </p:sp>
    </p:spTree>
    <p:extLst>
      <p:ext uri="{BB962C8B-B14F-4D97-AF65-F5344CB8AC3E}">
        <p14:creationId xmlns:p14="http://schemas.microsoft.com/office/powerpoint/2010/main" val="3545576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766EC6B-B696-3950-1BCB-5D0BAC897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118" y="1115797"/>
            <a:ext cx="4160713" cy="292740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49D4FB4-22D8-A14A-94D2-9E511F44D949}"/>
              </a:ext>
            </a:extLst>
          </p:cNvPr>
          <p:cNvSpPr txBox="1">
            <a:spLocks/>
          </p:cNvSpPr>
          <p:nvPr/>
        </p:nvSpPr>
        <p:spPr>
          <a:xfrm>
            <a:off x="0" y="0"/>
            <a:ext cx="12192000" cy="894522"/>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600" dirty="0">
                <a:latin typeface="Times New Roman" panose="02020603050405020304" pitchFamily="18" charset="0"/>
                <a:cs typeface="Times New Roman" panose="02020603050405020304" pitchFamily="18" charset="0"/>
              </a:rPr>
              <a:t>DEBT COLSOLIDATION </a:t>
            </a:r>
          </a:p>
        </p:txBody>
      </p:sp>
      <p:sp>
        <p:nvSpPr>
          <p:cNvPr id="3" name="TextBox 2">
            <a:extLst>
              <a:ext uri="{FF2B5EF4-FFF2-40B4-BE49-F238E27FC236}">
                <a16:creationId xmlns:a16="http://schemas.microsoft.com/office/drawing/2014/main" id="{8FBBBAAD-4987-2FA7-F747-29D7CF87BE15}"/>
              </a:ext>
            </a:extLst>
          </p:cNvPr>
          <p:cNvSpPr txBox="1"/>
          <p:nvPr/>
        </p:nvSpPr>
        <p:spPr>
          <a:xfrm>
            <a:off x="525118" y="5860267"/>
            <a:ext cx="11141764" cy="954107"/>
          </a:xfrm>
          <a:prstGeom prst="rect">
            <a:avLst/>
          </a:prstGeom>
          <a:noFill/>
        </p:spPr>
        <p:txBody>
          <a:bodyPr wrap="square" rtlCol="0">
            <a:spAutoFit/>
          </a:bodyPr>
          <a:lstStyle/>
          <a:p>
            <a:r>
              <a:rPr lang="en-US" sz="2800" dirty="0"/>
              <a:t>PEOPLE WHO ARE TAKING LOAN TO PAY FOR OTHER LOAN ARE MORE LIKELY TO DEFAULT THE LOAN</a:t>
            </a:r>
          </a:p>
        </p:txBody>
      </p:sp>
      <p:pic>
        <p:nvPicPr>
          <p:cNvPr id="5124" name="Picture 4">
            <a:extLst>
              <a:ext uri="{FF2B5EF4-FFF2-40B4-BE49-F238E27FC236}">
                <a16:creationId xmlns:a16="http://schemas.microsoft.com/office/drawing/2014/main" id="{D3FE1AEF-9521-888A-FE71-1FA19491A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2259" y="894522"/>
            <a:ext cx="6412727" cy="3148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358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4FB4-22D8-A14A-94D2-9E511F44D949}"/>
              </a:ext>
            </a:extLst>
          </p:cNvPr>
          <p:cNvSpPr txBox="1">
            <a:spLocks/>
          </p:cNvSpPr>
          <p:nvPr/>
        </p:nvSpPr>
        <p:spPr>
          <a:xfrm>
            <a:off x="0" y="0"/>
            <a:ext cx="12192000" cy="894522"/>
          </a:xfrm>
          <a:prstGeom prst="rect">
            <a:avLst/>
          </a:prstGeom>
          <a:solidFill>
            <a:schemeClr val="accent1">
              <a:lumMod val="60000"/>
              <a:lumOff val="40000"/>
            </a:schemeClr>
          </a:solidFill>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600" dirty="0">
                <a:latin typeface="Times New Roman" panose="02020603050405020304" pitchFamily="18" charset="0"/>
                <a:cs typeface="Times New Roman" panose="02020603050405020304" pitchFamily="18" charset="0"/>
              </a:rPr>
              <a:t>EMPLOYMENT  AND INTEREST RATE</a:t>
            </a:r>
          </a:p>
        </p:txBody>
      </p:sp>
      <p:sp>
        <p:nvSpPr>
          <p:cNvPr id="3" name="TextBox 2">
            <a:extLst>
              <a:ext uri="{FF2B5EF4-FFF2-40B4-BE49-F238E27FC236}">
                <a16:creationId xmlns:a16="http://schemas.microsoft.com/office/drawing/2014/main" id="{8FBBBAAD-4987-2FA7-F747-29D7CF87BE15}"/>
              </a:ext>
            </a:extLst>
          </p:cNvPr>
          <p:cNvSpPr txBox="1"/>
          <p:nvPr/>
        </p:nvSpPr>
        <p:spPr>
          <a:xfrm>
            <a:off x="525118" y="5860267"/>
            <a:ext cx="11141764" cy="954107"/>
          </a:xfrm>
          <a:prstGeom prst="rect">
            <a:avLst/>
          </a:prstGeom>
          <a:noFill/>
        </p:spPr>
        <p:txBody>
          <a:bodyPr wrap="square" rtlCol="0">
            <a:spAutoFit/>
          </a:bodyPr>
          <a:lstStyle/>
          <a:p>
            <a:r>
              <a:rPr lang="en-US" sz="2800" dirty="0"/>
              <a:t>WHEN INTEREST RATE IS 13-17% AND WHEN PEOPLE WHO ARE MORE THEN 10 YEARS OF EMPLOYMENT ARE MORE DEFAULTERS</a:t>
            </a:r>
          </a:p>
        </p:txBody>
      </p:sp>
      <p:pic>
        <p:nvPicPr>
          <p:cNvPr id="7170" name="Picture 2">
            <a:extLst>
              <a:ext uri="{FF2B5EF4-FFF2-40B4-BE49-F238E27FC236}">
                <a16:creationId xmlns:a16="http://schemas.microsoft.com/office/drawing/2014/main" id="{2963212A-5891-48C7-89F3-688800D211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7638"/>
            <a:ext cx="12192000" cy="4021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023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4FB4-22D8-A14A-94D2-9E511F44D949}"/>
              </a:ext>
            </a:extLst>
          </p:cNvPr>
          <p:cNvSpPr txBox="1">
            <a:spLocks/>
          </p:cNvSpPr>
          <p:nvPr/>
        </p:nvSpPr>
        <p:spPr>
          <a:xfrm>
            <a:off x="0" y="0"/>
            <a:ext cx="12192000" cy="894522"/>
          </a:xfrm>
          <a:prstGeom prst="rect">
            <a:avLst/>
          </a:prstGeom>
          <a:solidFill>
            <a:schemeClr val="accent1">
              <a:lumMod val="60000"/>
              <a:lumOff val="40000"/>
            </a:schemeClr>
          </a:solidFill>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600" dirty="0">
                <a:latin typeface="Times New Roman" panose="02020603050405020304" pitchFamily="18" charset="0"/>
                <a:cs typeface="Times New Roman" panose="02020603050405020304" pitchFamily="18" charset="0"/>
              </a:rPr>
              <a:t>ANNUAL INCOME AND LOAN STATUS</a:t>
            </a:r>
          </a:p>
        </p:txBody>
      </p:sp>
      <p:sp>
        <p:nvSpPr>
          <p:cNvPr id="3" name="TextBox 2">
            <a:extLst>
              <a:ext uri="{FF2B5EF4-FFF2-40B4-BE49-F238E27FC236}">
                <a16:creationId xmlns:a16="http://schemas.microsoft.com/office/drawing/2014/main" id="{8FBBBAAD-4987-2FA7-F747-29D7CF87BE15}"/>
              </a:ext>
            </a:extLst>
          </p:cNvPr>
          <p:cNvSpPr txBox="1"/>
          <p:nvPr/>
        </p:nvSpPr>
        <p:spPr>
          <a:xfrm>
            <a:off x="525118" y="5860267"/>
            <a:ext cx="11141764" cy="523220"/>
          </a:xfrm>
          <a:prstGeom prst="rect">
            <a:avLst/>
          </a:prstGeom>
          <a:noFill/>
        </p:spPr>
        <p:txBody>
          <a:bodyPr wrap="square" rtlCol="0">
            <a:spAutoFit/>
          </a:bodyPr>
          <a:lstStyle/>
          <a:p>
            <a:r>
              <a:rPr lang="en-US" sz="2800" dirty="0"/>
              <a:t>PEOPLE WITH LOW INCOME ARE MORE LIKELY TO DEFAULT THE LOAN</a:t>
            </a:r>
          </a:p>
        </p:txBody>
      </p:sp>
      <p:pic>
        <p:nvPicPr>
          <p:cNvPr id="9218" name="Picture 2">
            <a:extLst>
              <a:ext uri="{FF2B5EF4-FFF2-40B4-BE49-F238E27FC236}">
                <a16:creationId xmlns:a16="http://schemas.microsoft.com/office/drawing/2014/main" id="{F842C648-22CA-88DA-F785-F15490F422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42" y="1343249"/>
            <a:ext cx="6343426" cy="3874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884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4FB4-22D8-A14A-94D2-9E511F44D949}"/>
              </a:ext>
            </a:extLst>
          </p:cNvPr>
          <p:cNvSpPr txBox="1">
            <a:spLocks/>
          </p:cNvSpPr>
          <p:nvPr/>
        </p:nvSpPr>
        <p:spPr>
          <a:xfrm>
            <a:off x="0" y="0"/>
            <a:ext cx="12192000" cy="894522"/>
          </a:xfrm>
          <a:prstGeom prst="rect">
            <a:avLst/>
          </a:prstGeom>
          <a:solidFill>
            <a:schemeClr val="accent1">
              <a:lumMod val="60000"/>
              <a:lumOff val="40000"/>
            </a:schemeClr>
          </a:solidFill>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600" dirty="0">
                <a:latin typeface="Times New Roman" panose="02020603050405020304" pitchFamily="18" charset="0"/>
                <a:cs typeface="Times New Roman" panose="02020603050405020304" pitchFamily="18" charset="0"/>
              </a:rPr>
              <a:t>NUMBER OF INQUIRIES AND DEFAUTS</a:t>
            </a:r>
          </a:p>
        </p:txBody>
      </p:sp>
      <p:sp>
        <p:nvSpPr>
          <p:cNvPr id="3" name="TextBox 2">
            <a:extLst>
              <a:ext uri="{FF2B5EF4-FFF2-40B4-BE49-F238E27FC236}">
                <a16:creationId xmlns:a16="http://schemas.microsoft.com/office/drawing/2014/main" id="{8FBBBAAD-4987-2FA7-F747-29D7CF87BE15}"/>
              </a:ext>
            </a:extLst>
          </p:cNvPr>
          <p:cNvSpPr txBox="1"/>
          <p:nvPr/>
        </p:nvSpPr>
        <p:spPr>
          <a:xfrm>
            <a:off x="525118" y="5860267"/>
            <a:ext cx="11141764" cy="523220"/>
          </a:xfrm>
          <a:prstGeom prst="rect">
            <a:avLst/>
          </a:prstGeom>
          <a:noFill/>
        </p:spPr>
        <p:txBody>
          <a:bodyPr wrap="square" rtlCol="0">
            <a:spAutoFit/>
          </a:bodyPr>
          <a:lstStyle/>
          <a:p>
            <a:r>
              <a:rPr lang="en-US" sz="2800" dirty="0"/>
              <a:t>WHEN IN LAST 6 MONTHS LESS INQUIRES MORE DEFAULTS CAN OCCUR</a:t>
            </a:r>
          </a:p>
        </p:txBody>
      </p:sp>
      <p:pic>
        <p:nvPicPr>
          <p:cNvPr id="11266" name="Picture 2">
            <a:extLst>
              <a:ext uri="{FF2B5EF4-FFF2-40B4-BE49-F238E27FC236}">
                <a16:creationId xmlns:a16="http://schemas.microsoft.com/office/drawing/2014/main" id="{F1C75A2B-02FA-E365-90C8-15F7159AA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9697" y="1353239"/>
            <a:ext cx="5206700" cy="4151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21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4FB4-22D8-A14A-94D2-9E511F44D949}"/>
              </a:ext>
            </a:extLst>
          </p:cNvPr>
          <p:cNvSpPr txBox="1">
            <a:spLocks/>
          </p:cNvSpPr>
          <p:nvPr/>
        </p:nvSpPr>
        <p:spPr>
          <a:xfrm>
            <a:off x="0" y="0"/>
            <a:ext cx="12192000" cy="894522"/>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600" dirty="0">
                <a:latin typeface="Times New Roman" panose="02020603050405020304" pitchFamily="18" charset="0"/>
                <a:cs typeface="Times New Roman" panose="02020603050405020304" pitchFamily="18" charset="0"/>
              </a:rPr>
              <a:t>DEFAULTERS IN TIME FRAME</a:t>
            </a:r>
          </a:p>
        </p:txBody>
      </p:sp>
      <p:pic>
        <p:nvPicPr>
          <p:cNvPr id="13314" name="Picture 2">
            <a:extLst>
              <a:ext uri="{FF2B5EF4-FFF2-40B4-BE49-F238E27FC236}">
                <a16:creationId xmlns:a16="http://schemas.microsoft.com/office/drawing/2014/main" id="{BB9D438C-A00A-2029-12C5-136026CDEB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631" y="2718487"/>
            <a:ext cx="5924571" cy="2743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399B1D0-D766-4222-8202-092A78D866AA}"/>
              </a:ext>
            </a:extLst>
          </p:cNvPr>
          <p:cNvSpPr txBox="1"/>
          <p:nvPr/>
        </p:nvSpPr>
        <p:spPr>
          <a:xfrm>
            <a:off x="525118" y="5860267"/>
            <a:ext cx="11141764" cy="523220"/>
          </a:xfrm>
          <a:prstGeom prst="rect">
            <a:avLst/>
          </a:prstGeom>
          <a:noFill/>
        </p:spPr>
        <p:txBody>
          <a:bodyPr wrap="square" rtlCol="0">
            <a:spAutoFit/>
          </a:bodyPr>
          <a:lstStyle/>
          <a:p>
            <a:r>
              <a:rPr lang="en-US" sz="2800" dirty="0"/>
              <a:t>MORE DEFAULTS IN THE YEAR 2011 AND ALSO THE MAXIMUM LOAN</a:t>
            </a:r>
          </a:p>
        </p:txBody>
      </p:sp>
    </p:spTree>
    <p:extLst>
      <p:ext uri="{BB962C8B-B14F-4D97-AF65-F5344CB8AC3E}">
        <p14:creationId xmlns:p14="http://schemas.microsoft.com/office/powerpoint/2010/main" val="3017069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4FB4-22D8-A14A-94D2-9E511F44D949}"/>
              </a:ext>
            </a:extLst>
          </p:cNvPr>
          <p:cNvSpPr txBox="1">
            <a:spLocks/>
          </p:cNvSpPr>
          <p:nvPr/>
        </p:nvSpPr>
        <p:spPr>
          <a:xfrm>
            <a:off x="0" y="0"/>
            <a:ext cx="12192000" cy="894522"/>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600" dirty="0">
                <a:latin typeface="Times New Roman" panose="02020603050405020304" pitchFamily="18" charset="0"/>
                <a:cs typeface="Times New Roman" panose="02020603050405020304" pitchFamily="18" charset="0"/>
              </a:rPr>
              <a:t>DEFAULTERS IN TIME FRAME</a:t>
            </a:r>
          </a:p>
        </p:txBody>
      </p:sp>
      <p:pic>
        <p:nvPicPr>
          <p:cNvPr id="13314" name="Picture 2">
            <a:extLst>
              <a:ext uri="{FF2B5EF4-FFF2-40B4-BE49-F238E27FC236}">
                <a16:creationId xmlns:a16="http://schemas.microsoft.com/office/drawing/2014/main" id="{BB9D438C-A00A-2029-12C5-136026CDEB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631" y="2718487"/>
            <a:ext cx="5924571" cy="2743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399B1D0-D766-4222-8202-092A78D866AA}"/>
              </a:ext>
            </a:extLst>
          </p:cNvPr>
          <p:cNvSpPr txBox="1"/>
          <p:nvPr/>
        </p:nvSpPr>
        <p:spPr>
          <a:xfrm>
            <a:off x="525118" y="5860267"/>
            <a:ext cx="11141764" cy="523220"/>
          </a:xfrm>
          <a:prstGeom prst="rect">
            <a:avLst/>
          </a:prstGeom>
          <a:noFill/>
        </p:spPr>
        <p:txBody>
          <a:bodyPr wrap="square" rtlCol="0">
            <a:spAutoFit/>
          </a:bodyPr>
          <a:lstStyle/>
          <a:p>
            <a:r>
              <a:rPr lang="en-US" sz="2800" dirty="0"/>
              <a:t>MORE DEFAULTS IN THE YEAR 2011 AND ALSO THE MAXIMUM LOAN</a:t>
            </a:r>
          </a:p>
        </p:txBody>
      </p:sp>
    </p:spTree>
    <p:extLst>
      <p:ext uri="{BB962C8B-B14F-4D97-AF65-F5344CB8AC3E}">
        <p14:creationId xmlns:p14="http://schemas.microsoft.com/office/powerpoint/2010/main" val="863885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4FB4-22D8-A14A-94D2-9E511F44D949}"/>
              </a:ext>
            </a:extLst>
          </p:cNvPr>
          <p:cNvSpPr txBox="1">
            <a:spLocks/>
          </p:cNvSpPr>
          <p:nvPr/>
        </p:nvSpPr>
        <p:spPr>
          <a:xfrm>
            <a:off x="0" y="0"/>
            <a:ext cx="12192000" cy="894522"/>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600" dirty="0">
                <a:latin typeface="Times New Roman" panose="02020603050405020304" pitchFamily="18" charset="0"/>
                <a:cs typeface="Times New Roman" panose="02020603050405020304" pitchFamily="18" charset="0"/>
              </a:rPr>
              <a:t>DTI AND LOAN DEFAULTS</a:t>
            </a:r>
          </a:p>
        </p:txBody>
      </p:sp>
      <p:sp>
        <p:nvSpPr>
          <p:cNvPr id="4" name="TextBox 3">
            <a:extLst>
              <a:ext uri="{FF2B5EF4-FFF2-40B4-BE49-F238E27FC236}">
                <a16:creationId xmlns:a16="http://schemas.microsoft.com/office/drawing/2014/main" id="{9399B1D0-D766-4222-8202-092A78D866AA}"/>
              </a:ext>
            </a:extLst>
          </p:cNvPr>
          <p:cNvSpPr txBox="1"/>
          <p:nvPr/>
        </p:nvSpPr>
        <p:spPr>
          <a:xfrm>
            <a:off x="525118" y="5634682"/>
            <a:ext cx="8408817" cy="523220"/>
          </a:xfrm>
          <a:prstGeom prst="rect">
            <a:avLst/>
          </a:prstGeom>
          <a:noFill/>
        </p:spPr>
        <p:txBody>
          <a:bodyPr wrap="square" rtlCol="0">
            <a:spAutoFit/>
          </a:bodyPr>
          <a:lstStyle/>
          <a:p>
            <a:r>
              <a:rPr lang="en-US" sz="2800" dirty="0"/>
              <a:t>MORE DEFAULTS WHEN </a:t>
            </a:r>
            <a:r>
              <a:rPr lang="en-US" sz="2800" b="1" dirty="0"/>
              <a:t>DTI</a:t>
            </a:r>
            <a:r>
              <a:rPr lang="en-US" sz="2800" dirty="0"/>
              <a:t> RATIO PROPORTION IS 15</a:t>
            </a:r>
          </a:p>
        </p:txBody>
      </p:sp>
      <p:pic>
        <p:nvPicPr>
          <p:cNvPr id="15362" name="Picture 2">
            <a:extLst>
              <a:ext uri="{FF2B5EF4-FFF2-40B4-BE49-F238E27FC236}">
                <a16:creationId xmlns:a16="http://schemas.microsoft.com/office/drawing/2014/main" id="{F03FDA16-27FF-9249-EB92-29E9AB57C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981" y="1235675"/>
            <a:ext cx="6786689" cy="3539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886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E042CF2A-F189-DD7F-E15A-4A81EBD429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205" y="1062681"/>
            <a:ext cx="5158603" cy="55852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C0BA624-E9BB-9231-A963-C744EFE006EA}"/>
              </a:ext>
            </a:extLst>
          </p:cNvPr>
          <p:cNvSpPr txBox="1">
            <a:spLocks/>
          </p:cNvSpPr>
          <p:nvPr/>
        </p:nvSpPr>
        <p:spPr>
          <a:xfrm>
            <a:off x="0" y="0"/>
            <a:ext cx="12192000" cy="894522"/>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600" dirty="0">
                <a:latin typeface="Times New Roman" panose="02020603050405020304" pitchFamily="18" charset="0"/>
                <a:cs typeface="Times New Roman" panose="02020603050405020304" pitchFamily="18" charset="0"/>
              </a:rPr>
              <a:t>CORRELATION MATRIX</a:t>
            </a:r>
          </a:p>
        </p:txBody>
      </p:sp>
    </p:spTree>
    <p:extLst>
      <p:ext uri="{BB962C8B-B14F-4D97-AF65-F5344CB8AC3E}">
        <p14:creationId xmlns:p14="http://schemas.microsoft.com/office/powerpoint/2010/main" val="1706540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BA624-E9BB-9231-A963-C744EFE006EA}"/>
              </a:ext>
            </a:extLst>
          </p:cNvPr>
          <p:cNvSpPr txBox="1">
            <a:spLocks/>
          </p:cNvSpPr>
          <p:nvPr/>
        </p:nvSpPr>
        <p:spPr>
          <a:xfrm>
            <a:off x="0" y="0"/>
            <a:ext cx="12192000" cy="894522"/>
          </a:xfrm>
          <a:prstGeom prst="rect">
            <a:avLst/>
          </a:prstGeom>
          <a:solidFill>
            <a:schemeClr val="accent1">
              <a:lumMod val="60000"/>
              <a:lumOff val="40000"/>
            </a:schemeClr>
          </a:solidFill>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600" dirty="0">
                <a:latin typeface="Times New Roman" panose="02020603050405020304" pitchFamily="18" charset="0"/>
                <a:cs typeface="Times New Roman" panose="02020603050405020304" pitchFamily="18" charset="0"/>
              </a:rPr>
              <a:t>ANNUAL INCOME VS BANKRUPTCY</a:t>
            </a:r>
          </a:p>
        </p:txBody>
      </p:sp>
      <p:pic>
        <p:nvPicPr>
          <p:cNvPr id="18434" name="Picture 2">
            <a:extLst>
              <a:ext uri="{FF2B5EF4-FFF2-40B4-BE49-F238E27FC236}">
                <a16:creationId xmlns:a16="http://schemas.microsoft.com/office/drawing/2014/main" id="{70CDB517-98A8-70B0-953A-387EDB2B36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648" y="1248031"/>
            <a:ext cx="6046656" cy="4949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641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A0BBC-DBF1-4DA5-3DA3-DAC8AAB664D4}"/>
              </a:ext>
            </a:extLst>
          </p:cNvPr>
          <p:cNvSpPr txBox="1">
            <a:spLocks/>
          </p:cNvSpPr>
          <p:nvPr/>
        </p:nvSpPr>
        <p:spPr>
          <a:xfrm>
            <a:off x="0" y="0"/>
            <a:ext cx="12192000" cy="894522"/>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600" dirty="0">
                <a:latin typeface="Times New Roman" panose="02020603050405020304" pitchFamily="18" charset="0"/>
                <a:cs typeface="Times New Roman" panose="02020603050405020304" pitchFamily="18" charset="0"/>
              </a:rPr>
              <a:t>OVERALL RECOMMENDATION</a:t>
            </a:r>
          </a:p>
        </p:txBody>
      </p:sp>
      <p:sp>
        <p:nvSpPr>
          <p:cNvPr id="4" name="TextBox 3">
            <a:extLst>
              <a:ext uri="{FF2B5EF4-FFF2-40B4-BE49-F238E27FC236}">
                <a16:creationId xmlns:a16="http://schemas.microsoft.com/office/drawing/2014/main" id="{9E10F3F8-C925-FD08-6A04-BEC5A3DFAD61}"/>
              </a:ext>
            </a:extLst>
          </p:cNvPr>
          <p:cNvSpPr txBox="1"/>
          <p:nvPr/>
        </p:nvSpPr>
        <p:spPr>
          <a:xfrm>
            <a:off x="499442" y="1312257"/>
            <a:ext cx="11457332" cy="3724096"/>
          </a:xfrm>
          <a:prstGeom prst="rect">
            <a:avLst/>
          </a:prstGeom>
          <a:noFill/>
        </p:spPr>
        <p:txBody>
          <a:bodyPr wrap="square">
            <a:spAutoFit/>
          </a:bodyPr>
          <a:lstStyle/>
          <a:p>
            <a:r>
              <a:rPr lang="en-US" sz="4000" b="1" dirty="0">
                <a:solidFill>
                  <a:schemeClr val="tx1">
                    <a:lumMod val="75000"/>
                    <a:lumOff val="25000"/>
                  </a:schemeClr>
                </a:solidFill>
                <a:latin typeface="Times New Roman" panose="02020603050405020304" pitchFamily="18" charset="0"/>
                <a:cs typeface="Times New Roman" panose="02020603050405020304" pitchFamily="18" charset="0"/>
              </a:rPr>
              <a:t>MAJOR FACTOR OF LOAN DEFAULT</a:t>
            </a:r>
            <a:endParaRPr 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US" sz="28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457200" indent="-457200">
              <a:buAutoNum type="arabicParenBoth"/>
            </a:pP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LOW LOAN GRADES (E/G/F)</a:t>
            </a:r>
          </a:p>
          <a:p>
            <a:pPr marL="457200" indent="-457200">
              <a:buAutoNum type="arabicParenBoth"/>
            </a:pP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LOAN VERIFICATION STATUS</a:t>
            </a:r>
          </a:p>
          <a:p>
            <a:pPr marL="457200" indent="-457200">
              <a:buAutoNum type="arabicParenBoth"/>
            </a:pP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ANNUAL INCOME</a:t>
            </a:r>
          </a:p>
          <a:p>
            <a:pPr marL="457200" indent="-457200">
              <a:buAutoNum type="arabicParenBoth"/>
            </a:pP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PUBLIC RECORD OF BANKRUPT</a:t>
            </a:r>
          </a:p>
          <a:p>
            <a:pPr marL="457200" indent="-457200">
              <a:buAutoNum type="arabicParenBoth"/>
            </a:pP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HIGH LOAN DTI (DEBT TO INCOME RATIO)</a:t>
            </a:r>
          </a:p>
          <a:p>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(6) EMPLOYMENT &gt; 10YEARS</a:t>
            </a:r>
          </a:p>
        </p:txBody>
      </p:sp>
    </p:spTree>
    <p:extLst>
      <p:ext uri="{BB962C8B-B14F-4D97-AF65-F5344CB8AC3E}">
        <p14:creationId xmlns:p14="http://schemas.microsoft.com/office/powerpoint/2010/main" val="830861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F7CAA-66DC-D39B-B6E7-C98329FD04E9}"/>
              </a:ext>
            </a:extLst>
          </p:cNvPr>
          <p:cNvSpPr>
            <a:spLocks noGrp="1"/>
          </p:cNvSpPr>
          <p:nvPr>
            <p:ph type="ctrTitle"/>
          </p:nvPr>
        </p:nvSpPr>
        <p:spPr>
          <a:xfrm>
            <a:off x="0" y="0"/>
            <a:ext cx="12192000" cy="894522"/>
          </a:xfrm>
          <a:solidFill>
            <a:schemeClr val="accent1">
              <a:lumMod val="60000"/>
              <a:lumOff val="40000"/>
            </a:schemeClr>
          </a:solidFill>
        </p:spPr>
        <p:txBody>
          <a:bodyPr>
            <a:normAutofit/>
          </a:bodyPr>
          <a:lstStyle/>
          <a:p>
            <a:r>
              <a:rPr lang="en-US" sz="5600" dirty="0">
                <a:latin typeface="Times New Roman" panose="02020603050405020304" pitchFamily="18" charset="0"/>
                <a:cs typeface="Times New Roman" panose="02020603050405020304" pitchFamily="18" charset="0"/>
              </a:rPr>
              <a:t>OBJECTIVES</a:t>
            </a:r>
          </a:p>
        </p:txBody>
      </p:sp>
      <p:sp>
        <p:nvSpPr>
          <p:cNvPr id="6" name="TextBox 5">
            <a:extLst>
              <a:ext uri="{FF2B5EF4-FFF2-40B4-BE49-F238E27FC236}">
                <a16:creationId xmlns:a16="http://schemas.microsoft.com/office/drawing/2014/main" id="{06833BEB-C661-86BC-21BD-A278F5CAFB22}"/>
              </a:ext>
            </a:extLst>
          </p:cNvPr>
          <p:cNvSpPr txBox="1"/>
          <p:nvPr/>
        </p:nvSpPr>
        <p:spPr>
          <a:xfrm>
            <a:off x="586410" y="1262269"/>
            <a:ext cx="11489634" cy="3970318"/>
          </a:xfrm>
          <a:prstGeom prst="rect">
            <a:avLst/>
          </a:prstGeom>
          <a:noFill/>
        </p:spPr>
        <p:txBody>
          <a:bodyPr wrap="square" rtlCol="0">
            <a:spAutoFit/>
          </a:bodyPr>
          <a:lstStyle/>
          <a:p>
            <a:r>
              <a:rPr lang="en-IN" sz="2800" dirty="0"/>
              <a:t>Using exploratory data analysis techniques and understand the loan data sets and present a business model for avoiding loan defaults. </a:t>
            </a:r>
          </a:p>
          <a:p>
            <a:endParaRPr lang="en-IN" sz="2800" dirty="0"/>
          </a:p>
          <a:p>
            <a:pPr marL="514350" indent="-514350">
              <a:buAutoNum type="arabicParenBoth"/>
            </a:pPr>
            <a:r>
              <a:rPr lang="en-IN" sz="2800" dirty="0"/>
              <a:t>Implication of exploratory data analysis on real world scenario (here the example is loan data) and provide a solution to the client.</a:t>
            </a:r>
          </a:p>
          <a:p>
            <a:pPr marL="514350" indent="-514350">
              <a:buAutoNum type="arabicParenBoth"/>
            </a:pPr>
            <a:r>
              <a:rPr lang="en-IN" sz="2800" dirty="0"/>
              <a:t>To emphasize on data driven decision making process for avoiding bad loans. </a:t>
            </a:r>
          </a:p>
          <a:p>
            <a:pPr marL="514350" indent="-514350">
              <a:buAutoNum type="arabicParenBoth"/>
            </a:pPr>
            <a:r>
              <a:rPr lang="en-IN" sz="2800" dirty="0"/>
              <a:t>To present business centric recommendation for lending loans to clients while avoiding bad loans. </a:t>
            </a:r>
          </a:p>
        </p:txBody>
      </p:sp>
    </p:spTree>
    <p:extLst>
      <p:ext uri="{BB962C8B-B14F-4D97-AF65-F5344CB8AC3E}">
        <p14:creationId xmlns:p14="http://schemas.microsoft.com/office/powerpoint/2010/main" val="1666735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F7CAA-66DC-D39B-B6E7-C98329FD04E9}"/>
              </a:ext>
            </a:extLst>
          </p:cNvPr>
          <p:cNvSpPr>
            <a:spLocks noGrp="1"/>
          </p:cNvSpPr>
          <p:nvPr>
            <p:ph type="ctrTitle"/>
          </p:nvPr>
        </p:nvSpPr>
        <p:spPr>
          <a:xfrm>
            <a:off x="0" y="0"/>
            <a:ext cx="12192000" cy="894522"/>
          </a:xfrm>
          <a:solidFill>
            <a:schemeClr val="accent1">
              <a:lumMod val="60000"/>
              <a:lumOff val="40000"/>
            </a:schemeClr>
          </a:solidFill>
        </p:spPr>
        <p:txBody>
          <a:bodyPr>
            <a:normAutofit/>
          </a:bodyPr>
          <a:lstStyle/>
          <a:p>
            <a:r>
              <a:rPr lang="en-US" sz="5600" dirty="0">
                <a:latin typeface="Times New Roman" panose="02020603050405020304" pitchFamily="18" charset="0"/>
                <a:cs typeface="Times New Roman" panose="02020603050405020304" pitchFamily="18" charset="0"/>
              </a:rPr>
              <a:t>Problem Statement </a:t>
            </a:r>
          </a:p>
        </p:txBody>
      </p:sp>
      <p:sp>
        <p:nvSpPr>
          <p:cNvPr id="4" name="Content Placeholder 2">
            <a:extLst>
              <a:ext uri="{FF2B5EF4-FFF2-40B4-BE49-F238E27FC236}">
                <a16:creationId xmlns:a16="http://schemas.microsoft.com/office/drawing/2014/main" id="{483B6292-2EC3-1162-0CB9-7C5EF7C3EB1F}"/>
              </a:ext>
            </a:extLst>
          </p:cNvPr>
          <p:cNvSpPr txBox="1">
            <a:spLocks/>
          </p:cNvSpPr>
          <p:nvPr/>
        </p:nvSpPr>
        <p:spPr>
          <a:xfrm>
            <a:off x="838862" y="962108"/>
            <a:ext cx="10058400" cy="58760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800" dirty="0">
                <a:latin typeface="Arial Rounded MT Bold" panose="020F0704030504030204" pitchFamily="34" charset="77"/>
              </a:rPr>
              <a:t>PROBLEM: </a:t>
            </a:r>
          </a:p>
          <a:p>
            <a:r>
              <a:rPr lang="en-IN" sz="1800" dirty="0">
                <a:latin typeface="Arial Rounded MT Bold" panose="020F0704030504030204" pitchFamily="34" charset="77"/>
              </a:rPr>
              <a:t>The problem is to infer business driven decision making from the existing loan data set and present a recommendation for lending money to clients while avoiding bad loans. </a:t>
            </a:r>
          </a:p>
          <a:p>
            <a:r>
              <a:rPr lang="en-IN" sz="1800" dirty="0">
                <a:latin typeface="Arial Rounded MT Bold" panose="020F0704030504030204" pitchFamily="34" charset="77"/>
              </a:rPr>
              <a:t>DATASET</a:t>
            </a:r>
          </a:p>
          <a:p>
            <a:r>
              <a:rPr lang="en-IN" sz="1800" dirty="0">
                <a:latin typeface="Arial Rounded MT Bold" panose="020F0704030504030204" pitchFamily="34" charset="77"/>
              </a:rPr>
              <a:t>The loan data set contains information about past loan applicant's whether they defaulted the loans or paid on time and if paid on time and defaulted what the variates which might have driven the loan outcomes to a bad loan or a good loan. </a:t>
            </a:r>
          </a:p>
          <a:p>
            <a:endParaRPr lang="en-IN" sz="1800" dirty="0">
              <a:latin typeface="Arial Rounded MT Bold" panose="020F0704030504030204" pitchFamily="34" charset="77"/>
            </a:endParaRPr>
          </a:p>
          <a:p>
            <a:r>
              <a:rPr lang="en-IN" sz="1800" dirty="0">
                <a:latin typeface="Arial Rounded MT Bold" panose="020F0704030504030204" pitchFamily="34" charset="77"/>
              </a:rPr>
              <a:t>APPRAOCH</a:t>
            </a:r>
          </a:p>
          <a:p>
            <a:r>
              <a:rPr lang="en-IN" sz="1800" b="1" dirty="0">
                <a:solidFill>
                  <a:srgbClr val="00B050"/>
                </a:solidFill>
                <a:latin typeface="Arial Rounded MT Bold" panose="020F0704030504030204" pitchFamily="34" charset="77"/>
              </a:rPr>
              <a:t>The approach is understanding the data sets, data cleaning, data wrangling, data visualization </a:t>
            </a:r>
          </a:p>
          <a:p>
            <a:r>
              <a:rPr lang="en-IN" sz="1800" dirty="0">
                <a:latin typeface="Arial Rounded MT Bold" panose="020F0704030504030204" pitchFamily="34" charset="77"/>
              </a:rPr>
              <a:t>Univariate</a:t>
            </a:r>
          </a:p>
          <a:p>
            <a:r>
              <a:rPr lang="en-IN" sz="1800" dirty="0">
                <a:latin typeface="Arial Rounded MT Bold" panose="020F0704030504030204" pitchFamily="34" charset="77"/>
              </a:rPr>
              <a:t>Bivariate</a:t>
            </a:r>
          </a:p>
          <a:p>
            <a:r>
              <a:rPr lang="en-IN" sz="1800" dirty="0">
                <a:latin typeface="Arial Rounded MT Bold" panose="020F0704030504030204" pitchFamily="34" charset="77"/>
              </a:rPr>
              <a:t>Corelation</a:t>
            </a:r>
          </a:p>
          <a:p>
            <a:r>
              <a:rPr lang="en-IN" sz="1800" dirty="0">
                <a:latin typeface="Arial Rounded MT Bold" panose="020F0704030504030204" pitchFamily="34" charset="77"/>
              </a:rPr>
              <a:t>And segmented univariate and sub plotting</a:t>
            </a:r>
          </a:p>
          <a:p>
            <a:endParaRPr lang="en-IN" sz="1800" dirty="0">
              <a:latin typeface="Arial Rounded MT Bold" panose="020F0704030504030204" pitchFamily="34" charset="77"/>
            </a:endParaRPr>
          </a:p>
          <a:p>
            <a:r>
              <a:rPr lang="en-IN" sz="1800" dirty="0">
                <a:latin typeface="Arial Rounded MT Bold" panose="020F0704030504030204" pitchFamily="34" charset="77"/>
              </a:rPr>
              <a:t>EDA visualization guided inference can be used for business centric decision making  </a:t>
            </a:r>
            <a:endParaRPr lang="en-US" sz="1800" b="1" dirty="0">
              <a:solidFill>
                <a:srgbClr val="091E42"/>
              </a:solidFill>
              <a:latin typeface="Arial Rounded MT Bold" panose="020F0704030504030204" pitchFamily="34" charset="77"/>
            </a:endParaRPr>
          </a:p>
        </p:txBody>
      </p:sp>
    </p:spTree>
    <p:extLst>
      <p:ext uri="{BB962C8B-B14F-4D97-AF65-F5344CB8AC3E}">
        <p14:creationId xmlns:p14="http://schemas.microsoft.com/office/powerpoint/2010/main" val="2766347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F7CAA-66DC-D39B-B6E7-C98329FD04E9}"/>
              </a:ext>
            </a:extLst>
          </p:cNvPr>
          <p:cNvSpPr>
            <a:spLocks noGrp="1"/>
          </p:cNvSpPr>
          <p:nvPr>
            <p:ph type="ctrTitle"/>
          </p:nvPr>
        </p:nvSpPr>
        <p:spPr>
          <a:xfrm>
            <a:off x="0" y="0"/>
            <a:ext cx="12192000" cy="894522"/>
          </a:xfrm>
          <a:solidFill>
            <a:schemeClr val="accent1">
              <a:lumMod val="60000"/>
              <a:lumOff val="40000"/>
            </a:schemeClr>
          </a:solidFill>
        </p:spPr>
        <p:txBody>
          <a:bodyPr>
            <a:normAutofit/>
          </a:bodyPr>
          <a:lstStyle/>
          <a:p>
            <a:r>
              <a:rPr lang="en-US" sz="5600" dirty="0">
                <a:latin typeface="Times New Roman" panose="02020603050405020304" pitchFamily="18" charset="0"/>
                <a:cs typeface="Times New Roman" panose="02020603050405020304" pitchFamily="18" charset="0"/>
              </a:rPr>
              <a:t>Summary </a:t>
            </a:r>
          </a:p>
        </p:txBody>
      </p:sp>
      <p:sp>
        <p:nvSpPr>
          <p:cNvPr id="8" name="TextBox 7">
            <a:extLst>
              <a:ext uri="{FF2B5EF4-FFF2-40B4-BE49-F238E27FC236}">
                <a16:creationId xmlns:a16="http://schemas.microsoft.com/office/drawing/2014/main" id="{2D518560-A5B1-C404-9377-EC65194956B0}"/>
              </a:ext>
            </a:extLst>
          </p:cNvPr>
          <p:cNvSpPr txBox="1"/>
          <p:nvPr/>
        </p:nvSpPr>
        <p:spPr>
          <a:xfrm>
            <a:off x="206235" y="1161294"/>
            <a:ext cx="11054799" cy="923330"/>
          </a:xfrm>
          <a:prstGeom prst="rect">
            <a:avLst/>
          </a:prstGeom>
          <a:noFill/>
        </p:spPr>
        <p:txBody>
          <a:bodyPr wrap="square">
            <a:spAutoFit/>
          </a:bodyPr>
          <a:lstStyle/>
          <a:p>
            <a:pPr algn="l"/>
            <a:r>
              <a:rPr lang="en-GB" b="1" i="0" dirty="0">
                <a:solidFill>
                  <a:srgbClr val="000000"/>
                </a:solidFill>
                <a:effectLst/>
                <a:latin typeface="Helvetica Neue" panose="02000503000000020004" pitchFamily="2" charset="0"/>
              </a:rPr>
              <a:t>KEY MESSEGE</a:t>
            </a:r>
          </a:p>
          <a:p>
            <a:pPr algn="l"/>
            <a:r>
              <a:rPr lang="en-GB" b="0" i="0" dirty="0">
                <a:solidFill>
                  <a:srgbClr val="000000"/>
                </a:solidFill>
                <a:effectLst/>
                <a:latin typeface="Helvetica Neue" panose="02000503000000020004" pitchFamily="2" charset="0"/>
              </a:rPr>
              <a:t>WHEN GIVING LOAN CONSIDER FOLLOWING KEY POINTS TO AVOID DEFAULTS</a:t>
            </a:r>
          </a:p>
          <a:p>
            <a:pPr algn="l"/>
            <a:r>
              <a:rPr lang="en-GB" b="0" i="0" dirty="0">
                <a:solidFill>
                  <a:srgbClr val="000000"/>
                </a:solidFill>
                <a:effectLst/>
                <a:latin typeface="Helvetica Neue" panose="02000503000000020004" pitchFamily="2" charset="0"/>
              </a:rPr>
              <a:t>(1) GRADES (2) VERIFICATION STATUS (3) ANNUAL INCOMES (4) PUBLIC RECORD BANKRUPTCIES</a:t>
            </a:r>
          </a:p>
        </p:txBody>
      </p:sp>
      <p:sp>
        <p:nvSpPr>
          <p:cNvPr id="10" name="TextBox 9">
            <a:extLst>
              <a:ext uri="{FF2B5EF4-FFF2-40B4-BE49-F238E27FC236}">
                <a16:creationId xmlns:a16="http://schemas.microsoft.com/office/drawing/2014/main" id="{81BAAC72-EE0E-AEFC-6212-6127CCAF5D3B}"/>
              </a:ext>
            </a:extLst>
          </p:cNvPr>
          <p:cNvSpPr txBox="1"/>
          <p:nvPr/>
        </p:nvSpPr>
        <p:spPr>
          <a:xfrm>
            <a:off x="206234" y="2459577"/>
            <a:ext cx="11770417" cy="2585323"/>
          </a:xfrm>
          <a:prstGeom prst="rect">
            <a:avLst/>
          </a:prstGeom>
          <a:noFill/>
        </p:spPr>
        <p:txBody>
          <a:bodyPr wrap="square">
            <a:spAutoFit/>
          </a:bodyPr>
          <a:lstStyle/>
          <a:p>
            <a:pPr algn="l"/>
            <a:r>
              <a:rPr lang="en-GB" b="1" i="0" dirty="0">
                <a:solidFill>
                  <a:srgbClr val="000000"/>
                </a:solidFill>
                <a:effectLst/>
                <a:latin typeface="Helvetica Neue" panose="02000503000000020004" pitchFamily="2" charset="0"/>
              </a:rPr>
              <a:t>SHORT SUMMARY</a:t>
            </a:r>
          </a:p>
          <a:p>
            <a:pPr algn="l"/>
            <a:r>
              <a:rPr lang="en-GB" b="0" i="0" dirty="0">
                <a:solidFill>
                  <a:srgbClr val="000000"/>
                </a:solidFill>
                <a:effectLst/>
                <a:latin typeface="Helvetica Neue" panose="02000503000000020004" pitchFamily="2" charset="0"/>
              </a:rPr>
              <a:t>MORE DERAULTERS WHEN</a:t>
            </a:r>
          </a:p>
          <a:p>
            <a:pPr algn="l"/>
            <a:r>
              <a:rPr lang="en-GB" b="0" i="0" dirty="0">
                <a:solidFill>
                  <a:srgbClr val="000000"/>
                </a:solidFill>
                <a:effectLst/>
                <a:latin typeface="Helvetica Neue" panose="02000503000000020004" pitchFamily="2" charset="0"/>
              </a:rPr>
              <a:t>(1) WHEN HOUSE OWNERSHIP IS RENT (2) WHEN LOAN FOR CLEARING OTHER DEBT (3) WHEN APPLICANT RECEIVING INTEREST AT 13-17% (4) WHEN INCOME RANGE 13201-58402 (5) WHEN APPLICANT HAVE 20-37 OPEN ACCOUNTS (6) WHEN EMPLOYMENT LENGTH 10 (7) WHEN LOAN AMOUNT RANGING FROM 5429-10357 (8) WHEN MONTHLY INSTALLMENT BETWEEN 145-274 (9) FUNDED AMOUNT BY INVESTOR IS BETWEEN 5,000-10,000 (10) WHEN LOAN TERM IS 36 MONTHS OR SO (11) WHEN LOAN STATUS IS NOT VERIFIED (12) WHEN NUMBER OF INQUIRES IN LAST SIX MONTH IS ZERO (13) WHEN DEROGATORY RECORDS ARE 0 (14) WHEN GRADE IS GIVEN AS B (15) WHEN TOTAL GRADE IS OF B5 AND ABOVE LEVEL</a:t>
            </a:r>
          </a:p>
        </p:txBody>
      </p:sp>
    </p:spTree>
    <p:extLst>
      <p:ext uri="{BB962C8B-B14F-4D97-AF65-F5344CB8AC3E}">
        <p14:creationId xmlns:p14="http://schemas.microsoft.com/office/powerpoint/2010/main" val="2008433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B9A5A5-C6FD-7A29-CDE1-494416AAE498}"/>
              </a:ext>
            </a:extLst>
          </p:cNvPr>
          <p:cNvSpPr txBox="1"/>
          <p:nvPr/>
        </p:nvSpPr>
        <p:spPr>
          <a:xfrm>
            <a:off x="616225" y="1305341"/>
            <a:ext cx="11111948" cy="4247317"/>
          </a:xfrm>
          <a:prstGeom prst="rect">
            <a:avLst/>
          </a:prstGeom>
          <a:noFill/>
        </p:spPr>
        <p:txBody>
          <a:bodyPr wrap="square">
            <a:spAutoFit/>
          </a:bodyPr>
          <a:lstStyle/>
          <a:p>
            <a:pPr algn="l"/>
            <a:r>
              <a:rPr lang="en-GB" b="1" i="0" dirty="0">
                <a:solidFill>
                  <a:srgbClr val="000000"/>
                </a:solidFill>
                <a:effectLst/>
                <a:latin typeface="Helvetica Neue" panose="02000503000000020004" pitchFamily="2" charset="0"/>
              </a:rPr>
              <a:t>TAKE AWAY FROM UNIVARIATE ANALYSIS</a:t>
            </a:r>
          </a:p>
          <a:p>
            <a:pPr algn="l"/>
            <a:r>
              <a:rPr lang="en-GB" b="0" i="0" dirty="0">
                <a:solidFill>
                  <a:srgbClr val="000000"/>
                </a:solidFill>
                <a:effectLst/>
                <a:latin typeface="Helvetica Neue" panose="02000503000000020004" pitchFamily="2" charset="0"/>
              </a:rPr>
              <a:t>(1) IN TERM OF DISPERON MAJORITY OF LOANS ARE GIVEN FOR 36 MONTHS THAN THOSE OF 60 MONTHS WHERE MAXIMUM DEFAULTERS EXISTS (2) MAJORITY OF LOANS ARE HIGH GRADE LOANS ARE ARE FALLING IN THE TIME FRAME OF 36 MONTHS THAN LOWER GRADE LOANS FALLING IN 60 MONTHS (3) MOST PEOPLE WHO ARE DEFAULTERS ARE THOSE WHO LIVE ON RENT RATHER THAN HAVING OWN HOUSE (4) INCOME HAS A LARGE IMPACT ON DEFAULTING, PEOPLE WHO DEFAULTED HAVE LOW INCOME (5) PAYING OTHER DEBS IS THE MAJOR PURPOSE OF TAKING LOAN AND THAT IS WHERE MORE LOAN HAS THE HIGH PROBABILITY OF DEFAULTING.</a:t>
            </a:r>
          </a:p>
          <a:p>
            <a:pPr algn="l"/>
            <a:r>
              <a:rPr lang="en-GB" b="1" i="0" dirty="0">
                <a:solidFill>
                  <a:srgbClr val="000000"/>
                </a:solidFill>
                <a:effectLst/>
                <a:latin typeface="Helvetica Neue" panose="02000503000000020004" pitchFamily="2" charset="0"/>
              </a:rPr>
              <a:t>TAKE AWAY FROM BIVARIATE ANALYSIS</a:t>
            </a:r>
          </a:p>
          <a:p>
            <a:pPr algn="l"/>
            <a:r>
              <a:rPr lang="en-GB" b="0" i="0" dirty="0">
                <a:solidFill>
                  <a:srgbClr val="000000"/>
                </a:solidFill>
                <a:effectLst/>
                <a:latin typeface="Helvetica Neue" panose="02000503000000020004" pitchFamily="2" charset="0"/>
              </a:rPr>
              <a:t>(1) GRADE OF LOAN IS A POTENTIAL RISK FACTOR; INTERST RATE INCREASE WHEN LOAN GRADES IS INCREAING FROM A TO F OR SO. (2) OVERALL LOAN APPLICANT HAVE SPARSE RECORD OF BANK RUPTCY AND CONSIERED AS GOOD LOAN APPLICANT EXCEPT THOSE WHO ARE DEFAULERS WITH LOW GRADE.</a:t>
            </a:r>
          </a:p>
          <a:p>
            <a:pPr algn="l"/>
            <a:r>
              <a:rPr lang="en-GB" b="0" i="0" dirty="0">
                <a:solidFill>
                  <a:srgbClr val="000000"/>
                </a:solidFill>
                <a:effectLst/>
                <a:latin typeface="Helvetica Neue" panose="02000503000000020004" pitchFamily="2" charset="0"/>
              </a:rPr>
              <a:t>FROM CORRELATION HEATMAP IT IS CLEAR THAT ONLY FEW FACTORS ARE CRITICAL (1) LOAN AMOUNT (3) INTEREST RATE (4) ANNUAL INCOME</a:t>
            </a:r>
          </a:p>
        </p:txBody>
      </p:sp>
      <p:sp>
        <p:nvSpPr>
          <p:cNvPr id="4" name="Title 1">
            <a:extLst>
              <a:ext uri="{FF2B5EF4-FFF2-40B4-BE49-F238E27FC236}">
                <a16:creationId xmlns:a16="http://schemas.microsoft.com/office/drawing/2014/main" id="{0BD8ADCA-C4D4-3BFD-3037-199EC2E39DDD}"/>
              </a:ext>
            </a:extLst>
          </p:cNvPr>
          <p:cNvSpPr txBox="1">
            <a:spLocks/>
          </p:cNvSpPr>
          <p:nvPr/>
        </p:nvSpPr>
        <p:spPr>
          <a:xfrm>
            <a:off x="0" y="0"/>
            <a:ext cx="12192000" cy="894522"/>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600" dirty="0">
                <a:latin typeface="Times New Roman" panose="02020603050405020304" pitchFamily="18" charset="0"/>
                <a:cs typeface="Times New Roman" panose="02020603050405020304" pitchFamily="18" charset="0"/>
              </a:rPr>
              <a:t>UNIVARIATE BIVARIATE ANALYSIS </a:t>
            </a:r>
          </a:p>
        </p:txBody>
      </p:sp>
    </p:spTree>
    <p:extLst>
      <p:ext uri="{BB962C8B-B14F-4D97-AF65-F5344CB8AC3E}">
        <p14:creationId xmlns:p14="http://schemas.microsoft.com/office/powerpoint/2010/main" val="2661608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F7CAA-66DC-D39B-B6E7-C98329FD04E9}"/>
              </a:ext>
            </a:extLst>
          </p:cNvPr>
          <p:cNvSpPr>
            <a:spLocks noGrp="1"/>
          </p:cNvSpPr>
          <p:nvPr>
            <p:ph type="ctrTitle"/>
          </p:nvPr>
        </p:nvSpPr>
        <p:spPr>
          <a:xfrm>
            <a:off x="0" y="0"/>
            <a:ext cx="12192000" cy="894522"/>
          </a:xfrm>
          <a:solidFill>
            <a:schemeClr val="accent1">
              <a:lumMod val="60000"/>
              <a:lumOff val="40000"/>
            </a:schemeClr>
          </a:solidFill>
        </p:spPr>
        <p:txBody>
          <a:bodyPr>
            <a:normAutofit/>
          </a:bodyPr>
          <a:lstStyle/>
          <a:p>
            <a:r>
              <a:rPr lang="en-US" sz="5600" dirty="0">
                <a:latin typeface="Times New Roman" panose="02020603050405020304" pitchFamily="18" charset="0"/>
                <a:cs typeface="Times New Roman" panose="02020603050405020304" pitchFamily="18" charset="0"/>
              </a:rPr>
              <a:t>LOAN STATUS</a:t>
            </a:r>
          </a:p>
        </p:txBody>
      </p:sp>
      <p:pic>
        <p:nvPicPr>
          <p:cNvPr id="1026" name="Picture 2">
            <a:extLst>
              <a:ext uri="{FF2B5EF4-FFF2-40B4-BE49-F238E27FC236}">
                <a16:creationId xmlns:a16="http://schemas.microsoft.com/office/drawing/2014/main" id="{FAED9B50-1E12-9A34-7EA6-323348A48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29" y="1471248"/>
            <a:ext cx="5015295" cy="36968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CB24BF3-3273-9B7E-7A83-9078B11F85D6}"/>
              </a:ext>
            </a:extLst>
          </p:cNvPr>
          <p:cNvSpPr txBox="1"/>
          <p:nvPr/>
        </p:nvSpPr>
        <p:spPr>
          <a:xfrm>
            <a:off x="5732393" y="1471248"/>
            <a:ext cx="6097656" cy="1754326"/>
          </a:xfrm>
          <a:prstGeom prst="rect">
            <a:avLst/>
          </a:prstGeom>
          <a:noFill/>
        </p:spPr>
        <p:txBody>
          <a:bodyPr wrap="square">
            <a:spAutoFit/>
          </a:bodyPr>
          <a:lstStyle/>
          <a:p>
            <a:r>
              <a:rPr lang="en-GB" b="0" i="0" dirty="0">
                <a:solidFill>
                  <a:srgbClr val="000000"/>
                </a:solidFill>
                <a:effectLst/>
                <a:latin typeface="Helvetica Neue" panose="02000503000000020004" pitchFamily="2" charset="0"/>
              </a:rPr>
              <a:t>THERE ARE MORE FULLY PAID LOAN THEN DEFAULT AND CURRENT LOAN</a:t>
            </a:r>
          </a:p>
          <a:p>
            <a:endParaRPr lang="en-GB" dirty="0">
              <a:solidFill>
                <a:srgbClr val="000000"/>
              </a:solidFill>
              <a:latin typeface="Helvetica Neue" panose="02000503000000020004" pitchFamily="2" charset="0"/>
            </a:endParaRPr>
          </a:p>
          <a:p>
            <a:endParaRPr lang="en-GB" b="0" i="0" dirty="0">
              <a:solidFill>
                <a:srgbClr val="000000"/>
              </a:solidFill>
              <a:effectLst/>
              <a:latin typeface="Helvetica Neue" panose="02000503000000020004" pitchFamily="2" charset="0"/>
            </a:endParaRPr>
          </a:p>
          <a:p>
            <a:r>
              <a:rPr lang="en-GB" dirty="0">
                <a:solidFill>
                  <a:srgbClr val="000000"/>
                </a:solidFill>
                <a:latin typeface="Helvetica Neue" panose="02000503000000020004" pitchFamily="2" charset="0"/>
              </a:rPr>
              <a:t>A MINOR FRACTION OF LOAN ARE DEFAULT AND WITH EDA WE CAN PREDICT THE MEASURES OF DEFAULT</a:t>
            </a:r>
            <a:endParaRPr lang="en-GB" b="0" i="0"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3451657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F7CAA-66DC-D39B-B6E7-C98329FD04E9}"/>
              </a:ext>
            </a:extLst>
          </p:cNvPr>
          <p:cNvSpPr>
            <a:spLocks noGrp="1"/>
          </p:cNvSpPr>
          <p:nvPr>
            <p:ph type="ctrTitle"/>
          </p:nvPr>
        </p:nvSpPr>
        <p:spPr>
          <a:xfrm>
            <a:off x="0" y="0"/>
            <a:ext cx="12192000" cy="894522"/>
          </a:xfrm>
          <a:solidFill>
            <a:schemeClr val="accent1">
              <a:lumMod val="60000"/>
              <a:lumOff val="40000"/>
            </a:schemeClr>
          </a:solidFill>
        </p:spPr>
        <p:txBody>
          <a:bodyPr>
            <a:normAutofit/>
          </a:bodyPr>
          <a:lstStyle/>
          <a:p>
            <a:r>
              <a:rPr lang="en-US" sz="5600" dirty="0">
                <a:latin typeface="Times New Roman" panose="02020603050405020304" pitchFamily="18" charset="0"/>
                <a:cs typeface="Times New Roman" panose="02020603050405020304" pitchFamily="18" charset="0"/>
              </a:rPr>
              <a:t>GRADE WIDE LOAN </a:t>
            </a:r>
          </a:p>
        </p:txBody>
      </p:sp>
      <p:pic>
        <p:nvPicPr>
          <p:cNvPr id="2050" name="Picture 2">
            <a:extLst>
              <a:ext uri="{FF2B5EF4-FFF2-40B4-BE49-F238E27FC236}">
                <a16:creationId xmlns:a16="http://schemas.microsoft.com/office/drawing/2014/main" id="{5E2C41E5-8D5F-5A15-5C18-7249466A3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048" y="1858081"/>
            <a:ext cx="6417282" cy="3837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068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F7CAA-66DC-D39B-B6E7-C98329FD04E9}"/>
              </a:ext>
            </a:extLst>
          </p:cNvPr>
          <p:cNvSpPr>
            <a:spLocks noGrp="1"/>
          </p:cNvSpPr>
          <p:nvPr>
            <p:ph type="ctrTitle"/>
          </p:nvPr>
        </p:nvSpPr>
        <p:spPr>
          <a:xfrm>
            <a:off x="0" y="0"/>
            <a:ext cx="12192000" cy="894522"/>
          </a:xfrm>
          <a:solidFill>
            <a:schemeClr val="accent1">
              <a:lumMod val="60000"/>
              <a:lumOff val="40000"/>
            </a:schemeClr>
          </a:solidFill>
        </p:spPr>
        <p:txBody>
          <a:bodyPr>
            <a:normAutofit fontScale="90000"/>
          </a:bodyPr>
          <a:lstStyle/>
          <a:p>
            <a:r>
              <a:rPr lang="en-US" sz="5600" dirty="0">
                <a:latin typeface="Times New Roman" panose="02020603050405020304" pitchFamily="18" charset="0"/>
                <a:cs typeface="Times New Roman" panose="02020603050405020304" pitchFamily="18" charset="0"/>
              </a:rPr>
              <a:t>CHARGED OFF LOANS AND GRADES</a:t>
            </a:r>
          </a:p>
        </p:txBody>
      </p:sp>
      <p:pic>
        <p:nvPicPr>
          <p:cNvPr id="3074" name="Picture 2">
            <a:extLst>
              <a:ext uri="{FF2B5EF4-FFF2-40B4-BE49-F238E27FC236}">
                <a16:creationId xmlns:a16="http://schemas.microsoft.com/office/drawing/2014/main" id="{5B7EDA8B-5EC0-DC98-1C0B-323240AE0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1925" y="1228218"/>
            <a:ext cx="6392218" cy="4766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857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F7CAA-66DC-D39B-B6E7-C98329FD04E9}"/>
              </a:ext>
            </a:extLst>
          </p:cNvPr>
          <p:cNvSpPr>
            <a:spLocks noGrp="1"/>
          </p:cNvSpPr>
          <p:nvPr>
            <p:ph type="ctrTitle"/>
          </p:nvPr>
        </p:nvSpPr>
        <p:spPr>
          <a:xfrm>
            <a:off x="0" y="0"/>
            <a:ext cx="12192000" cy="894522"/>
          </a:xfrm>
          <a:solidFill>
            <a:schemeClr val="accent1">
              <a:lumMod val="60000"/>
              <a:lumOff val="40000"/>
            </a:schemeClr>
          </a:solidFill>
        </p:spPr>
        <p:txBody>
          <a:bodyPr>
            <a:normAutofit/>
          </a:bodyPr>
          <a:lstStyle/>
          <a:p>
            <a:r>
              <a:rPr lang="en-US" sz="5600" dirty="0">
                <a:latin typeface="Times New Roman" panose="02020603050405020304" pitchFamily="18" charset="0"/>
                <a:cs typeface="Times New Roman" panose="02020603050405020304" pitchFamily="18" charset="0"/>
              </a:rPr>
              <a:t>HOME OWNERSHIP AND LOAN</a:t>
            </a:r>
          </a:p>
        </p:txBody>
      </p:sp>
      <p:pic>
        <p:nvPicPr>
          <p:cNvPr id="4098" name="Picture 2">
            <a:extLst>
              <a:ext uri="{FF2B5EF4-FFF2-40B4-BE49-F238E27FC236}">
                <a16:creationId xmlns:a16="http://schemas.microsoft.com/office/drawing/2014/main" id="{DBF96315-BBB6-BE59-AD6C-4D25CF6F8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4959" y="1222515"/>
            <a:ext cx="5498267" cy="41576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9070E79-927D-005D-FE41-3DD83C51432B}"/>
              </a:ext>
            </a:extLst>
          </p:cNvPr>
          <p:cNvSpPr txBox="1"/>
          <p:nvPr/>
        </p:nvSpPr>
        <p:spPr>
          <a:xfrm>
            <a:off x="525118" y="5860267"/>
            <a:ext cx="11141764" cy="523220"/>
          </a:xfrm>
          <a:prstGeom prst="rect">
            <a:avLst/>
          </a:prstGeom>
          <a:noFill/>
        </p:spPr>
        <p:txBody>
          <a:bodyPr wrap="square" rtlCol="0">
            <a:spAutoFit/>
          </a:bodyPr>
          <a:lstStyle/>
          <a:p>
            <a:r>
              <a:rPr lang="en-US" sz="2800" dirty="0"/>
              <a:t>PEOPLE LIVING IN RENTED HOUSE ARE MORE LIKELY TO DEFAULT THE LOAN</a:t>
            </a:r>
          </a:p>
        </p:txBody>
      </p:sp>
    </p:spTree>
    <p:extLst>
      <p:ext uri="{BB962C8B-B14F-4D97-AF65-F5344CB8AC3E}">
        <p14:creationId xmlns:p14="http://schemas.microsoft.com/office/powerpoint/2010/main" val="1520357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TotalTime>
  <Words>821</Words>
  <Application>Microsoft Macintosh PowerPoint</Application>
  <PresentationFormat>Widescreen</PresentationFormat>
  <Paragraphs>73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Rounded MT Bold</vt:lpstr>
      <vt:lpstr>Calibri</vt:lpstr>
      <vt:lpstr>Calibri Light</vt:lpstr>
      <vt:lpstr>Helvetica Neue</vt:lpstr>
      <vt:lpstr>Times New Roman</vt:lpstr>
      <vt:lpstr>Office Theme</vt:lpstr>
      <vt:lpstr>Lending Club Case Study</vt:lpstr>
      <vt:lpstr>OBJECTIVES</vt:lpstr>
      <vt:lpstr>Problem Statement </vt:lpstr>
      <vt:lpstr>Summary </vt:lpstr>
      <vt:lpstr>PowerPoint Presentation</vt:lpstr>
      <vt:lpstr>LOAN STATUS</vt:lpstr>
      <vt:lpstr>GRADE WIDE LOAN </vt:lpstr>
      <vt:lpstr>CHARGED OFF LOANS AND GRADES</vt:lpstr>
      <vt:lpstr>HOME OWNERSHIP AND LOAN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Ranjeet Mahla</dc:creator>
  <cp:lastModifiedBy>Ranjeet Mahla</cp:lastModifiedBy>
  <cp:revision>17</cp:revision>
  <cp:lastPrinted>2022-12-07T07:27:16Z</cp:lastPrinted>
  <dcterms:created xsi:type="dcterms:W3CDTF">2022-12-06T19:25:48Z</dcterms:created>
  <dcterms:modified xsi:type="dcterms:W3CDTF">2022-12-07T07:27:18Z</dcterms:modified>
</cp:coreProperties>
</file>