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68" r:id="rId5"/>
    <p:sldId id="266" r:id="rId6"/>
    <p:sldId id="270" r:id="rId7"/>
    <p:sldId id="269" r:id="rId8"/>
    <p:sldId id="273" r:id="rId9"/>
    <p:sldId id="260" r:id="rId10"/>
    <p:sldId id="257" r:id="rId11"/>
    <p:sldId id="261" r:id="rId12"/>
    <p:sldId id="276" r:id="rId13"/>
    <p:sldId id="259" r:id="rId14"/>
    <p:sldId id="262" r:id="rId15"/>
    <p:sldId id="264" r:id="rId16"/>
    <p:sldId id="263" r:id="rId17"/>
    <p:sldId id="27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o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nametrics.com/blog/2012/11/13/track-form-abandonment-google-analytics/#sr=d&amp;m=n&amp;cp=d&amp;ct=-tmc&amp;ts=141573936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Research 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InstantRun</a:t>
            </a:r>
            <a:endParaRPr lang="en-US" dirty="0"/>
          </a:p>
        </p:txBody>
      </p:sp>
      <p:pic>
        <p:nvPicPr>
          <p:cNvPr id="6146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E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34" y="2456426"/>
            <a:ext cx="1010588" cy="1010588"/>
          </a:xfrm>
          <a:prstGeom prst="rect">
            <a:avLst/>
          </a:prstGeom>
        </p:spPr>
      </p:pic>
      <p:pic>
        <p:nvPicPr>
          <p:cNvPr id="5" name="Picture 4" descr="S3-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4632404"/>
            <a:ext cx="731520" cy="731520"/>
          </a:xfrm>
          <a:prstGeom prst="rect">
            <a:avLst/>
          </a:prstGeom>
        </p:spPr>
      </p:pic>
      <p:pic>
        <p:nvPicPr>
          <p:cNvPr id="7" name="Picture 6" descr="CloudFro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3201536"/>
            <a:ext cx="731520" cy="731520"/>
          </a:xfrm>
          <a:prstGeom prst="rect">
            <a:avLst/>
          </a:prstGeom>
        </p:spPr>
      </p:pic>
      <p:pic>
        <p:nvPicPr>
          <p:cNvPr id="8" name="Picture 7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75" y="5035890"/>
            <a:ext cx="1277765" cy="1277765"/>
          </a:xfrm>
          <a:prstGeom prst="rect">
            <a:avLst/>
          </a:prstGeom>
        </p:spPr>
      </p:pic>
      <p:pic>
        <p:nvPicPr>
          <p:cNvPr id="9" name="Picture 8" descr="Database_Amazon RDS MySQL DB Instanc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84" y="5377552"/>
            <a:ext cx="1118420" cy="1118420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02" y="3009938"/>
            <a:ext cx="563078" cy="56307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95936" y="2372978"/>
            <a:ext cx="3528392" cy="1560078"/>
            <a:chOff x="463550" y="589561"/>
            <a:chExt cx="1709738" cy="1891702"/>
          </a:xfrm>
        </p:grpSpPr>
        <p:sp>
          <p:nvSpPr>
            <p:cNvPr id="14" name="Rounded Rectangle 13"/>
            <p:cNvSpPr/>
            <p:nvPr/>
          </p:nvSpPr>
          <p:spPr>
            <a:xfrm>
              <a:off x="463550" y="589561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" name="Picture 3" descr="Auto-Scal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68" y="3403628"/>
            <a:ext cx="731520" cy="73152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148064" y="4863802"/>
            <a:ext cx="1752600" cy="1733550"/>
            <a:chOff x="6743700" y="760413"/>
            <a:chExt cx="1752600" cy="1733550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32568" y="2084946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Node.js backend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0261" y="2638653"/>
            <a:ext cx="123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0" name="Picture 29" descr="CloudFront-Download-Distributi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2204864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562" y="5363924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S3 bucket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3" y="2852936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2315" y="548680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instantrun.uk.to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7" idx="2"/>
            <a:endCxn id="25" idx="0"/>
          </p:cNvCxnSpPr>
          <p:nvPr/>
        </p:nvCxnSpPr>
        <p:spPr>
          <a:xfrm flipH="1">
            <a:off x="6024364" y="4332903"/>
            <a:ext cx="732" cy="53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34017" y="45811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3360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877792" y="2004539"/>
            <a:ext cx="4294608" cy="2328364"/>
            <a:chOff x="6743700" y="760413"/>
            <a:chExt cx="1752600" cy="1733550"/>
          </a:xfrm>
        </p:grpSpPr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77831" y="971436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Static.instantrun.uk.to</a:t>
            </a:r>
            <a:endParaRPr lang="en-US" dirty="0"/>
          </a:p>
        </p:txBody>
      </p:sp>
      <p:pic>
        <p:nvPicPr>
          <p:cNvPr id="51" name="Picture 50" descr="Amazon-Elastic-Load-Balacing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8" y="946578"/>
            <a:ext cx="520092" cy="520092"/>
          </a:xfrm>
          <a:prstGeom prst="rect">
            <a:avLst/>
          </a:prstGeom>
        </p:spPr>
      </p:pic>
      <p:pic>
        <p:nvPicPr>
          <p:cNvPr id="53" name="Picture 52" descr="Route-53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37240"/>
            <a:ext cx="731520" cy="73152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50" idx="2"/>
            <a:endCxn id="30" idx="0"/>
          </p:cNvCxnSpPr>
          <p:nvPr/>
        </p:nvCxnSpPr>
        <p:spPr>
          <a:xfrm flipH="1">
            <a:off x="1778414" y="1340768"/>
            <a:ext cx="1940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  <a:endCxn id="5" idx="0"/>
          </p:cNvCxnSpPr>
          <p:nvPr/>
        </p:nvCxnSpPr>
        <p:spPr>
          <a:xfrm>
            <a:off x="1778414" y="3933056"/>
            <a:ext cx="0" cy="699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77743" y="6009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443</a:t>
            </a:r>
            <a:endParaRPr lang="en-US" sz="1400" dirty="0"/>
          </a:p>
        </p:txBody>
      </p:sp>
      <p:cxnSp>
        <p:nvCxnSpPr>
          <p:cNvPr id="67" name="Elbow Connector 66"/>
          <p:cNvCxnSpPr>
            <a:stCxn id="51" idx="2"/>
            <a:endCxn id="48" idx="0"/>
          </p:cNvCxnSpPr>
          <p:nvPr/>
        </p:nvCxnSpPr>
        <p:spPr>
          <a:xfrm rot="5400000">
            <a:off x="6149496" y="1342270"/>
            <a:ext cx="537869" cy="786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  <a:endCxn id="51" idx="0"/>
          </p:cNvCxnSpPr>
          <p:nvPr/>
        </p:nvCxnSpPr>
        <p:spPr>
          <a:xfrm>
            <a:off x="5827135" y="733346"/>
            <a:ext cx="984629" cy="213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76256" y="1537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080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740352" y="35730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CPU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11006" y="1836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pic>
        <p:nvPicPr>
          <p:cNvPr id="49" name="Picture 2" descr="Race for Lif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1089" y="2756767"/>
            <a:ext cx="3168823" cy="316835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CRUK </a:t>
            </a:r>
            <a:r>
              <a:rPr lang="en-US" dirty="0" smtClean="0"/>
              <a:t>Registration </a:t>
            </a:r>
            <a:r>
              <a:rPr lang="en-US" dirty="0" smtClean="0"/>
              <a:t>leveraging</a:t>
            </a:r>
            <a:r>
              <a:rPr lang="en-US" dirty="0">
                <a:solidFill>
                  <a:srgbClr val="FF0000"/>
                </a:solidFill>
              </a:rPr>
              <a:t> social network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09" y="3908894"/>
            <a:ext cx="947737" cy="9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ésultats de recherche d'images pour « facebook »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0" y="5452404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74" y="5307917"/>
            <a:ext cx="10081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data:image/jpeg;base64,/9j/4AAQSkZJRgABAQAAAQABAAD/2wCEAAkGBxISEhQUEhASFBQWEBMSEhYQDA8UFRUQFRQWFhYVFhUYHCggGBolGxUWITIiJSkrLi4uGB8zODQtNygtLisBCgoKDg0OGxAQGi8mICQtLCwsMCwsLCwsLywtLSwsLCwvLCwsLCwsLC8sLCwtLCwsLCwsLCwsLCwsLCwsLCwsLP/AABEIAOEA4QMBEQACEQEDEQH/xAAcAAEAAQUBAQAAAAAAAAAAAAAABwECBAUGAwj/xABOEAABAwIACQYHDQUGBwAAAAABAAIDBBEFBhITITFBYZEHUVJxgaEUFiIyYnKSM0JUgpOisbKzwdHS0yM0NUNzFRdTwuHwJCVjdISjw//EABoBAQACAwEAAAAAAAAAAAAAAAABBAIDBQb/xAA1EQEAAQMBBAYJBAMBAQAAAAAAAQIDEQQSITFRBRNBgbHRMlJhcZGhweHwFBUiMyM0QvFD/9oADAMBAAIRAxEAPwCcUHK4zY5x0xMcQEso0HT5DD6RGs+iO0hVruoijdG+XU0fRld6NuvdT85/ObgcIYy1cx8uoeB0Y3GNo3Wbr7bqlVerq4y7trRWLcfxojv3+P0ax0zjrc49biVrzKxFMR2KZw9I8SmZTiORnD0jxKZkxHIzh6R4lMyYjkZw9I8SmZMRyM4ekeJTMmI5GcPSPEpmTEcjOHpHiUzJiORnD0jxKZkxHIzh6R4lMyYjkZw9I8SmZMRyM4ekeJTMmI5GcPSPEpmTEcjOHpHiUzJiORnD0jxKZkxHIzh6R4lMyYjkZw9I8SmZMRyM4ekeJTMmI5GcPSPEpmTEcjOHpHiUzJiORnD0jxKZkxHIErukfaKZkxHJn0OHqqE3jqJBuc8vb7LrhZ03a6eEtFzSWLkfyojw+cO4xcx7ZIRHUhsbzoD2+5k8zr+YeI6lctaqJ3VOLq+iaqI2rW+OXb93aq24wg5TH3GE00YjiNppAdI1sj1F3WdQ7TsVbUXdiMRxl1OjNHF6vbr9GPnPLzRXdc56YQEFEFjp2DW5vtBMIzCzwtnSHApiTag8MZ0u4qcSbUKeGR9LuKjEm1CvhjOl3FTiTag8MZ0u4piTahTwyPpdxTEm1CvhjOl3FMSbUHhkfS7imJNqDwyPpdxTEm1B4YzpdxTEm1B4ZH0u4piTah6RyBwuDcdRUJicr0BAQEBAQEBBRBIvJ1jEX/8ADSuuWtvC4nSWDWw7wNI3X5le013P8J7nA6V0cU/5qI9/n+dvvd2rjiIUxrrjNVzPJ0CQxt3MjOSLddie1cm9VtVzL2GitRbsU0+zPx3/AGapa1pjz1jGazc8w+/mU4RNUNjgvF/CFVYw05Yw+/l8htucF2lw3tBW2ixVVwhSva+zb41d0b5/Pe6eh5KHO01NYd7YI72O57/yqxTpecudc6X9Sn4z9I829puTHB7R5TZpN76l7Sfk8kLbGnohVq6U1E8JiO7zyzo8QsGgWFI340szjxLll1Fvk1Tr9RP/AF4L/EbB3wOP2pPzJ1Nvkj9dqPXk8RsHfA4/ak/MnU2+R+u1HryeIuDvgcftSfmTqbfI/Xaj15PEbB3wOP2pPzJ1NvkfrtR68niNg74HH7Un5k6m3yP12o9eTxFwd8Dj9qT8ydTb5H67UevJ4jYO+Bx+1J+ZOpt8j9dqPXk8RsHfA4/ak/MnU2+R+u1Hryw8K4sYJponSzU0bWNFzpkJJ2NaMrSSdACiq3bpjMwztarVXKoppqnMoiqsieVz44GwRXsyNpJ8karknS7nPYFz66omd0PSWLVVNOKpzPP87GUFrWFUBAQemL+A6mtdKIZGDNkZWdeW6HFwFrNPRK3W7U18FLUaumxjazv5N1/d1hH/ABab5eT9JbP01fs/O5W/dbXt+EebBw3ifW0sLppZYSxpaDm5Xl3lODRYGMDWRtWNViqmMy2WekKLtcUU5z7o82qp3Xa0nXYKvLoxweqJEHvQVjoZGSt1seHjfY6R2i47VNNWzMSwuW4uUTRPbGE2f2rD0wuvtw8d1FfJBVTMAXOcdbieskrkcZeyjEQy8A4v1Vef2Tc3DezpX3DdGsDa47h2kLbbszUp6nW0Wd08eX5wSbi9iPSUgDgzOyj+ZMASD6DdTOsad5V6izTS4N/XXbs4ziOUfm90mUVtVMQ1lfjFSwHJlqomOGtplBcPii57lhNymN0y3Uae5XGaaZYTcesHONhVtB9KOZo4ltlHXUc2f6G/G+afBt6LCMUwyoZmSDnjla63XY6FlFUTwlprt1UTiqMe9lNOlZMJhV5SUQtyjzonC5hSESo5yJiFMo86GF7CkMZYlfXshjdLK/JY0XcT9AG0k6ABrKiaoiMy20W5rqimmN8oWxmxglwjLc3ZAwnNMv8AOdzvI4DQNpPOu3Zrl6XR6OmzT7e2fp7mI0W0BaF8QEBAQddyPe6VnVF9aVXdLxnu+rhdL8Ke/wCiTVbcVy/KZ/DpvWh+3jWnUf1z3eK70f8A7FPf4Siil8xvqhc6XqY4PRQkQEGx/tCTpLZty0dTTybXE/El1SRUVYIiveOPSDINhO1rO924a7FqxnfVwczWa/Z/hRx58vv4eEoxRNY0Na0Na0ANa1oAAGoADUFc3OJMzM5lbhCujghdLK8MY0XcT12AA2knQANZKTVFMZkooqrrimmN8ohxix0qaxxZCXQQarNdZ7h6bh9UaOe6oXL81cOD0Ol6Pot76t8/Lu/Pg56OiYNdz22HAKvl0tmF5pWdHvKZNmFscDmOD4pHMeNRa8gjqcNIUxVMMarVNUYl2uLHKJJG5sdcMpuoTNb5Q9do0OG8adxVu3qOypx9V0ZGM2vh5JNbM14a5jg5rmhzXNcCC06iCNYVvMS4uJpnEqoLo9amESsnvY5NsrZlXtffZRKacdqP8N491dJJm56GNp1tIqHlj29JjsnSO8bQFWrvVUziYdSzoLV2naor+X3YbeVOa2iib8rJ+VY/qp5Nv7RHrT8HO4xYx1GEHNEjc1EzSI2l1sra4kjynbNw6zfTcvTWvaXRU2eG+ebCaABYalpXlbqEl0C6BdAug6/ke90rOqL60iu6XjPd9XC6X4U9/wBEmq24rl+Uz+HTetD9vGtOo/rnu8V3o/8A2Ke/wlE9KfIb1Bc6XqY4PS6hJdAug97rJgnILrPGqoIg5Q8POq6nMMd+wgcQbanzDQ52+2lo+Mdqo6i5tTiOx3+jtLFFG3PGflDRNFhYalWdVVQCAgtkYHCxCkne3WJGM7qGUQyuJpnnb/KcT57d3SHaNN72bN7Z3TwczXaOLsbVPpR8/Z5fD3TECDpBuDpBB0EK8889I9amGMrXa1CYa7DmB4quIxStuDpa4WymP2Oadh+nUdCxrpiuMS3Wb1VqrapQrhDB8lJO6nl1jSxw1OafNcNx7iCNi5tyiaZxL0+nv03aIqj89ii1rAgICAgICDr+R73Ss6ovrSK7peM931cPpfhT3/RJytuK5flM/h03rQ/bxrTqP657vFd6P/2Ke/wlEtN5jeoLnS9RHB6qEiAg91kwTqGLrYeNy1ONuETS0c0wIDmstH/VeQxnznA9iwuTs0zLfprfW3aaPj7u1B9EyzbnWdPZsXLl6ymMQyFDIQEBAQWTRhwtw3FSiYykHkrw+ZGupJT5cQyoSdsINiz4pItucOZXtPXmNl5/pLT7FXWR28ff90hMbZWnKmRzFBEqZtMJy4/lOwDn6UytH7WAGQW1uh/mN7AMoervWm/b2qc8l7o/UbF3ZnhVu7+zyRZTS5TQduo9a50vTROYeihK2WTJF/oUomcMc17eY8W/imEbR4e3fxb+KG0eHt38W/ihtHh7d/Fv4obTuuRtwMlXbownXzukVzS8Z7nF6W4Ud/0SerbiuW5TT/y6b1oPt41p1H9c93iu9Hf7FPf4ShyKtaABzDnH4rnPTxK/w9u/i38UNo8Pbv4t/FDaPD27+LfxQ2np/ajOY8W/ipRl9CCRdbLxuHC8r9URSRsHv6gE72sY4/SWnsVfUz/GIdLouj/LM8oRywWAHMLKg9GqoBAQEBAQVo611NURVDNbHgkdIanN7Wkt7Vst1bM5aNRai5RNM9qfKWpbI1r2G7XND2kbWuAIPArqROd7yNVM0ziV5emTBnNyZNlUWIII0aiDtClE7nz/AFtF4NUzwbGSODdN/I1s7chzVyrlOzVMPXae51luKucfPt+ai1rDxrPN7R9Kyjixq4JuxVib4FS+S390g96P8Nq6dr0I90PJ6mZ66v3z4tpmW9BvsBZ4aMyZlvQb7AQzJmW9BvsBMG1K5rANQA6gAhmVyIUc0HWAesXQWZlvQb7ATCcyZlvQb7AQzJmW9BvsBMGZMy3oN9gJgzJmW9BvsNTBmVAoZI75YT5NLzZU3/z/ANVW1PCHV6K9Kru+rh1Sd4QEBAQEBBZO27SN3eiJ4JW5LcIZ2ia0m5he6L4uh7ewB1viro6erNHueZ6Rt7N7PPe6t2tblKFESvjSGMof5TafIwg14GiSCNxPO4F8Z7mtVHUx/J6HoyrNrHKZc+qzqPGr83tCmGNXBOWKf7jSf9pB9m1dO16Ee6HktV/dX758W1WbQICAgICAgICAgIPEKGbg+V+K9PA/mnLfaYT/AJFX1PCHT6Ln/JVHs+qPgVRd9VAQEBAQEC6DsuR6oyZqmK+tjZAPUcWk/wDsbwVzSzvmHF6Wo3U1e3H58EmO1q240KIl6RoxlFvK4P21KfQeOD2/iqep4w7fRXCr3w5BVHZec7SRYc4UwiYzDaUuNOEY2NjZUlrGNaxjc3AbMaLAXLLnQNq2ReriMRPgp1aGzVM1TTvn2z5vXxxwn8LPyVN+mp6+vn4I/b7HqfOfM8ccJ/Cz8lTfpp19fPwP2+x6nznzPHHCfws/JU36adfXz8D9vser8583YcmWHqmqfUComMmQ2LJuyJtiS8HzWi+oa1Z09yqrOZczpHT27UU7EYznn7ObvVZctoMe6+WnopZYX5EjXRBrg1ptlSsadDgRqJ2LVeqmmiZha0Vum5eimqMxv8JRg3HLCZF/Czp/6NN+mqXX18/B3f2+x6nznzV8ccJ/Cz8lTfpp19fPwP2+x6vznzPHHCfws/JU36adfXz8D9vsep858zxxwn8LPyVN+mnX18/A/b7HqfOfNf424U+Fn5Km/TU9dXz8EfoNP6nznzTIAVfecc5yh0ZkoJtGmMNmGjYw3d8zKWu9GaJW9DXs36fbu+P3RBTuu0cOC50vTRweihIgICAgICDo+TCS2ESOlBIPqO/yqzpvT7nL6Uj/AA98JdeDdXnAhSx5lCV8aljKKOVie9XBHtbDln48jvyKnqZ3w7vRVP8ACauc+H/rlFUdcQEBAQEHbcjvulX1Q/WkVzS8Z7vq4nS3Cjv+iTlccVy/KZ/DpvWh+2jWjUf1z3eK70f/ALFPf4SiCDzR1LnvTxwXqEiAgyFkwT0HhdV4/C2UNc0tdpa4FrgdrSLEcEIzE5hAFbQupp5adxuWPIBPvm62u7WlpXLrp2Zw9ZYuxcoiuO38lRYN4gICAgICDoeTJl8JA80Eh7mj71Y03puZ0pP+HvhMReFfeewZYQwqDdBBONeEPCa+eQG7GuzbPVjGRcbiQ53xlzr1W1VMvUaK11dmmO/4sFaVwQEBAQEHbcjnulX1Q/WkVzS8Z7vq4nS3Cjv+iTlccVy/KZ/DpvWh+2jWjUf1z3eK70f/ALFPf4Sh+DzR1LnvTxweihIgogyVkwToF1HkVUHA8qeL5extZGPKjGRMBtiv5L/ikm+53oqvqKMxtQ6fRuo2auqnt4e/7/nFHkb7i/8Au6pO7ErkBAQEBAQdpyQUuVPUTW0NjEYO97so90Y4q1po3zLj9K1/xpp9ufz4pMdrVtx4UQc9jzh7wSkfkutLJeOHnBI8p/xQb9ZaNq13a9mn2rOksdbdjPCN8+XehymjyWrnPTw9UBAQEBAUDt+Rz3Sr9WH60iuaXjPd9XF6W4Ud/wBEnq44rl+Uz+HTetD9tGtGo/rnu8V3o/8A2Ke/wlD0PmjqXPenjgvQEBQMhZMU6hdR5FVBc5oLSCAQQQQRcEHWCE7EdqG8c8WHUUhkjBdTvdo25tx9477jt1a9dC9a2ZzHB6HR6uLsbM+l4+3zaFrgdS0ugqgICAg8532G8oiZTNiHgc0tKxrhaR95ZRtDnWs07w0NHWCujZo2aXmNbe625MxwjdDfO1rYrwxcI10cEbpZXBrGi5P0ADaSdAG1RVVFMZlnRRVXVFNPFCmHsMPrZzK+4aPJjZfQ1g1Dr2k7TusufcrmucvSabTxao2Y72ItayICAgICAg3uIeM8NC+cysldnMgNzTYzbJLyb5Tm9ILfZuRRnLna7S139mKZjdnj/wCS7D+9Kj/war5On/VW/wDU08p+Xm5/7Vd5x8/Jp8b8fKarpJII452ucYyDIyEN8iRrzctkJ1NOxa7l+munEQ36XQXLV2K6pjG/hnl7nDw+aOpVXajgvQEBBkKWCdWnR2LpvJqqUPT3qI7WPUQte1zHtDmuBa5rgCCDsIUTGWdMzTOYRnjLiBJETJR3kZrMRN5G+rfzx87rVS5YmN9LsabpCJ3XN08+z7eHucXnrEtcC1wNnAggg8xGsHrVbDqRVExl6BwO0cUZBKDzfONmk6h1phEy77EXE12U2pqm2tZ0UThpytYe8bLaw06b6Tq027Nn/qXH1utzE0W598/SEkR61ahx5YeF8JxUzDJM8NaOLnbGtG07ljVVFMZlstW6rk7NMIdxnxjlr5NN2QtJzcd+zKdzvI7BqG0mjcuTXL0Ol0tNmPb2z+djVhalxW6BdAugXQLoF0C6ClhzDggWHMOCBYcw4IKoF0C6BdBkXUsG9xTx1fSHM1AdJBezSNL4hf3vSZ6OsbOZWLd7Z3Twc/VaGLn8qN1Xyn7/AJ7UrYPrIZ2CSF7ZGHUWnbzEawdx0q3ExMZhw66K6J2aoxLKAWTBTJChOZMgIZlrsLYBpqr3eBjzawcRZ4G57bOHFY1UU1cYbbV+5a9CrHh8HMVXJfRuN2S1Ee4Pjc35zb961Tp6excp6TuxxiJ/Pe8ouSumv5VTUEczcy3vySojTU80z0pc7KY+fm6PA2KdHSnKigGX05CXvHUXeb8Wy2026aeEKt3VXru6qd3Lg3WSFmr5lpcaMYoaGPLf5T3XEUbT5TyPqtGi7vpJAOFdcURlv0+nrv1Yjh2yhvDGFJqyXOzuvsY0XDWN6LRsG/WdqoV1zVOZeisWKLVOzT/6xwsG8QEBAQEBAQEBAQEBAQEBBkLJix5BpPWViyjg9KCsmp3ZcEro3bcl2scxGpw3EFZU1TTwarlmi5GKoy7LBnKfI0BtTTh46cLsl3aw6D2EdSsU6me2HNudFxxoqx7/ADdJR4+0MlrzOjPNLE8cXNu3vW2L1E9qnVob1PZn3NlHjJRu1VlP21UYPAlZdZRzap012P8Aifg9psYaMDTWUw/8yH8ymblPOGNOnuz/AMT8JZrH3AINwQCCDoIOorJhhc06URK6QqZRDGrKtsUb5HmzWMc93qtFzbesZnEZlnTRNVUUx2oMwthKSrmdNKdJNmtvcNaNTBuHebnaufXVNU5l6axZptURTDHWDcICAgICAgICAgICAgICAgIMlZMGO/WesrFnC1AQWlg5kFM0N/FTlGGwxYwYKishiIu0vypP6bAXOB3Gwb8ZZ26dqqIV9Vc6u1NUdydLroPNqt1oiVZVMkOa5QpCMHz225pp6jKwHuWm9OKJW9FETfpz7fCUPxagqD0cLkBAQEBAQEBAQEBAQEBAQEBBkrJgxn6z1lYsoURIgICDquStgNbIealfbtkiF+H0qxp/S7nN6Sn/ABRHt+kpXVxxFW60JXSa0RDEr6Rk0b4ni7XsLXW12O0bxr7FExmMSzormiqKo7EI4ZwVJSTOilG9jgPJezY4bt2w3C59dE0ziXpLF6m7TtQxLrBvEBAQEBAQEBAQEBAQEBAQEGQsmtjv1nrKxZxwW3RJdAugXQbzEKvbBXxlxs2QOgJJ1Zdi357WDtW6zVitS11ua7M47N/w+yac3vV557KoZvQyq5t1KIlbm96hOWuw9gCKriMco5yx7QMpjucfeNRWNdEVRiW2zfqtVbVKGsPYDnopMiZt2knNyNByHjdzHnadI3jSaNduaZ3vQ2NRRepzT8O2GACtbeXRJdAugXQLoF0C6BdAugXQLoF0C6BdAugyVk1sd+s9ZUM44LUBBQuCBljnQWSEH/ZREpcxExt8JYIpXDPsbrP81o98PS5x29V21d2oxPFwdZperq2qfRn5fnY64SLdlRwq99kIhbnEynC5j7oiYYuEqSOdjopY2vY7W1w4EHWCNhGkKJiJjEs7dVVE7VM4lFONWJUlLeSG8kGs7Xxj0gNbfSHbbWadyzNO+ODt6bWxc/jVun5S5drrrSvqoCAgICAgICAgICAgICDJUsGLI/SesqGUcGzwXi9V1NjFA7JPv3Way3OHOsD2XWdNuqrhDRc1Nu36UuooeTCQgGeqa3nbFG559txFuBW6NPPbKlX0nHCmn4+X3bqm5PKJvnZ2T1pQ36gCzixSr1dIXp4Yj89rPixMoG6qYH1pZnfS5ZRaojsap1l6f+vB7vxQoBp8Ej+d+KnqqOTGNXe9aVYcWqNjg5tNG1zSC1wDgQRqIN9CmLdMdiJ1F2YxNUtw3WsmhWVTJCxQlfHrUwiVHa1BC1EuCxwxFyg6ekbZwuXwtGh2+PmPo6jssdBr3LOd9LpaXXY/hc+Pmjlruw7QedVXYVRIgICAgICAgICAgICDJUsEr4ExOpaezizOya8uUA2Pos1N69J3q7TappcG7q7lzdnEex0V1sVXoPNUo7WmwrjHS09xLO0OHvG3e/ta25HbZa6rlNPGVi3p7lz0YcvW8pkY0Q07375JGs7bNDr9y1TqI7IXKOjap9Kr4b/JqqjlKq3HyIado3slceOWB3LCdRU3U9G244zPy8nh/eJW9GD5F351HX1sv2617fj9mVTcpdQPPghd6okZ3lzvoWUairthhV0bRPCZ8fJuaLlMp3kCaGSI20lpbK0cLO+as41ETxV6+ja49GYn5fnxdfR1ccrA+N7XsOpzTcf6Hct0TExmFGqmaZxVG9kxa1kwlR+tQmFqD1iUolwePmKIlDqiBtpQLyNaPdAPfAdMd/Xrr3bWd8Olo9XsTsV8Oz2fZGbXXVR2VUSICAgICAgICAgICDJWTWnrJK6DzDV4ew7DRsypnWJvkMbpe8jot5t50BY11xTG9us2K7s4pRlh/HaqqbtY4wRdGJxDnD05NZ6hYdaqV3qqnXs6K3b3zvn2+Tmg1al1cgICAgEIM/AuG56R+VC/QfOY7Sx3rN+8WO9Z01zTwab1ii7GKoStirjdBV+TfNzW0xuOvnMbvfjvHMrdu7FXvcTUaSu1v4xz83QPbpW1WhTJPMoHpGpRLzySoSijlHwD4PMJmNtHM43AGhs2tw6iLuHU7cql6jE5h29Bf26dmeMeDkloXxAQEBAQEBAQEBAQZKyYJhxsxnZRRXsHSuBETCdZ2ud6I79W8XblyKIcDTaab1Xs7UNV1ZJPI6WZ5e92snm2ADYBsAVGqqZnMu/RRTRTs0xueKhmICAgICAgIKbQQSCCCCCQQRpBBGo70EiYnY/m4hrHbmTnR2S/n486tW73ZU5Oq0H/AFa+Hl5JFzgVlysKh10MKZwIYajG3B4qaSaK13ZGXH/VZ5TeJFuolYXI2qZhv01zq7sVfH3IMaVz3pFyAgICAgICAgICBdBneDP6J4LPEtW3TzZuPWd8PqBKblslma7CG2VGB8Vw7brK9nbnLVotnqKZp/J7WiWpaEBAQEBAQEBAQEEgcnWMxuKWZ1xqgcdhH8snm5uHMFZs3P8AmXK12m/+lPf5+aSI1ZhypeaJVBQQPhunzVRMy1g2aRo9UPOT3WXPqjEzD0lmrat0z7IYSxbRAQEBAQEBAQEHpTU7pXsjZ50j2xt9Z5DR3lTEZnCKqopiap4RvT54q0/N9C6fVw8r+qrczysYtOlYKuJt3xtyZgBpdCLkPHOWknsJ5lp1FvMbULvRmpiieqq4Tw9/3RJdUXdFIICAgICAgICAgujkLXBzTZwILSNYcDcEdRRExExiU+YErM9BHLa2XG15HM4gXHYbhdCicxl5q7RsVzTyeyIEEL48NtXVHrg8WNP3qld9OXf0n9NP52tGsFgQEBAQEBAQEBBI3JNi0XP8MlbZjLtpwR5zzdrpOoC4G8nmVrT28zty5PSepiKepp4zx8ksK44QgjXHHk1y3OmoslpNy6AkNaTzxu1N9U6N4VW7p876XY0nSezGxd+Pn+Z96MsIUMsDsmeJ8TuaRhbf1SdDhvF1Uqpmni7Nuum5GaJz7mPdYshSCAgICAgICAgmfk7eTQQ32GUdglfZXLM/whwddGL893hDfLYrCCGMe3Xr5/WYOETB9ypXfTl3tJ/TT+dstCsFkQEBAQEBAUD0pYHyuyImOkd0Y2Oe7g3SpiM8EVVRTGapxHtSHinyZyOIkrvIYNIha4F7vXc3Q0bgb7wrVvT531OVqek6YjZs755+SVYo2taGtaGtaA1oaAAGgWAAGoK44czMzmV6IEBBrcYvcH9Sxr4Ntn04fP8Ahj3V3WubXxeps+hDCWLYICAgICAgICCZuTj9wi9ab7Z6uWPQ+Pi4eu/vnu8IdA/WtqrC1QlCmOP77Uf1T9ypXPTl3tL/AE0tMsG8QEBAQEBB7Unnt61McWNXCU9Ylfu4XRt8HmNV6bfrYrCA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200556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guyomarch\Desktop\Hackathon\github\template\images\amaz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6" y="234888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uyomarch\Desktop\Hackathon\github\template\images\payp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84969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43" y="2141788"/>
            <a:ext cx="3435471" cy="261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Race for Lif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Payment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Paypal</a:t>
            </a:r>
            <a:endParaRPr lang="en-US" dirty="0" smtClean="0"/>
          </a:p>
          <a:p>
            <a:r>
              <a:rPr lang="en-US" dirty="0" smtClean="0"/>
              <a:t>Google wallet / Amazon Pay</a:t>
            </a:r>
          </a:p>
          <a:p>
            <a:r>
              <a:rPr lang="en-US" dirty="0" smtClean="0"/>
              <a:t>Carrier charges</a:t>
            </a:r>
          </a:p>
          <a:p>
            <a:r>
              <a:rPr lang="en-US" dirty="0" err="1" smtClean="0"/>
              <a:t>PayOne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://www.payone.com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Stripe</a:t>
            </a:r>
          </a:p>
          <a:p>
            <a:r>
              <a:rPr lang="en-US" dirty="0" smtClean="0"/>
              <a:t>Delay the payment of a virtual product at any point before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your friends you are running using 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Résultats de recherche d'images pour « linkedin »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the user quit ? (which field exactly)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://www.lunametrics.com/blog/2012/11/13/track-form-abandonment-google-analytics/#sr=d&amp;m=n&amp;cp=d&amp;ct=-</a:t>
            </a:r>
            <a:r>
              <a:rPr lang="en-US" dirty="0" smtClean="0">
                <a:hlinkClick r:id="rId2"/>
              </a:rPr>
              <a:t>tmc&amp;ts=1415739360</a:t>
            </a:r>
            <a:endParaRPr lang="en-US" dirty="0" smtClean="0"/>
          </a:p>
          <a:p>
            <a:pPr lvl="1"/>
            <a:r>
              <a:rPr lang="en-US" dirty="0"/>
              <a:t>$(document).ready(function() {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currentPage</a:t>
            </a:r>
            <a:r>
              <a:rPr lang="en-US" dirty="0"/>
              <a:t> = </a:t>
            </a:r>
            <a:r>
              <a:rPr lang="en-US" dirty="0" err="1"/>
              <a:t>jQuery.url.attr</a:t>
            </a:r>
            <a:r>
              <a:rPr lang="en-US" dirty="0"/>
              <a:t>("path"); $(':input').blur(function () { if($(this).</a:t>
            </a:r>
            <a:r>
              <a:rPr lang="en-US" dirty="0" err="1"/>
              <a:t>val</a:t>
            </a:r>
            <a:r>
              <a:rPr lang="en-US" dirty="0"/>
              <a:t>().length &gt; 0){ //</a:t>
            </a:r>
            <a:r>
              <a:rPr lang="en-US" dirty="0" err="1"/>
              <a:t>pageTracker</a:t>
            </a:r>
            <a:r>
              <a:rPr lang="en-US" dirty="0"/>
              <a:t>._</a:t>
            </a:r>
            <a:r>
              <a:rPr lang="en-US" dirty="0" err="1"/>
              <a:t>trackEvent</a:t>
            </a:r>
            <a:r>
              <a:rPr lang="en-US" dirty="0"/>
              <a:t>("Form: " + </a:t>
            </a:r>
            <a:r>
              <a:rPr lang="en-US" dirty="0" err="1"/>
              <a:t>currentPage</a:t>
            </a:r>
            <a:r>
              <a:rPr lang="en-US" dirty="0"/>
              <a:t>, "</a:t>
            </a:r>
            <a:r>
              <a:rPr lang="en-US" dirty="0" err="1"/>
              <a:t>input_exit</a:t>
            </a:r>
            <a:r>
              <a:rPr lang="en-US" dirty="0"/>
              <a:t>", $(this).</a:t>
            </a:r>
            <a:r>
              <a:rPr lang="en-US" dirty="0" err="1"/>
              <a:t>attr</a:t>
            </a:r>
            <a:r>
              <a:rPr lang="en-US" dirty="0"/>
              <a:t>('name'));//old GA Tracking code _</a:t>
            </a:r>
            <a:r>
              <a:rPr lang="en-US" dirty="0" err="1"/>
              <a:t>gaq.push</a:t>
            </a:r>
            <a:r>
              <a:rPr lang="en-US" dirty="0"/>
              <a:t>(['_</a:t>
            </a:r>
            <a:r>
              <a:rPr lang="en-US" dirty="0" err="1"/>
              <a:t>trackEvent</a:t>
            </a:r>
            <a:r>
              <a:rPr lang="en-US" dirty="0"/>
              <a:t>', "Form: " + </a:t>
            </a:r>
            <a:r>
              <a:rPr lang="en-US" dirty="0" err="1"/>
              <a:t>currentPage</a:t>
            </a:r>
            <a:r>
              <a:rPr lang="en-US" dirty="0"/>
              <a:t>, "</a:t>
            </a:r>
            <a:r>
              <a:rPr lang="en-US" dirty="0" err="1"/>
              <a:t>input_exit</a:t>
            </a:r>
            <a:r>
              <a:rPr lang="en-US" dirty="0"/>
              <a:t>", $(this).</a:t>
            </a:r>
            <a:r>
              <a:rPr lang="en-US" dirty="0" err="1"/>
              <a:t>attr</a:t>
            </a:r>
            <a:r>
              <a:rPr lang="en-US" dirty="0"/>
              <a:t>('name')]);//new GA Tracking code } }); });</a:t>
            </a:r>
          </a:p>
        </p:txBody>
      </p:sp>
    </p:spTree>
    <p:extLst>
      <p:ext uri="{BB962C8B-B14F-4D97-AF65-F5344CB8AC3E}">
        <p14:creationId xmlns:p14="http://schemas.microsoft.com/office/powerpoint/2010/main" val="215229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Credit Card payment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 </a:t>
            </a:r>
            <a:r>
              <a:rPr lang="en-US" dirty="0" smtClean="0"/>
              <a:t>subscription form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5-steps process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User dashboard</a:t>
            </a:r>
          </a:p>
          <a:p>
            <a:pPr marL="457200" lvl="1" indent="0">
              <a:buNone/>
            </a:pPr>
            <a:r>
              <a:rPr lang="en-US" dirty="0"/>
              <a:t>User has to enter her information for each race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Architecture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5536" y="4725144"/>
            <a:ext cx="8568952" cy="19442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Buy directly from the event search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2" y="1340768"/>
            <a:ext cx="65532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923928" y="2852936"/>
            <a:ext cx="2316203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87" y="5661719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07" y="5517232"/>
            <a:ext cx="10081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02002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:\Users\guyomarch\Desktop\Hackathon\github\template\images\amaz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91" y="552579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guyomarch\Desktop\Hackathon\github\template\images\payp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99609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7584" y="5013176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One-click registration &amp; payment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509" y="5006450"/>
            <a:ext cx="221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One-click registration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6" y="5662989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Full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Race for Lif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One-click Subscription &amp; </a:t>
            </a:r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duckduckgo.com/i/8a8134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900112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858540"/>
            <a:ext cx="1371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1813301"/>
            <a:ext cx="871527" cy="87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Wallet widget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51" y="3284984"/>
            <a:ext cx="4698513" cy="26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ace for Lif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1" y="3284983"/>
            <a:ext cx="3435471" cy="261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One-Click registration or full registration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Payment through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mobile </a:t>
            </a:r>
            <a:r>
              <a:rPr lang="en-US" dirty="0">
                <a:solidFill>
                  <a:srgbClr val="FF0000"/>
                </a:solidFill>
              </a:rPr>
              <a:t>carriers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4443"/>
            <a:ext cx="2286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35" y="1865048"/>
            <a:ext cx="4645345" cy="48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Race for Li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dashboard</a:t>
            </a:r>
          </a:p>
          <a:p>
            <a:pPr marL="400050" lvl="1" indent="0">
              <a:buNone/>
            </a:pPr>
            <a:r>
              <a:rPr lang="en-US" dirty="0"/>
              <a:t>	Avoid user to give her details again and again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Improving user experience by leveraging existing data</a:t>
            </a:r>
          </a:p>
          <a:p>
            <a:endParaRPr lang="en-US" dirty="0" smtClean="0"/>
          </a:p>
          <a:p>
            <a:r>
              <a:rPr lang="en-US" dirty="0" smtClean="0"/>
              <a:t>Advertising on races near her location</a:t>
            </a:r>
          </a:p>
          <a:p>
            <a:pPr lvl="1"/>
            <a:r>
              <a:rPr lang="en-US" dirty="0" smtClean="0"/>
              <a:t>Extra revenue generation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 </a:t>
            </a:r>
            <a:r>
              <a:rPr lang="en-US" dirty="0" err="1"/>
              <a:t>pageTracker</a:t>
            </a:r>
            <a:r>
              <a:rPr lang="en-US" dirty="0"/>
              <a:t>._</a:t>
            </a:r>
            <a:r>
              <a:rPr lang="en-US" dirty="0" err="1"/>
              <a:t>trackEvent</a:t>
            </a:r>
            <a:r>
              <a:rPr lang="en-US" dirty="0"/>
              <a:t> to track user clicks and actions.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Social interactions</a:t>
            </a:r>
          </a:p>
          <a:p>
            <a:pPr marL="457200" lvl="1" indent="0">
              <a:buNone/>
            </a:pPr>
            <a:r>
              <a:rPr lang="en-US" dirty="0" smtClean="0"/>
              <a:t>“Tell your friends you are running”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270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Cancer Research UK</vt:lpstr>
      <vt:lpstr>Agenda</vt:lpstr>
      <vt:lpstr>Buy directly from the event search</vt:lpstr>
      <vt:lpstr>One-click Subscription &amp; Payment</vt:lpstr>
      <vt:lpstr>After One-Click registration or full registration process</vt:lpstr>
      <vt:lpstr>Demo</vt:lpstr>
      <vt:lpstr>Future Improvements</vt:lpstr>
      <vt:lpstr>Future Improvements</vt:lpstr>
      <vt:lpstr>AWS Architecture</vt:lpstr>
      <vt:lpstr>PowerPoint Presentation</vt:lpstr>
      <vt:lpstr>Registration process</vt:lpstr>
      <vt:lpstr>Improvements</vt:lpstr>
      <vt:lpstr>Step 2 : Payment ideas</vt:lpstr>
      <vt:lpstr>EXTRA points</vt:lpstr>
      <vt:lpstr>Collaborative</vt:lpstr>
      <vt:lpstr>Analytics</vt:lpstr>
      <vt:lpstr>Current Situation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Guyomarch</dc:creator>
  <cp:lastModifiedBy>David Guyomarch</cp:lastModifiedBy>
  <cp:revision>108</cp:revision>
  <dcterms:created xsi:type="dcterms:W3CDTF">2014-11-11T19:14:02Z</dcterms:created>
  <dcterms:modified xsi:type="dcterms:W3CDTF">2014-11-12T04:54:29Z</dcterms:modified>
</cp:coreProperties>
</file>