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6"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34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3997-895D-CB52-892B-02737E5B4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BAACC2-57CF-CBAA-5F6F-36262ADC4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B06E1C-CFA4-BE39-3D05-B2358C971067}"/>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45C6B0AD-AD8B-2F93-6184-014E9D5A18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80EF0A-1FC9-0092-7B96-A8AB17A65AA4}"/>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150505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1B8E-DA20-31E1-8844-1A2FB7D3D20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0259CA-8214-01C9-A78D-A1364CE7C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ADEBB5-51C7-4B9B-CEDB-1789581B5A1E}"/>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44A1355F-9EDF-5604-25C9-4CBE4918A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6D4C60-B1B4-12C0-95B0-77DCA713388D}"/>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95168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6F3348-E480-C357-2157-0DE98A62FD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0658D2-69D1-D42D-271C-5C4FB1156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3DA24A-E480-68A1-8F68-B0C275F569E3}"/>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3887F8FC-AC8A-CFBD-A621-2700590A9F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6906B-0947-AC36-6F8A-D9428456AD87}"/>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35163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D187-E1DF-B149-056B-6A81F9F225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4D592B-59B8-041F-ADB8-F25E3CF44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3B434C-5C75-F88F-E7A1-44DFA7127E67}"/>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BCB0DE6A-423F-79D8-924F-2F8D107767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A316FE-DF47-AD95-A5C5-FD31BE63E696}"/>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181627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6CE4-2113-26DD-008A-D0073242E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CE8F83-94E1-FA69-2757-51EA9CF72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7A703-9F32-3165-085E-B34D66F3AF48}"/>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73B70D7F-B1CC-38A6-13D5-50CE46DA80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B34AD7-BBD2-2CE5-2B0C-892D3DEC09C5}"/>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31225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00B0-D2BE-8BE4-AD1C-91D29C6CB8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9AA2EB-27D4-8D0F-1B6A-8420CE9E0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C962BB-2054-839F-D28F-BA9A8AA18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33C4CC-C181-8B2C-58A2-AE948B5FD709}"/>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6" name="Footer Placeholder 5">
            <a:extLst>
              <a:ext uri="{FF2B5EF4-FFF2-40B4-BE49-F238E27FC236}">
                <a16:creationId xmlns:a16="http://schemas.microsoft.com/office/drawing/2014/main" id="{B457A48C-20F4-1833-C0AE-73735D45F4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3B6736-6E3C-160D-CAEE-40CB076E3FDD}"/>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85246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CA95-069B-8A42-DDF4-6E19F84145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ABF8B4-53BB-412C-0ADE-280DDE8EE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89D4F-A32E-9C58-688C-C2E8D921F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15EDCC-D39A-CB23-351E-A174834BF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339A1-B705-EA7C-A130-6802EFFDE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0E2684-8F6B-6116-4643-2F0976610D92}"/>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8" name="Footer Placeholder 7">
            <a:extLst>
              <a:ext uri="{FF2B5EF4-FFF2-40B4-BE49-F238E27FC236}">
                <a16:creationId xmlns:a16="http://schemas.microsoft.com/office/drawing/2014/main" id="{DEC80293-8F76-DDC3-C787-C3BD90D9AF9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4CCB98-004A-9BB3-5C21-AE7187BD335C}"/>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325335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03A-797F-AEB4-7167-7E76C838CA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7E81A2-6F60-D6A1-9074-D3083996E12A}"/>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4" name="Footer Placeholder 3">
            <a:extLst>
              <a:ext uri="{FF2B5EF4-FFF2-40B4-BE49-F238E27FC236}">
                <a16:creationId xmlns:a16="http://schemas.microsoft.com/office/drawing/2014/main" id="{B2DB59CD-85E1-33AF-81FD-A06A2B58AA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1C6617-7F95-56F4-03CC-804DAAF1C0C4}"/>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262571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7A06A-74E9-B6FE-FCB2-1D4654D381F9}"/>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3" name="Footer Placeholder 2">
            <a:extLst>
              <a:ext uri="{FF2B5EF4-FFF2-40B4-BE49-F238E27FC236}">
                <a16:creationId xmlns:a16="http://schemas.microsoft.com/office/drawing/2014/main" id="{7789BD27-F8B8-8807-B609-12ECF65FE7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991C4C-DC63-5210-FEFF-B9E1297B8A69}"/>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334545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4A7E-A0DE-A83D-0F87-9CA0A4984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DFA2E85-E64C-A83B-52F6-7A0A650CD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5A4742-B86D-989D-01BF-8BD8E55B9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AC295-B76E-21A0-49E8-E9D5B66942BC}"/>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6" name="Footer Placeholder 5">
            <a:extLst>
              <a:ext uri="{FF2B5EF4-FFF2-40B4-BE49-F238E27FC236}">
                <a16:creationId xmlns:a16="http://schemas.microsoft.com/office/drawing/2014/main" id="{2224E5E9-3AD2-DB74-F9E7-6E305A5891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38A5BF-90F8-B5DA-67E1-1B50C2642ECE}"/>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232466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140B-E940-7551-DA4B-E1E5A1FA1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351892B-E709-ACE0-60EF-21748FB6C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900FEE0-18D8-7595-38B8-FEAB9707E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6A25D-B508-5A37-8494-EF148D841D45}"/>
              </a:ext>
            </a:extLst>
          </p:cNvPr>
          <p:cNvSpPr>
            <a:spLocks noGrp="1"/>
          </p:cNvSpPr>
          <p:nvPr>
            <p:ph type="dt" sz="half" idx="10"/>
          </p:nvPr>
        </p:nvSpPr>
        <p:spPr/>
        <p:txBody>
          <a:bodyPr/>
          <a:lstStyle/>
          <a:p>
            <a:fld id="{0397CCF8-45AD-41E8-B7F5-1628DFF41C13}" type="datetimeFigureOut">
              <a:rPr lang="en-GB" smtClean="0"/>
              <a:t>11/01/2024</a:t>
            </a:fld>
            <a:endParaRPr lang="en-GB"/>
          </a:p>
        </p:txBody>
      </p:sp>
      <p:sp>
        <p:nvSpPr>
          <p:cNvPr id="6" name="Footer Placeholder 5">
            <a:extLst>
              <a:ext uri="{FF2B5EF4-FFF2-40B4-BE49-F238E27FC236}">
                <a16:creationId xmlns:a16="http://schemas.microsoft.com/office/drawing/2014/main" id="{6623E926-D24B-81A2-8668-33FCE8A020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11914F-6722-FAD0-5774-3CB2A7C2D1C1}"/>
              </a:ext>
            </a:extLst>
          </p:cNvPr>
          <p:cNvSpPr>
            <a:spLocks noGrp="1"/>
          </p:cNvSpPr>
          <p:nvPr>
            <p:ph type="sldNum" sz="quarter" idx="12"/>
          </p:nvPr>
        </p:nvSpPr>
        <p:spPr/>
        <p:txBody>
          <a:bodyPr/>
          <a:lstStyle/>
          <a:p>
            <a:fld id="{0A1D7EC2-CE88-417F-8814-1FE9C0D0090E}" type="slidenum">
              <a:rPr lang="en-GB" smtClean="0"/>
              <a:t>‹#›</a:t>
            </a:fld>
            <a:endParaRPr lang="en-GB"/>
          </a:p>
        </p:txBody>
      </p:sp>
    </p:spTree>
    <p:extLst>
      <p:ext uri="{BB962C8B-B14F-4D97-AF65-F5344CB8AC3E}">
        <p14:creationId xmlns:p14="http://schemas.microsoft.com/office/powerpoint/2010/main" val="150084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11BDE-8373-54DA-03A6-44E6FC6A7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B60932-B132-BF92-7EB9-6BD963F3F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58B6EB-2540-61D4-1E06-AE43AD828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7CCF8-45AD-41E8-B7F5-1628DFF41C13}" type="datetimeFigureOut">
              <a:rPr lang="en-GB" smtClean="0"/>
              <a:t>11/01/2024</a:t>
            </a:fld>
            <a:endParaRPr lang="en-GB"/>
          </a:p>
        </p:txBody>
      </p:sp>
      <p:sp>
        <p:nvSpPr>
          <p:cNvPr id="5" name="Footer Placeholder 4">
            <a:extLst>
              <a:ext uri="{FF2B5EF4-FFF2-40B4-BE49-F238E27FC236}">
                <a16:creationId xmlns:a16="http://schemas.microsoft.com/office/drawing/2014/main" id="{7E84F894-47F8-97ED-C7E4-920F0C945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11DE6D-25DB-BFCD-AC05-ECD86D93AF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D7EC2-CE88-417F-8814-1FE9C0D0090E}" type="slidenum">
              <a:rPr lang="en-GB" smtClean="0"/>
              <a:t>‹#›</a:t>
            </a:fld>
            <a:endParaRPr lang="en-GB"/>
          </a:p>
        </p:txBody>
      </p:sp>
    </p:spTree>
    <p:extLst>
      <p:ext uri="{BB962C8B-B14F-4D97-AF65-F5344CB8AC3E}">
        <p14:creationId xmlns:p14="http://schemas.microsoft.com/office/powerpoint/2010/main" val="1889845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B54E-77BB-68DC-3E51-2EE9375890F8}"/>
              </a:ext>
            </a:extLst>
          </p:cNvPr>
          <p:cNvSpPr>
            <a:spLocks noGrp="1"/>
          </p:cNvSpPr>
          <p:nvPr>
            <p:ph type="ctrTitle"/>
          </p:nvPr>
        </p:nvSpPr>
        <p:spPr/>
        <p:txBody>
          <a:bodyPr>
            <a:normAutofit/>
          </a:bodyPr>
          <a:lstStyle/>
          <a:p>
            <a:r>
              <a:rPr lang="en-GB" sz="5400" dirty="0"/>
              <a:t>Library Management System</a:t>
            </a:r>
            <a:br>
              <a:rPr lang="en-GB" sz="5400" dirty="0"/>
            </a:br>
            <a:r>
              <a:rPr lang="en-GB" sz="5400" dirty="0"/>
              <a:t>Coursework 1</a:t>
            </a:r>
          </a:p>
        </p:txBody>
      </p:sp>
      <p:sp>
        <p:nvSpPr>
          <p:cNvPr id="3" name="Subtitle 2">
            <a:extLst>
              <a:ext uri="{FF2B5EF4-FFF2-40B4-BE49-F238E27FC236}">
                <a16:creationId xmlns:a16="http://schemas.microsoft.com/office/drawing/2014/main" id="{240967BD-DD55-1598-8F5F-23FC761F4755}"/>
              </a:ext>
            </a:extLst>
          </p:cNvPr>
          <p:cNvSpPr>
            <a:spLocks noGrp="1"/>
          </p:cNvSpPr>
          <p:nvPr>
            <p:ph type="subTitle" idx="1"/>
          </p:nvPr>
        </p:nvSpPr>
        <p:spPr/>
        <p:txBody>
          <a:bodyPr/>
          <a:lstStyle/>
          <a:p>
            <a:endParaRPr lang="en-GB" dirty="0"/>
          </a:p>
          <a:p>
            <a:r>
              <a:rPr lang="en-GB" dirty="0"/>
              <a:t>Muhammad Ahmed</a:t>
            </a:r>
          </a:p>
          <a:p>
            <a:r>
              <a:rPr lang="en-GB" dirty="0"/>
              <a:t>M00898450</a:t>
            </a:r>
          </a:p>
        </p:txBody>
      </p:sp>
    </p:spTree>
    <p:extLst>
      <p:ext uri="{BB962C8B-B14F-4D97-AF65-F5344CB8AC3E}">
        <p14:creationId xmlns:p14="http://schemas.microsoft.com/office/powerpoint/2010/main" val="346857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8BE6-E0C5-64C0-8645-8497AAD813FA}"/>
              </a:ext>
            </a:extLst>
          </p:cNvPr>
          <p:cNvSpPr>
            <a:spLocks noGrp="1"/>
          </p:cNvSpPr>
          <p:nvPr>
            <p:ph type="title"/>
          </p:nvPr>
        </p:nvSpPr>
        <p:spPr/>
        <p:txBody>
          <a:bodyPr/>
          <a:lstStyle/>
          <a:p>
            <a:r>
              <a:rPr lang="en-GB" dirty="0"/>
              <a:t>Future Use</a:t>
            </a:r>
          </a:p>
        </p:txBody>
      </p:sp>
      <p:sp>
        <p:nvSpPr>
          <p:cNvPr id="3" name="Content Placeholder 2">
            <a:extLst>
              <a:ext uri="{FF2B5EF4-FFF2-40B4-BE49-F238E27FC236}">
                <a16:creationId xmlns:a16="http://schemas.microsoft.com/office/drawing/2014/main" id="{B050250E-822E-3D59-4407-2077C5A1EB4A}"/>
              </a:ext>
            </a:extLst>
          </p:cNvPr>
          <p:cNvSpPr>
            <a:spLocks noGrp="1"/>
          </p:cNvSpPr>
          <p:nvPr>
            <p:ph idx="1"/>
          </p:nvPr>
        </p:nvSpPr>
        <p:spPr/>
        <p:txBody>
          <a:bodyPr/>
          <a:lstStyle/>
          <a:p>
            <a:r>
              <a:rPr lang="en-GB" dirty="0"/>
              <a:t>This program is quite solid when comes to functionality so I believe in future tasks, learning outcome of this coursework will be a lot helpful.</a:t>
            </a:r>
          </a:p>
          <a:p>
            <a:r>
              <a:rPr lang="en-GB" dirty="0"/>
              <a:t>Be any task, the approach would remain the same </a:t>
            </a:r>
            <a:r>
              <a:rPr lang="en-GB" dirty="0" err="1"/>
              <a:t>ie</a:t>
            </a:r>
            <a:r>
              <a:rPr lang="en-GB" dirty="0"/>
              <a:t>. To understand fully what the task requires and don’t get carried away trying implementing things which are not necessary or have lower priority.</a:t>
            </a:r>
          </a:p>
          <a:p>
            <a:pPr marL="0" indent="0">
              <a:buNone/>
            </a:pPr>
            <a:endParaRPr lang="en-GB" dirty="0"/>
          </a:p>
        </p:txBody>
      </p:sp>
    </p:spTree>
    <p:extLst>
      <p:ext uri="{BB962C8B-B14F-4D97-AF65-F5344CB8AC3E}">
        <p14:creationId xmlns:p14="http://schemas.microsoft.com/office/powerpoint/2010/main" val="32687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D86D-E851-D07D-E9A7-43B8F6FD0AE9}"/>
              </a:ext>
            </a:extLst>
          </p:cNvPr>
          <p:cNvSpPr>
            <a:spLocks noGrp="1"/>
          </p:cNvSpPr>
          <p:nvPr>
            <p:ph type="title"/>
          </p:nvPr>
        </p:nvSpPr>
        <p:spPr/>
        <p:txBody>
          <a:bodyPr/>
          <a:lstStyle/>
          <a:p>
            <a:r>
              <a:rPr lang="en-GB" dirty="0"/>
              <a:t>About the Task</a:t>
            </a:r>
          </a:p>
        </p:txBody>
      </p:sp>
      <p:sp>
        <p:nvSpPr>
          <p:cNvPr id="3" name="Content Placeholder 2">
            <a:extLst>
              <a:ext uri="{FF2B5EF4-FFF2-40B4-BE49-F238E27FC236}">
                <a16:creationId xmlns:a16="http://schemas.microsoft.com/office/drawing/2014/main" id="{B84D2FB7-1D23-CE6A-37BA-EB38573514E1}"/>
              </a:ext>
            </a:extLst>
          </p:cNvPr>
          <p:cNvSpPr>
            <a:spLocks noGrp="1"/>
          </p:cNvSpPr>
          <p:nvPr>
            <p:ph idx="1"/>
          </p:nvPr>
        </p:nvSpPr>
        <p:spPr/>
        <p:txBody>
          <a:bodyPr/>
          <a:lstStyle/>
          <a:p>
            <a:r>
              <a:rPr lang="en-US" b="0" i="0" dirty="0">
                <a:effectLst/>
                <a:latin typeface="Söhne"/>
              </a:rPr>
              <a:t>The Library Management System is designed to streamline book borrowing, returning, and member management.</a:t>
            </a:r>
          </a:p>
          <a:p>
            <a:r>
              <a:rPr lang="en-US" b="0" i="0" dirty="0">
                <a:effectLst/>
                <a:latin typeface="Söhne"/>
              </a:rPr>
              <a:t>The implemented system ensures organized handling of books, members, and transactions.</a:t>
            </a:r>
          </a:p>
          <a:p>
            <a:pPr algn="l">
              <a:buFont typeface="Arial" panose="020B0604020202020204" pitchFamily="34" charset="0"/>
              <a:buChar char="•"/>
            </a:pPr>
            <a:r>
              <a:rPr lang="en-US" b="0" i="0" dirty="0">
                <a:effectLst/>
                <a:latin typeface="Söhne"/>
              </a:rPr>
              <a:t>Object-oriented design with classes like Book, Member, Librarian</a:t>
            </a:r>
            <a:r>
              <a:rPr lang="en-US" b="0" i="0">
                <a:effectLst/>
                <a:latin typeface="Söhne"/>
              </a:rPr>
              <a:t>, etc.</a:t>
            </a:r>
          </a:p>
          <a:p>
            <a:pPr marL="0" indent="0" algn="l">
              <a:buNone/>
            </a:pPr>
            <a:endParaRPr lang="en-US" b="0" i="0" dirty="0">
              <a:effectLst/>
              <a:latin typeface="Söhne"/>
            </a:endParaRPr>
          </a:p>
        </p:txBody>
      </p:sp>
    </p:spTree>
    <p:extLst>
      <p:ext uri="{BB962C8B-B14F-4D97-AF65-F5344CB8AC3E}">
        <p14:creationId xmlns:p14="http://schemas.microsoft.com/office/powerpoint/2010/main" val="214012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5147-03E0-2DD5-E724-6304DF0DA537}"/>
              </a:ext>
            </a:extLst>
          </p:cNvPr>
          <p:cNvSpPr>
            <a:spLocks noGrp="1"/>
          </p:cNvSpPr>
          <p:nvPr>
            <p:ph type="title"/>
          </p:nvPr>
        </p:nvSpPr>
        <p:spPr/>
        <p:txBody>
          <a:bodyPr/>
          <a:lstStyle/>
          <a:p>
            <a:r>
              <a:rPr lang="en-GB" dirty="0"/>
              <a:t>Class Hierarchy</a:t>
            </a:r>
          </a:p>
        </p:txBody>
      </p:sp>
      <p:sp>
        <p:nvSpPr>
          <p:cNvPr id="3" name="Content Placeholder 2">
            <a:extLst>
              <a:ext uri="{FF2B5EF4-FFF2-40B4-BE49-F238E27FC236}">
                <a16:creationId xmlns:a16="http://schemas.microsoft.com/office/drawing/2014/main" id="{B2237F20-96DA-F5AA-F642-4B2EC437F0EB}"/>
              </a:ext>
            </a:extLst>
          </p:cNvPr>
          <p:cNvSpPr>
            <a:spLocks noGrp="1"/>
          </p:cNvSpPr>
          <p:nvPr>
            <p:ph idx="1"/>
          </p:nvPr>
        </p:nvSpPr>
        <p:spPr/>
        <p:txBody>
          <a:bodyPr>
            <a:normAutofit fontScale="92500" lnSpcReduction="10000"/>
          </a:bodyPr>
          <a:lstStyle/>
          <a:p>
            <a:r>
              <a:rPr kumimoji="0" lang="en-US" altLang="en-US" sz="2800" i="0" u="none" strike="noStrike" cap="none" normalizeH="0" baseline="0" dirty="0">
                <a:ln>
                  <a:noFill/>
                </a:ln>
                <a:effectLst/>
                <a:latin typeface="Söhne"/>
              </a:rPr>
              <a:t>The system defines several classes, including </a:t>
            </a:r>
            <a:r>
              <a:rPr kumimoji="0" lang="en-US" altLang="en-US" sz="2800" i="0" u="none" strike="noStrike" cap="none" normalizeH="0" baseline="0" dirty="0">
                <a:ln>
                  <a:noFill/>
                </a:ln>
                <a:effectLst/>
                <a:latin typeface="Söhne Mono"/>
              </a:rPr>
              <a:t>Date</a:t>
            </a:r>
            <a:r>
              <a:rPr kumimoji="0" lang="en-US" altLang="en-US" sz="2800" i="0" u="none" strike="noStrike" cap="none" normalizeH="0" baseline="0" dirty="0">
                <a:ln>
                  <a:noFill/>
                </a:ln>
                <a:effectLst/>
                <a:latin typeface="Söhne"/>
              </a:rPr>
              <a:t>, </a:t>
            </a:r>
            <a:r>
              <a:rPr kumimoji="0" lang="en-US" altLang="en-US" sz="2800" i="0" u="none" strike="noStrike" cap="none" normalizeH="0" baseline="0" dirty="0">
                <a:ln>
                  <a:noFill/>
                </a:ln>
                <a:effectLst/>
                <a:latin typeface="Söhne Mono"/>
              </a:rPr>
              <a:t>Person</a:t>
            </a:r>
            <a:r>
              <a:rPr kumimoji="0" lang="en-US" altLang="en-US" sz="2800" i="0" u="none" strike="noStrike" cap="none" normalizeH="0" baseline="0" dirty="0">
                <a:ln>
                  <a:noFill/>
                </a:ln>
                <a:effectLst/>
                <a:latin typeface="Söhne"/>
              </a:rPr>
              <a:t>, </a:t>
            </a:r>
            <a:r>
              <a:rPr kumimoji="0" lang="en-US" altLang="en-US" sz="2800" i="0" u="none" strike="noStrike" cap="none" normalizeH="0" baseline="0" dirty="0">
                <a:ln>
                  <a:noFill/>
                </a:ln>
                <a:effectLst/>
                <a:latin typeface="Söhne Mono"/>
              </a:rPr>
              <a:t>Member</a:t>
            </a:r>
            <a:r>
              <a:rPr kumimoji="0" lang="en-US" altLang="en-US" sz="2800" i="0" u="none" strike="noStrike" cap="none" normalizeH="0" baseline="0" dirty="0">
                <a:ln>
                  <a:noFill/>
                </a:ln>
                <a:effectLst/>
                <a:latin typeface="Söhne"/>
              </a:rPr>
              <a:t>, </a:t>
            </a:r>
            <a:r>
              <a:rPr kumimoji="0" lang="en-US" altLang="en-US" sz="2800" i="0" u="none" strike="noStrike" cap="none" normalizeH="0" baseline="0" dirty="0">
                <a:ln>
                  <a:noFill/>
                </a:ln>
                <a:effectLst/>
                <a:latin typeface="Söhne Mono"/>
              </a:rPr>
              <a:t>Book</a:t>
            </a:r>
            <a:r>
              <a:rPr kumimoji="0" lang="en-US" altLang="en-US" sz="2800" i="0" u="none" strike="noStrike" cap="none" normalizeH="0" baseline="0" dirty="0">
                <a:ln>
                  <a:noFill/>
                </a:ln>
                <a:effectLst/>
                <a:latin typeface="Söhne"/>
              </a:rPr>
              <a:t>, and </a:t>
            </a:r>
            <a:r>
              <a:rPr kumimoji="0" lang="en-US" altLang="en-US" sz="2800" i="0" u="none" strike="noStrike" cap="none" normalizeH="0" baseline="0" dirty="0">
                <a:ln>
                  <a:noFill/>
                </a:ln>
                <a:effectLst/>
                <a:latin typeface="Söhne Mono"/>
              </a:rPr>
              <a:t>Librarian</a:t>
            </a:r>
            <a:r>
              <a:rPr kumimoji="0" lang="en-US" altLang="en-US" sz="2800" i="0" u="none" strike="noStrike" cap="none" normalizeH="0" baseline="0" dirty="0">
                <a:ln>
                  <a:noFill/>
                </a:ln>
                <a:effectLst/>
                <a:latin typeface="Söhne"/>
              </a:rPr>
              <a:t>.</a:t>
            </a:r>
          </a:p>
          <a:p>
            <a:r>
              <a:rPr kumimoji="0" lang="en-US" altLang="en-US" sz="2800" i="0" u="none" strike="noStrike" cap="none" normalizeH="0" baseline="0" dirty="0">
                <a:ln>
                  <a:noFill/>
                </a:ln>
                <a:effectLst/>
                <a:latin typeface="Söhne Mono"/>
              </a:rPr>
              <a:t>Date</a:t>
            </a:r>
            <a:r>
              <a:rPr kumimoji="0" lang="en-US" altLang="en-US" sz="2800" i="0" u="none" strike="noStrike" cap="none" normalizeH="0" baseline="0" dirty="0">
                <a:ln>
                  <a:noFill/>
                </a:ln>
                <a:effectLst/>
                <a:latin typeface="Söhne"/>
              </a:rPr>
              <a:t> class handles date-related operations.</a:t>
            </a:r>
          </a:p>
          <a:p>
            <a:r>
              <a:rPr kumimoji="0" lang="en-US" altLang="en-US" sz="2800" i="0" u="none" strike="noStrike" cap="none" normalizeH="0" baseline="0" dirty="0">
                <a:ln>
                  <a:noFill/>
                </a:ln>
                <a:effectLst/>
                <a:latin typeface="Söhne Mono"/>
              </a:rPr>
              <a:t>Person</a:t>
            </a:r>
            <a:r>
              <a:rPr kumimoji="0" lang="en-US" altLang="en-US" sz="2800" i="0" u="none" strike="noStrike" cap="none" normalizeH="0" baseline="0" dirty="0">
                <a:ln>
                  <a:noFill/>
                </a:ln>
                <a:effectLst/>
                <a:latin typeface="Söhne"/>
              </a:rPr>
              <a:t> is a base class for </a:t>
            </a:r>
            <a:r>
              <a:rPr kumimoji="0" lang="en-US" altLang="en-US" sz="2800" i="0" u="none" strike="noStrike" cap="none" normalizeH="0" baseline="0" dirty="0">
                <a:ln>
                  <a:noFill/>
                </a:ln>
                <a:effectLst/>
                <a:latin typeface="Söhne Mono"/>
              </a:rPr>
              <a:t>Member</a:t>
            </a:r>
            <a:r>
              <a:rPr kumimoji="0" lang="en-US" altLang="en-US" sz="2800" i="0" u="none" strike="noStrike" cap="none" normalizeH="0" baseline="0" dirty="0">
                <a:ln>
                  <a:noFill/>
                </a:ln>
                <a:effectLst/>
                <a:latin typeface="Söhne"/>
              </a:rPr>
              <a:t> and </a:t>
            </a:r>
            <a:r>
              <a:rPr kumimoji="0" lang="en-US" altLang="en-US" sz="2800" i="0" u="none" strike="noStrike" cap="none" normalizeH="0" baseline="0" dirty="0">
                <a:ln>
                  <a:noFill/>
                </a:ln>
                <a:effectLst/>
                <a:latin typeface="Söhne Mono"/>
              </a:rPr>
              <a:t>Librarian</a:t>
            </a:r>
            <a:r>
              <a:rPr kumimoji="0" lang="en-US" altLang="en-US" sz="2800" i="0" u="none" strike="noStrike" cap="none" normalizeH="0" baseline="0" dirty="0">
                <a:ln>
                  <a:noFill/>
                </a:ln>
                <a:effectLst/>
                <a:latin typeface="Söhne"/>
              </a:rPr>
              <a:t>, encapsulating common attributes like name, address, and email.</a:t>
            </a:r>
          </a:p>
          <a:p>
            <a:r>
              <a:rPr kumimoji="0" lang="en-US" altLang="en-US" sz="2800" i="0" u="none" strike="noStrike" cap="none" normalizeH="0" baseline="0" dirty="0">
                <a:ln>
                  <a:noFill/>
                </a:ln>
                <a:effectLst/>
                <a:latin typeface="Söhne Mono"/>
              </a:rPr>
              <a:t>Member</a:t>
            </a:r>
            <a:r>
              <a:rPr kumimoji="0" lang="en-US" altLang="en-US" sz="2800" i="0" u="none" strike="noStrike" cap="none" normalizeH="0" baseline="0" dirty="0">
                <a:ln>
                  <a:noFill/>
                </a:ln>
                <a:effectLst/>
                <a:latin typeface="Söhne"/>
              </a:rPr>
              <a:t> class represents library members, storing information such as member ID and a vector of borrowed books.</a:t>
            </a:r>
          </a:p>
          <a:p>
            <a:r>
              <a:rPr kumimoji="0" lang="en-US" altLang="en-US" sz="2800" i="0" u="none" strike="noStrike" cap="none" normalizeH="0" baseline="0" dirty="0">
                <a:ln>
                  <a:noFill/>
                </a:ln>
                <a:effectLst/>
                <a:latin typeface="Söhne Mono"/>
              </a:rPr>
              <a:t>Book</a:t>
            </a:r>
            <a:r>
              <a:rPr kumimoji="0" lang="en-US" altLang="en-US" sz="2800" i="0" u="none" strike="noStrike" cap="none" normalizeH="0" baseline="0" dirty="0">
                <a:ln>
                  <a:noFill/>
                </a:ln>
                <a:effectLst/>
                <a:latin typeface="Söhne"/>
              </a:rPr>
              <a:t> class represents library books, containing details like book ID, title, author, due date, and borrower.</a:t>
            </a:r>
          </a:p>
          <a:p>
            <a:r>
              <a:rPr kumimoji="0" lang="en-US" altLang="en-US" sz="2800" i="0" u="none" strike="noStrike" cap="none" normalizeH="0" baseline="0" dirty="0">
                <a:ln>
                  <a:noFill/>
                </a:ln>
                <a:effectLst/>
                <a:latin typeface="Söhne Mono"/>
              </a:rPr>
              <a:t>Librarian</a:t>
            </a:r>
            <a:r>
              <a:rPr kumimoji="0" lang="en-US" altLang="en-US" sz="2800" i="0" u="none" strike="noStrike" cap="none" normalizeH="0" baseline="0" dirty="0">
                <a:ln>
                  <a:noFill/>
                </a:ln>
                <a:effectLst/>
                <a:latin typeface="Söhne"/>
              </a:rPr>
              <a:t> class extends </a:t>
            </a:r>
            <a:r>
              <a:rPr kumimoji="0" lang="en-US" altLang="en-US" sz="2800" i="0" u="none" strike="noStrike" cap="none" normalizeH="0" baseline="0" dirty="0">
                <a:ln>
                  <a:noFill/>
                </a:ln>
                <a:effectLst/>
                <a:latin typeface="Söhne Mono"/>
              </a:rPr>
              <a:t>Person</a:t>
            </a:r>
            <a:r>
              <a:rPr kumimoji="0" lang="en-US" altLang="en-US" sz="2800" i="0" u="none" strike="noStrike" cap="none" normalizeH="0" baseline="0" dirty="0">
                <a:ln>
                  <a:noFill/>
                </a:ln>
                <a:effectLst/>
                <a:latin typeface="Söhne"/>
              </a:rPr>
              <a:t> and includes additional attributes like staff ID, salary, and vectors for storing members and books.</a:t>
            </a:r>
          </a:p>
          <a:p>
            <a:endParaRPr kumimoji="0" lang="en-US" altLang="en-US" sz="2800" i="0" u="none" strike="noStrike" cap="none" normalizeH="0" baseline="0" dirty="0">
              <a:ln>
                <a:noFill/>
              </a:ln>
              <a:solidFill>
                <a:srgbClr val="D1D5DB"/>
              </a:solidFill>
              <a:effectLst/>
              <a:latin typeface="Söhne"/>
            </a:endParaRPr>
          </a:p>
          <a:p>
            <a:endParaRPr kumimoji="0" lang="en-US" altLang="en-US" sz="2800" i="0" u="none" strike="noStrike" cap="none" normalizeH="0" baseline="0" dirty="0">
              <a:ln>
                <a:noFill/>
              </a:ln>
              <a:solidFill>
                <a:srgbClr val="D1D5DB"/>
              </a:solidFill>
              <a:effectLst/>
              <a:latin typeface="Söhne"/>
            </a:endParaRPr>
          </a:p>
          <a:p>
            <a:endParaRPr kumimoji="0" lang="en-US" altLang="en-US" sz="2800" i="0" u="none" strike="noStrike" cap="none" normalizeH="0" baseline="0" dirty="0">
              <a:ln>
                <a:noFill/>
              </a:ln>
              <a:solidFill>
                <a:srgbClr val="D1D5DB"/>
              </a:solidFill>
              <a:effectLst/>
              <a:latin typeface="Söhne"/>
            </a:endParaRPr>
          </a:p>
          <a:p>
            <a:endParaRPr kumimoji="0" lang="en-US" altLang="en-US" sz="2800" i="0" u="none" strike="noStrike" cap="none" normalizeH="0" baseline="0" dirty="0">
              <a:ln>
                <a:noFill/>
              </a:ln>
              <a:solidFill>
                <a:srgbClr val="D1D5DB"/>
              </a:solidFill>
              <a:effectLst/>
              <a:latin typeface="Söhne"/>
            </a:endParaRPr>
          </a:p>
          <a:p>
            <a:endParaRPr lang="en-GB" dirty="0"/>
          </a:p>
        </p:txBody>
      </p:sp>
    </p:spTree>
    <p:extLst>
      <p:ext uri="{BB962C8B-B14F-4D97-AF65-F5344CB8AC3E}">
        <p14:creationId xmlns:p14="http://schemas.microsoft.com/office/powerpoint/2010/main" val="70078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1509-ED5C-7560-8244-41A4FE509E62}"/>
              </a:ext>
            </a:extLst>
          </p:cNvPr>
          <p:cNvSpPr>
            <a:spLocks noGrp="1"/>
          </p:cNvSpPr>
          <p:nvPr>
            <p:ph type="title"/>
          </p:nvPr>
        </p:nvSpPr>
        <p:spPr/>
        <p:txBody>
          <a:bodyPr>
            <a:normAutofit/>
          </a:bodyPr>
          <a:lstStyle/>
          <a:p>
            <a:r>
              <a:rPr lang="en-GB" sz="4000" dirty="0"/>
              <a:t>UML design around which the program is based.</a:t>
            </a:r>
          </a:p>
        </p:txBody>
      </p:sp>
      <p:pic>
        <p:nvPicPr>
          <p:cNvPr id="5" name="Content Placeholder 4" descr="A diagram of a computer program&#10;&#10;Description automatically generated with medium confidence">
            <a:extLst>
              <a:ext uri="{FF2B5EF4-FFF2-40B4-BE49-F238E27FC236}">
                <a16:creationId xmlns:a16="http://schemas.microsoft.com/office/drawing/2014/main" id="{826FB4CB-CD00-A176-3DC1-8D5463557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6992" y="1825625"/>
            <a:ext cx="3818016" cy="4351338"/>
          </a:xfrm>
        </p:spPr>
      </p:pic>
    </p:spTree>
    <p:extLst>
      <p:ext uri="{BB962C8B-B14F-4D97-AF65-F5344CB8AC3E}">
        <p14:creationId xmlns:p14="http://schemas.microsoft.com/office/powerpoint/2010/main" val="417064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3292-4B09-A225-50A2-48302C17109E}"/>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4B4F7B1C-F120-A024-5EC3-D38494BE18E4}"/>
              </a:ext>
            </a:extLst>
          </p:cNvPr>
          <p:cNvSpPr>
            <a:spLocks noGrp="1"/>
          </p:cNvSpPr>
          <p:nvPr>
            <p:ph idx="1"/>
          </p:nvPr>
        </p:nvSpPr>
        <p:spPr/>
        <p:txBody>
          <a:bodyPr/>
          <a:lstStyle/>
          <a:p>
            <a:r>
              <a:rPr lang="en-GB" dirty="0"/>
              <a:t>Keeping the UML diagrams in mind, first, all the classes were declared, followed by getter and setter methods.</a:t>
            </a:r>
          </a:p>
          <a:p>
            <a:r>
              <a:rPr lang="en-GB" dirty="0"/>
              <a:t>Any necessary functions were carefully thought on how they would help achieve the desired outcome.</a:t>
            </a:r>
          </a:p>
          <a:p>
            <a:r>
              <a:rPr lang="en-GB" dirty="0"/>
              <a:t>Not much of commits were done during the process because I was having some problem pushing code to git repo which I figured out just a few days before deadline.</a:t>
            </a:r>
          </a:p>
        </p:txBody>
      </p:sp>
    </p:spTree>
    <p:extLst>
      <p:ext uri="{BB962C8B-B14F-4D97-AF65-F5344CB8AC3E}">
        <p14:creationId xmlns:p14="http://schemas.microsoft.com/office/powerpoint/2010/main" val="16257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7E2-C35F-4636-A305-D7FA4DEB39BF}"/>
              </a:ext>
            </a:extLst>
          </p:cNvPr>
          <p:cNvSpPr>
            <a:spLocks noGrp="1"/>
          </p:cNvSpPr>
          <p:nvPr>
            <p:ph type="title"/>
          </p:nvPr>
        </p:nvSpPr>
        <p:spPr/>
        <p:txBody>
          <a:bodyPr/>
          <a:lstStyle/>
          <a:p>
            <a:r>
              <a:rPr lang="en-GB" dirty="0"/>
              <a:t>Data Types</a:t>
            </a:r>
          </a:p>
        </p:txBody>
      </p:sp>
      <p:sp>
        <p:nvSpPr>
          <p:cNvPr id="3" name="Content Placeholder 2">
            <a:extLst>
              <a:ext uri="{FF2B5EF4-FFF2-40B4-BE49-F238E27FC236}">
                <a16:creationId xmlns:a16="http://schemas.microsoft.com/office/drawing/2014/main" id="{5F272937-E5FD-818B-9FC6-43BFA8F77C71}"/>
              </a:ext>
            </a:extLst>
          </p:cNvPr>
          <p:cNvSpPr>
            <a:spLocks noGrp="1"/>
          </p:cNvSpPr>
          <p:nvPr>
            <p:ph idx="1"/>
          </p:nvPr>
        </p:nvSpPr>
        <p:spPr/>
        <p:txBody>
          <a:bodyPr/>
          <a:lstStyle/>
          <a:p>
            <a:r>
              <a:rPr lang="en-GB" dirty="0"/>
              <a:t>Used vectors to store members (and their details).</a:t>
            </a:r>
          </a:p>
          <a:p>
            <a:r>
              <a:rPr lang="en-GB" dirty="0"/>
              <a:t>Used vector to store the books (along  with book id, author name, book name etc) when reading in from the .csv file.</a:t>
            </a:r>
          </a:p>
          <a:p>
            <a:r>
              <a:rPr lang="en-GB" dirty="0"/>
              <a:t>Mainly string and integer is used for basic manipulation of data.</a:t>
            </a:r>
          </a:p>
          <a:p>
            <a:pPr marL="0" indent="0">
              <a:buNone/>
            </a:pPr>
            <a:endParaRPr lang="en-GB" dirty="0"/>
          </a:p>
        </p:txBody>
      </p:sp>
    </p:spTree>
    <p:extLst>
      <p:ext uri="{BB962C8B-B14F-4D97-AF65-F5344CB8AC3E}">
        <p14:creationId xmlns:p14="http://schemas.microsoft.com/office/powerpoint/2010/main" val="25268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FF14-E4F5-FB9A-1E1F-E77B69EE31DB}"/>
              </a:ext>
            </a:extLst>
          </p:cNvPr>
          <p:cNvSpPr>
            <a:spLocks noGrp="1"/>
          </p:cNvSpPr>
          <p:nvPr>
            <p:ph type="title"/>
          </p:nvPr>
        </p:nvSpPr>
        <p:spPr/>
        <p:txBody>
          <a:bodyPr/>
          <a:lstStyle/>
          <a:p>
            <a:r>
              <a:rPr lang="en-GB" dirty="0"/>
              <a:t>Functions/Methods</a:t>
            </a:r>
          </a:p>
        </p:txBody>
      </p:sp>
      <p:sp>
        <p:nvSpPr>
          <p:cNvPr id="6" name="Content Placeholder 5">
            <a:extLst>
              <a:ext uri="{FF2B5EF4-FFF2-40B4-BE49-F238E27FC236}">
                <a16:creationId xmlns:a16="http://schemas.microsoft.com/office/drawing/2014/main" id="{CBCFB357-5391-4359-13F2-B5A96224834B}"/>
              </a:ext>
            </a:extLst>
          </p:cNvPr>
          <p:cNvSpPr>
            <a:spLocks noGrp="1"/>
          </p:cNvSpPr>
          <p:nvPr>
            <p:ph idx="1"/>
          </p:nvPr>
        </p:nvSpPr>
        <p:spPr/>
        <p:txBody>
          <a:bodyPr/>
          <a:lstStyle/>
          <a:p>
            <a:pPr marL="0" indent="0">
              <a:buNone/>
            </a:pPr>
            <a:r>
              <a:rPr lang="en-GB" dirty="0"/>
              <a:t>Member Creation: librarian uses </a:t>
            </a:r>
            <a:r>
              <a:rPr lang="en-GB" dirty="0" err="1"/>
              <a:t>createMember</a:t>
            </a:r>
            <a:r>
              <a:rPr lang="en-GB" dirty="0"/>
              <a:t> function to add a member with details such as name, email and address.</a:t>
            </a:r>
          </a:p>
          <a:p>
            <a:pPr marL="0" indent="0">
              <a:buNone/>
            </a:pPr>
            <a:r>
              <a:rPr lang="en-GB" dirty="0"/>
              <a:t>Issue Book: librarian can issue book to the member choosing from a list of books.</a:t>
            </a:r>
          </a:p>
          <a:p>
            <a:pPr marL="0" indent="0">
              <a:buNone/>
            </a:pPr>
            <a:r>
              <a:rPr lang="en-GB" dirty="0"/>
              <a:t>Check Borrowed Books: librarian can check for every(one at a time) member that how many books that member has borrowed.</a:t>
            </a:r>
          </a:p>
          <a:p>
            <a:pPr marL="0" indent="0">
              <a:buNone/>
            </a:pPr>
            <a:r>
              <a:rPr lang="en-GB" dirty="0"/>
              <a:t>Fine Calculation: if a book is past its due date, librarian has the control to check which member has gone past the due date to collect fine from them.</a:t>
            </a:r>
          </a:p>
        </p:txBody>
      </p:sp>
    </p:spTree>
    <p:extLst>
      <p:ext uri="{BB962C8B-B14F-4D97-AF65-F5344CB8AC3E}">
        <p14:creationId xmlns:p14="http://schemas.microsoft.com/office/powerpoint/2010/main" val="369564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3E7E-5AE9-FEB6-5334-A36F88087EBB}"/>
              </a:ext>
            </a:extLst>
          </p:cNvPr>
          <p:cNvSpPr>
            <a:spLocks noGrp="1"/>
          </p:cNvSpPr>
          <p:nvPr>
            <p:ph type="title"/>
          </p:nvPr>
        </p:nvSpPr>
        <p:spPr/>
        <p:txBody>
          <a:bodyPr/>
          <a:lstStyle/>
          <a:p>
            <a:r>
              <a:rPr lang="en-GB" dirty="0"/>
              <a:t>Algorithm </a:t>
            </a:r>
          </a:p>
        </p:txBody>
      </p:sp>
      <p:sp>
        <p:nvSpPr>
          <p:cNvPr id="3" name="Content Placeholder 2">
            <a:extLst>
              <a:ext uri="{FF2B5EF4-FFF2-40B4-BE49-F238E27FC236}">
                <a16:creationId xmlns:a16="http://schemas.microsoft.com/office/drawing/2014/main" id="{2F107982-001D-A1F8-E1A0-16ABDDCEF60A}"/>
              </a:ext>
            </a:extLst>
          </p:cNvPr>
          <p:cNvSpPr>
            <a:spLocks noGrp="1"/>
          </p:cNvSpPr>
          <p:nvPr>
            <p:ph idx="1"/>
          </p:nvPr>
        </p:nvSpPr>
        <p:spPr/>
        <p:txBody>
          <a:bodyPr/>
          <a:lstStyle/>
          <a:p>
            <a:pPr marL="0" indent="0">
              <a:buNone/>
            </a:pPr>
            <a:r>
              <a:rPr lang="en-GB" dirty="0"/>
              <a:t>When you run the program it gives a menu like interface to let user select what they want to do then with each input they are assisted with commands that make it easier for the user to use the system without knowing much about how the program is coded or how things work in the back end of the system.</a:t>
            </a:r>
          </a:p>
        </p:txBody>
      </p:sp>
    </p:spTree>
    <p:extLst>
      <p:ext uri="{BB962C8B-B14F-4D97-AF65-F5344CB8AC3E}">
        <p14:creationId xmlns:p14="http://schemas.microsoft.com/office/powerpoint/2010/main" val="372989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53B9-9F00-5D6F-6478-A97969B8A463}"/>
              </a:ext>
            </a:extLst>
          </p:cNvPr>
          <p:cNvSpPr>
            <a:spLocks noGrp="1"/>
          </p:cNvSpPr>
          <p:nvPr>
            <p:ph type="title"/>
          </p:nvPr>
        </p:nvSpPr>
        <p:spPr/>
        <p:txBody>
          <a:bodyPr/>
          <a:lstStyle/>
          <a:p>
            <a:r>
              <a:rPr lang="en-GB" dirty="0"/>
              <a:t>Testing </a:t>
            </a:r>
          </a:p>
        </p:txBody>
      </p:sp>
      <p:sp>
        <p:nvSpPr>
          <p:cNvPr id="3" name="Content Placeholder 2">
            <a:extLst>
              <a:ext uri="{FF2B5EF4-FFF2-40B4-BE49-F238E27FC236}">
                <a16:creationId xmlns:a16="http://schemas.microsoft.com/office/drawing/2014/main" id="{F26A4E04-12DF-0217-3D4B-7B8DAA23C04F}"/>
              </a:ext>
            </a:extLst>
          </p:cNvPr>
          <p:cNvSpPr>
            <a:spLocks noGrp="1"/>
          </p:cNvSpPr>
          <p:nvPr>
            <p:ph idx="1"/>
          </p:nvPr>
        </p:nvSpPr>
        <p:spPr/>
        <p:txBody>
          <a:bodyPr/>
          <a:lstStyle/>
          <a:p>
            <a:r>
              <a:rPr lang="en-GB" dirty="0"/>
              <a:t>Due to personal reasons, I ended up with less time for myself to work on this project. So the testing part of the system hasn’t been done with authority.</a:t>
            </a:r>
          </a:p>
        </p:txBody>
      </p:sp>
    </p:spTree>
    <p:extLst>
      <p:ext uri="{BB962C8B-B14F-4D97-AF65-F5344CB8AC3E}">
        <p14:creationId xmlns:p14="http://schemas.microsoft.com/office/powerpoint/2010/main" val="416984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555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Söhne Mono</vt:lpstr>
      <vt:lpstr>Office Theme</vt:lpstr>
      <vt:lpstr>Library Management System Coursework 1</vt:lpstr>
      <vt:lpstr>About the Task</vt:lpstr>
      <vt:lpstr>Class Hierarchy</vt:lpstr>
      <vt:lpstr>UML design around which the program is based.</vt:lpstr>
      <vt:lpstr>Implementation</vt:lpstr>
      <vt:lpstr>Data Types</vt:lpstr>
      <vt:lpstr>Functions/Methods</vt:lpstr>
      <vt:lpstr>Algorithm </vt:lpstr>
      <vt:lpstr>Testing </vt:lpstr>
      <vt:lpstr>Future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Coursework 1</dc:title>
  <dc:creator>muhammad ahmed memon</dc:creator>
  <cp:lastModifiedBy>muhammad ahmed memon</cp:lastModifiedBy>
  <cp:revision>1</cp:revision>
  <dcterms:created xsi:type="dcterms:W3CDTF">2024-01-11T16:57:18Z</dcterms:created>
  <dcterms:modified xsi:type="dcterms:W3CDTF">2024-01-11T18:25:39Z</dcterms:modified>
</cp:coreProperties>
</file>