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Bitter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667EE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764BA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667EE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764BA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667EE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764BA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667EE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764BA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667EE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764BA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33619"/>
            <a:ext cx="13042821" cy="2835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1150"/>
              </a:lnSpc>
              <a:buNone/>
            </a:pPr>
            <a:r>
              <a:rPr lang="en-US" sz="890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Student Academic Risk Prediction System</a:t>
            </a:r>
            <a:endParaRPr lang="en-US" sz="8900" dirty="0"/>
          </a:p>
        </p:txBody>
      </p:sp>
      <p:sp>
        <p:nvSpPr>
          <p:cNvPr id="3" name="Text 1"/>
          <p:cNvSpPr/>
          <p:nvPr/>
        </p:nvSpPr>
        <p:spPr>
          <a:xfrm>
            <a:off x="927735" y="4509135"/>
            <a:ext cx="12774930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A Machine Learning Approach to Early Academic Intervention</a:t>
            </a:r>
            <a:endParaRPr lang="en-US" sz="3550" dirty="0"/>
          </a:p>
        </p:txBody>
      </p:sp>
      <p:sp>
        <p:nvSpPr>
          <p:cNvPr id="4" name="Text 2"/>
          <p:cNvSpPr/>
          <p:nvPr/>
        </p:nvSpPr>
        <p:spPr>
          <a:xfrm>
            <a:off x="793790" y="5620345"/>
            <a:ext cx="624470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Mahmmoud Ahmed Essa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599521" y="5620345"/>
            <a:ext cx="624470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[30.8.2025]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653307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Final  Presentation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9476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" name="Text 1"/>
          <p:cNvSpPr/>
          <p:nvPr/>
        </p:nvSpPr>
        <p:spPr>
          <a:xfrm>
            <a:off x="3402449" y="2484477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Thank you for </a:t>
            </a:r>
            <a:endParaRPr lang="en-US" sz="6150" dirty="0"/>
          </a:p>
        </p:txBody>
      </p:sp>
      <p:sp>
        <p:nvSpPr>
          <p:cNvPr id="4" name="Text 2"/>
          <p:cNvSpPr/>
          <p:nvPr/>
        </p:nvSpPr>
        <p:spPr>
          <a:xfrm>
            <a:off x="3402449" y="3802856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your attention!</a:t>
            </a:r>
            <a:endParaRPr lang="en-US" sz="6150" dirty="0"/>
          </a:p>
        </p:txBody>
      </p:sp>
      <p:sp>
        <p:nvSpPr>
          <p:cNvPr id="5" name="Text 3"/>
          <p:cNvSpPr/>
          <p:nvPr/>
        </p:nvSpPr>
        <p:spPr>
          <a:xfrm>
            <a:off x="793790" y="5121235"/>
            <a:ext cx="11341298" cy="1417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1150"/>
              </a:lnSpc>
              <a:buNone/>
            </a:pPr>
            <a:endParaRPr lang="en-US" sz="8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57763" y="1475542"/>
            <a:ext cx="85148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Problem Statement &amp; Motivation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214920" y="2751296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The Challenge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4034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Academic failure affects millions of students worldwide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8456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Traditional approaches are reactive, not proactive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2877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Limited early warning systems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72999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Need for data-driven intervention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020651" y="2751296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Our Solution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7599521" y="34034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Machine learning–based risk prediction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38456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Early identification of at-risk students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2877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Real-time deployment (web app)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72999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Ethical &amp; fair AI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93790" y="5427345"/>
            <a:ext cx="13042821" cy="1326713"/>
          </a:xfrm>
          <a:prstGeom prst="roundRect">
            <a:avLst>
              <a:gd name="adj" fmla="val 2565"/>
            </a:avLst>
          </a:prstGeom>
          <a:solidFill>
            <a:srgbClr val="9FA582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04" y="5763816"/>
            <a:ext cx="283488" cy="226814"/>
          </a:xfrm>
          <a:prstGeom prst="rect">
            <a:avLst/>
          </a:prstGeom>
        </p:spPr>
      </p:pic>
      <p:sp>
        <p:nvSpPr>
          <p:cNvPr id="15" name="Text 12"/>
          <p:cNvSpPr/>
          <p:nvPr/>
        </p:nvSpPr>
        <p:spPr>
          <a:xfrm>
            <a:off x="1530906" y="5710833"/>
            <a:ext cx="1207889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F2D1B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Research Question:</a:t>
            </a:r>
            <a:r>
              <a:rPr lang="en-US" sz="1750" dirty="0">
                <a:solidFill>
                  <a:srgbClr val="000000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“How can machine learning effectively predict student academic risk to enable timely interventions?”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10828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Dataset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58628"/>
            <a:ext cx="304800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764BA2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649</a:t>
            </a:r>
            <a:endParaRPr lang="en-US" sz="5850" dirty="0"/>
          </a:p>
        </p:txBody>
      </p:sp>
      <p:sp>
        <p:nvSpPr>
          <p:cNvPr id="4" name="Text 2"/>
          <p:cNvSpPr/>
          <p:nvPr/>
        </p:nvSpPr>
        <p:spPr>
          <a:xfrm>
            <a:off x="900113" y="33904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Students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3880842"/>
            <a:ext cx="304800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Diverse academic profiles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4125278" y="2358628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764BA2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33</a:t>
            </a:r>
            <a:endParaRPr lang="en-US" sz="5850" dirty="0"/>
          </a:p>
        </p:txBody>
      </p:sp>
      <p:sp>
        <p:nvSpPr>
          <p:cNvPr id="7" name="Text 5"/>
          <p:cNvSpPr/>
          <p:nvPr/>
        </p:nvSpPr>
        <p:spPr>
          <a:xfrm>
            <a:off x="4231719" y="33904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Features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4125278" y="3880842"/>
            <a:ext cx="304811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Comprehensive student data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456884" y="2358628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764BA2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2</a:t>
            </a:r>
            <a:endParaRPr lang="en-US" sz="5850" dirty="0"/>
          </a:p>
        </p:txBody>
      </p:sp>
      <p:sp>
        <p:nvSpPr>
          <p:cNvPr id="10" name="Text 8"/>
          <p:cNvSpPr/>
          <p:nvPr/>
        </p:nvSpPr>
        <p:spPr>
          <a:xfrm>
            <a:off x="7563326" y="33904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Schools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456884" y="3880842"/>
            <a:ext cx="304811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Portuguese high schools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10788491" y="2358628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764BA2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3</a:t>
            </a:r>
            <a:endParaRPr lang="en-US" sz="5850" dirty="0"/>
          </a:p>
        </p:txBody>
      </p:sp>
      <p:sp>
        <p:nvSpPr>
          <p:cNvPr id="13" name="Text 11"/>
          <p:cNvSpPr/>
          <p:nvPr/>
        </p:nvSpPr>
        <p:spPr>
          <a:xfrm>
            <a:off x="10894933" y="33904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Risk Categories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788491" y="3880842"/>
            <a:ext cx="304811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Low, Medium, High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93790" y="4725710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Feature Categories</a:t>
            </a:r>
            <a:endParaRPr lang="en-US" sz="2650" dirty="0"/>
          </a:p>
        </p:txBody>
      </p:sp>
      <p:sp>
        <p:nvSpPr>
          <p:cNvPr id="16" name="Text 14"/>
          <p:cNvSpPr/>
          <p:nvPr/>
        </p:nvSpPr>
        <p:spPr>
          <a:xfrm>
            <a:off x="793790" y="537781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Demographic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93790" y="582001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Socioeconomic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93790" y="626221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Academic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93790" y="670440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Social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7599521" y="4725710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Target Distribution</a:t>
            </a:r>
            <a:endParaRPr lang="en-US" sz="2650" dirty="0"/>
          </a:p>
        </p:txBody>
      </p:sp>
      <p:sp>
        <p:nvSpPr>
          <p:cNvPr id="21" name="Text 19"/>
          <p:cNvSpPr/>
          <p:nvPr/>
        </p:nvSpPr>
        <p:spPr>
          <a:xfrm>
            <a:off x="7599521" y="537781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Low Risk: 45.3%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7599521" y="582001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Medium Risk: 44.8%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7599521" y="626221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High Risk: 9.9%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02956" y="596622"/>
            <a:ext cx="5424487" cy="6780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Methodology Pipeline</a:t>
            </a:r>
            <a:endParaRPr lang="en-US" sz="42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5" y="1708547"/>
            <a:ext cx="13003530" cy="560748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88373" y="6252644"/>
            <a:ext cx="2950097" cy="368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000000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Optimize Params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1688373" y="4954602"/>
            <a:ext cx="2950097" cy="368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000000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Select Model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1688373" y="3669670"/>
            <a:ext cx="2950097" cy="368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000000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Feature Engineer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1688373" y="2371628"/>
            <a:ext cx="2950097" cy="368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000000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Preprocess Data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759381" y="7560112"/>
            <a:ext cx="13111639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Our robust methodology ensures accuracy, efficiency, and real-world applicability.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61096" y="517803"/>
            <a:ext cx="4708208" cy="588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60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Model Performance</a:t>
            </a:r>
            <a:endParaRPr lang="en-US" sz="3700" dirty="0"/>
          </a:p>
        </p:txBody>
      </p:sp>
      <p:sp>
        <p:nvSpPr>
          <p:cNvPr id="3" name="Shape 1"/>
          <p:cNvSpPr/>
          <p:nvPr/>
        </p:nvSpPr>
        <p:spPr>
          <a:xfrm>
            <a:off x="659130" y="1482804"/>
            <a:ext cx="6561892" cy="1838206"/>
          </a:xfrm>
          <a:prstGeom prst="roundRect">
            <a:avLst>
              <a:gd name="adj" fmla="val 1537"/>
            </a:avLst>
          </a:prstGeom>
          <a:solidFill>
            <a:srgbClr val="3B3C3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847368" y="1671042"/>
            <a:ext cx="564952" cy="564952"/>
          </a:xfrm>
          <a:prstGeom prst="roundRect">
            <a:avLst>
              <a:gd name="adj" fmla="val 16183827"/>
            </a:avLst>
          </a:prstGeom>
          <a:solidFill>
            <a:srgbClr val="9FA582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44" y="1794629"/>
            <a:ext cx="254198" cy="31777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47368" y="2424232"/>
            <a:ext cx="2354104" cy="2942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1F2D1B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Accuracy: 87.7%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847368" y="2831425"/>
            <a:ext cx="6185416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1F2D1B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Overall correctness of predictions</a:t>
            </a:r>
            <a:endParaRPr lang="en-US" sz="1450" dirty="0"/>
          </a:p>
        </p:txBody>
      </p:sp>
      <p:sp>
        <p:nvSpPr>
          <p:cNvPr id="8" name="Shape 5"/>
          <p:cNvSpPr/>
          <p:nvPr/>
        </p:nvSpPr>
        <p:spPr>
          <a:xfrm>
            <a:off x="7409259" y="1482804"/>
            <a:ext cx="6562011" cy="1838206"/>
          </a:xfrm>
          <a:prstGeom prst="roundRect">
            <a:avLst>
              <a:gd name="adj" fmla="val 1537"/>
            </a:avLst>
          </a:prstGeom>
          <a:solidFill>
            <a:srgbClr val="3B3C3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Shape 6"/>
          <p:cNvSpPr/>
          <p:nvPr/>
        </p:nvSpPr>
        <p:spPr>
          <a:xfrm>
            <a:off x="7597497" y="1671042"/>
            <a:ext cx="564952" cy="564952"/>
          </a:xfrm>
          <a:prstGeom prst="roundRect">
            <a:avLst>
              <a:gd name="adj" fmla="val 16183827"/>
            </a:avLst>
          </a:prstGeom>
          <a:solidFill>
            <a:srgbClr val="9FA582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874" y="1794629"/>
            <a:ext cx="254198" cy="317778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597497" y="2424232"/>
            <a:ext cx="2354104" cy="2942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1F2D1B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Precision: 83%</a:t>
            </a:r>
            <a:endParaRPr lang="en-US" sz="1850" dirty="0"/>
          </a:p>
        </p:txBody>
      </p:sp>
      <p:sp>
        <p:nvSpPr>
          <p:cNvPr id="12" name="Text 8"/>
          <p:cNvSpPr/>
          <p:nvPr/>
        </p:nvSpPr>
        <p:spPr>
          <a:xfrm>
            <a:off x="7597497" y="2831425"/>
            <a:ext cx="6185535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1F2D1B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Minimizing false positives</a:t>
            </a:r>
            <a:endParaRPr lang="en-US" sz="1450" dirty="0"/>
          </a:p>
        </p:txBody>
      </p:sp>
      <p:sp>
        <p:nvSpPr>
          <p:cNvPr id="13" name="Shape 9"/>
          <p:cNvSpPr/>
          <p:nvPr/>
        </p:nvSpPr>
        <p:spPr>
          <a:xfrm>
            <a:off x="659130" y="3509248"/>
            <a:ext cx="6561892" cy="1838206"/>
          </a:xfrm>
          <a:prstGeom prst="roundRect">
            <a:avLst>
              <a:gd name="adj" fmla="val 1537"/>
            </a:avLst>
          </a:prstGeom>
          <a:solidFill>
            <a:srgbClr val="3B3C3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Shape 10"/>
          <p:cNvSpPr/>
          <p:nvPr/>
        </p:nvSpPr>
        <p:spPr>
          <a:xfrm>
            <a:off x="847368" y="3697486"/>
            <a:ext cx="564952" cy="564952"/>
          </a:xfrm>
          <a:prstGeom prst="roundRect">
            <a:avLst>
              <a:gd name="adj" fmla="val 16183827"/>
            </a:avLst>
          </a:prstGeom>
          <a:solidFill>
            <a:srgbClr val="9FA582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744" y="3821073"/>
            <a:ext cx="254198" cy="317778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847368" y="4450675"/>
            <a:ext cx="2354104" cy="2942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1F2D1B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Recall: 82%</a:t>
            </a:r>
            <a:endParaRPr lang="en-US" sz="1850" dirty="0"/>
          </a:p>
        </p:txBody>
      </p:sp>
      <p:sp>
        <p:nvSpPr>
          <p:cNvPr id="17" name="Text 12"/>
          <p:cNvSpPr/>
          <p:nvPr/>
        </p:nvSpPr>
        <p:spPr>
          <a:xfrm>
            <a:off x="847368" y="4857869"/>
            <a:ext cx="6185416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1F2D1B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Maximizing true positives</a:t>
            </a:r>
            <a:endParaRPr lang="en-US" sz="1450" dirty="0"/>
          </a:p>
        </p:txBody>
      </p:sp>
      <p:sp>
        <p:nvSpPr>
          <p:cNvPr id="18" name="Shape 13"/>
          <p:cNvSpPr/>
          <p:nvPr/>
        </p:nvSpPr>
        <p:spPr>
          <a:xfrm>
            <a:off x="7409259" y="3509248"/>
            <a:ext cx="6562011" cy="1838206"/>
          </a:xfrm>
          <a:prstGeom prst="roundRect">
            <a:avLst>
              <a:gd name="adj" fmla="val 1537"/>
            </a:avLst>
          </a:prstGeom>
          <a:solidFill>
            <a:srgbClr val="3B3C3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Shape 14"/>
          <p:cNvSpPr/>
          <p:nvPr/>
        </p:nvSpPr>
        <p:spPr>
          <a:xfrm>
            <a:off x="7597497" y="3697486"/>
            <a:ext cx="564952" cy="564952"/>
          </a:xfrm>
          <a:prstGeom prst="roundRect">
            <a:avLst>
              <a:gd name="adj" fmla="val 16183827"/>
            </a:avLst>
          </a:prstGeom>
          <a:solidFill>
            <a:srgbClr val="9FA582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2874" y="3821073"/>
            <a:ext cx="254198" cy="317778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7597497" y="4450675"/>
            <a:ext cx="2354104" cy="2942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1F2D1B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F1-Score: 82%</a:t>
            </a:r>
            <a:endParaRPr lang="en-US" sz="1850" dirty="0"/>
          </a:p>
        </p:txBody>
      </p:sp>
      <p:sp>
        <p:nvSpPr>
          <p:cNvPr id="22" name="Text 16"/>
          <p:cNvSpPr/>
          <p:nvPr/>
        </p:nvSpPr>
        <p:spPr>
          <a:xfrm>
            <a:off x="7597497" y="4857869"/>
            <a:ext cx="6185535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1F2D1B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Balanced measure of performance</a:t>
            </a:r>
            <a:endParaRPr lang="en-US" sz="1450" dirty="0"/>
          </a:p>
        </p:txBody>
      </p:sp>
      <p:sp>
        <p:nvSpPr>
          <p:cNvPr id="23" name="Text 17"/>
          <p:cNvSpPr/>
          <p:nvPr/>
        </p:nvSpPr>
        <p:spPr>
          <a:xfrm>
            <a:off x="659130" y="5559266"/>
            <a:ext cx="13312140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Class-wise Performance</a:t>
            </a:r>
            <a:endParaRPr lang="en-US" sz="1450" dirty="0"/>
          </a:p>
        </p:txBody>
      </p:sp>
      <p:sp>
        <p:nvSpPr>
          <p:cNvPr id="24" name="Shape 18"/>
          <p:cNvSpPr/>
          <p:nvPr/>
        </p:nvSpPr>
        <p:spPr>
          <a:xfrm>
            <a:off x="659130" y="6072426"/>
            <a:ext cx="13312140" cy="1642943"/>
          </a:xfrm>
          <a:prstGeom prst="roundRect">
            <a:avLst>
              <a:gd name="adj" fmla="val 171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5" name="Shape 19"/>
          <p:cNvSpPr/>
          <p:nvPr/>
        </p:nvSpPr>
        <p:spPr>
          <a:xfrm>
            <a:off x="666750" y="6080046"/>
            <a:ext cx="13296900" cy="54256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6" name="Text 20"/>
          <p:cNvSpPr/>
          <p:nvPr/>
        </p:nvSpPr>
        <p:spPr>
          <a:xfrm>
            <a:off x="855226" y="6200656"/>
            <a:ext cx="2943939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High Risk</a:t>
            </a:r>
            <a:endParaRPr lang="en-US" sz="1450" dirty="0"/>
          </a:p>
        </p:txBody>
      </p:sp>
      <p:sp>
        <p:nvSpPr>
          <p:cNvPr id="27" name="Text 21"/>
          <p:cNvSpPr/>
          <p:nvPr/>
        </p:nvSpPr>
        <p:spPr>
          <a:xfrm>
            <a:off x="4183261" y="6200656"/>
            <a:ext cx="2009299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0.85</a:t>
            </a:r>
            <a:endParaRPr lang="en-US" sz="1450" dirty="0"/>
          </a:p>
        </p:txBody>
      </p:sp>
      <p:sp>
        <p:nvSpPr>
          <p:cNvPr id="28" name="Text 22"/>
          <p:cNvSpPr/>
          <p:nvPr/>
        </p:nvSpPr>
        <p:spPr>
          <a:xfrm>
            <a:off x="6576655" y="6200656"/>
            <a:ext cx="2009299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0.78</a:t>
            </a:r>
            <a:endParaRPr lang="en-US" sz="1450" dirty="0"/>
          </a:p>
        </p:txBody>
      </p:sp>
      <p:sp>
        <p:nvSpPr>
          <p:cNvPr id="29" name="Text 23"/>
          <p:cNvSpPr/>
          <p:nvPr/>
        </p:nvSpPr>
        <p:spPr>
          <a:xfrm>
            <a:off x="8970050" y="6200656"/>
            <a:ext cx="2009299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0.81</a:t>
            </a:r>
            <a:endParaRPr lang="en-US" sz="1450" dirty="0"/>
          </a:p>
        </p:txBody>
      </p:sp>
      <p:sp>
        <p:nvSpPr>
          <p:cNvPr id="30" name="Text 24"/>
          <p:cNvSpPr/>
          <p:nvPr/>
        </p:nvSpPr>
        <p:spPr>
          <a:xfrm>
            <a:off x="11363444" y="6200656"/>
            <a:ext cx="2411968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14</a:t>
            </a:r>
            <a:endParaRPr lang="en-US" sz="1450" dirty="0"/>
          </a:p>
        </p:txBody>
      </p:sp>
      <p:sp>
        <p:nvSpPr>
          <p:cNvPr id="31" name="Shape 25"/>
          <p:cNvSpPr/>
          <p:nvPr/>
        </p:nvSpPr>
        <p:spPr>
          <a:xfrm>
            <a:off x="666750" y="6622613"/>
            <a:ext cx="13296900" cy="54256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2" name="Text 26"/>
          <p:cNvSpPr/>
          <p:nvPr/>
        </p:nvSpPr>
        <p:spPr>
          <a:xfrm>
            <a:off x="855226" y="6743224"/>
            <a:ext cx="2943939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Medium Risk</a:t>
            </a:r>
            <a:endParaRPr lang="en-US" sz="1450" dirty="0"/>
          </a:p>
        </p:txBody>
      </p:sp>
      <p:sp>
        <p:nvSpPr>
          <p:cNvPr id="33" name="Text 27"/>
          <p:cNvSpPr/>
          <p:nvPr/>
        </p:nvSpPr>
        <p:spPr>
          <a:xfrm>
            <a:off x="4183261" y="6743224"/>
            <a:ext cx="2009299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0.75</a:t>
            </a:r>
            <a:endParaRPr lang="en-US" sz="1450" dirty="0"/>
          </a:p>
        </p:txBody>
      </p:sp>
      <p:sp>
        <p:nvSpPr>
          <p:cNvPr id="34" name="Text 28"/>
          <p:cNvSpPr/>
          <p:nvPr/>
        </p:nvSpPr>
        <p:spPr>
          <a:xfrm>
            <a:off x="6576655" y="6743224"/>
            <a:ext cx="2009299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0.78</a:t>
            </a:r>
            <a:endParaRPr lang="en-US" sz="1450" dirty="0"/>
          </a:p>
        </p:txBody>
      </p:sp>
      <p:sp>
        <p:nvSpPr>
          <p:cNvPr id="35" name="Text 29"/>
          <p:cNvSpPr/>
          <p:nvPr/>
        </p:nvSpPr>
        <p:spPr>
          <a:xfrm>
            <a:off x="8970050" y="6743224"/>
            <a:ext cx="2009299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0.76</a:t>
            </a:r>
            <a:endParaRPr lang="en-US" sz="1450" dirty="0"/>
          </a:p>
        </p:txBody>
      </p:sp>
      <p:sp>
        <p:nvSpPr>
          <p:cNvPr id="36" name="Text 30"/>
          <p:cNvSpPr/>
          <p:nvPr/>
        </p:nvSpPr>
        <p:spPr>
          <a:xfrm>
            <a:off x="11363444" y="6743224"/>
            <a:ext cx="2411968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40</a:t>
            </a:r>
            <a:endParaRPr lang="en-US" sz="1450" dirty="0"/>
          </a:p>
        </p:txBody>
      </p:sp>
      <p:sp>
        <p:nvSpPr>
          <p:cNvPr id="37" name="Shape 31"/>
          <p:cNvSpPr/>
          <p:nvPr/>
        </p:nvSpPr>
        <p:spPr>
          <a:xfrm>
            <a:off x="666750" y="7165181"/>
            <a:ext cx="13296900" cy="54256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8" name="Text 32"/>
          <p:cNvSpPr/>
          <p:nvPr/>
        </p:nvSpPr>
        <p:spPr>
          <a:xfrm>
            <a:off x="855226" y="7285792"/>
            <a:ext cx="2943939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Low Risk</a:t>
            </a:r>
            <a:endParaRPr lang="en-US" sz="1450" dirty="0"/>
          </a:p>
        </p:txBody>
      </p:sp>
      <p:sp>
        <p:nvSpPr>
          <p:cNvPr id="39" name="Text 33"/>
          <p:cNvSpPr/>
          <p:nvPr/>
        </p:nvSpPr>
        <p:spPr>
          <a:xfrm>
            <a:off x="4183261" y="7285792"/>
            <a:ext cx="2009299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0.89</a:t>
            </a:r>
            <a:endParaRPr lang="en-US" sz="1450" dirty="0"/>
          </a:p>
        </p:txBody>
      </p:sp>
      <p:sp>
        <p:nvSpPr>
          <p:cNvPr id="40" name="Text 34"/>
          <p:cNvSpPr/>
          <p:nvPr/>
        </p:nvSpPr>
        <p:spPr>
          <a:xfrm>
            <a:off x="6576655" y="7285792"/>
            <a:ext cx="2009299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0.91</a:t>
            </a:r>
            <a:endParaRPr lang="en-US" sz="1450" dirty="0"/>
          </a:p>
        </p:txBody>
      </p:sp>
      <p:sp>
        <p:nvSpPr>
          <p:cNvPr id="41" name="Text 35"/>
          <p:cNvSpPr/>
          <p:nvPr/>
        </p:nvSpPr>
        <p:spPr>
          <a:xfrm>
            <a:off x="8970050" y="7285792"/>
            <a:ext cx="2009299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0.90</a:t>
            </a:r>
            <a:endParaRPr lang="en-US" sz="1450" dirty="0"/>
          </a:p>
        </p:txBody>
      </p:sp>
      <p:sp>
        <p:nvSpPr>
          <p:cNvPr id="42" name="Text 36"/>
          <p:cNvSpPr/>
          <p:nvPr/>
        </p:nvSpPr>
        <p:spPr>
          <a:xfrm>
            <a:off x="11363444" y="7285792"/>
            <a:ext cx="2411968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000000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44</a:t>
            </a:r>
            <a:endParaRPr lang="en-US" sz="14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80591" y="359569"/>
            <a:ext cx="3269099" cy="4086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55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Feature Importance</a:t>
            </a:r>
            <a:endParaRPr lang="en-US" sz="25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20928"/>
            <a:ext cx="14630401" cy="698774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334482" y="8906113"/>
            <a:ext cx="1961436" cy="2450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Key Insights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457676" y="9347240"/>
            <a:ext cx="13715048" cy="2090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Prior academic performance (G1, G2) are the strongest indicators.</a:t>
            </a: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457676" y="9602033"/>
            <a:ext cx="13715048" cy="2090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Behavioral factors like failures and absences significantly impact risk.</a:t>
            </a:r>
            <a:endParaRPr lang="en-US" sz="1000" dirty="0"/>
          </a:p>
        </p:txBody>
      </p:sp>
      <p:sp>
        <p:nvSpPr>
          <p:cNvPr id="7" name="Text 4"/>
          <p:cNvSpPr/>
          <p:nvPr/>
        </p:nvSpPr>
        <p:spPr>
          <a:xfrm>
            <a:off x="457676" y="9856827"/>
            <a:ext cx="13715048" cy="2090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Socioeconomic and demographic features contribute but to a lesser extent.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10026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System Architecture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5156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Seamless integration for reliable predictions.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669619"/>
            <a:ext cx="13042821" cy="1367909"/>
          </a:xfrm>
          <a:prstGeom prst="roundRect">
            <a:avLst>
              <a:gd name="adj" fmla="val 2487"/>
            </a:avLst>
          </a:prstGeom>
          <a:solidFill>
            <a:srgbClr val="667EEA"/>
          </a:solidFill>
          <a:ln w="30480">
            <a:solidFill>
              <a:srgbClr val="9FA58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824270" y="2700099"/>
            <a:ext cx="907256" cy="1306949"/>
          </a:xfrm>
          <a:prstGeom prst="rect">
            <a:avLst/>
          </a:prstGeom>
          <a:solidFill>
            <a:srgbClr val="9FA582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58" y="3140869"/>
            <a:ext cx="340162" cy="425291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958340" y="29269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F2D1B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Backend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958340" y="3417332"/>
            <a:ext cx="118477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F2D1B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Flask, Python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93790" y="4264342"/>
            <a:ext cx="13042821" cy="1367909"/>
          </a:xfrm>
          <a:prstGeom prst="roundRect">
            <a:avLst>
              <a:gd name="adj" fmla="val 2487"/>
            </a:avLst>
          </a:prstGeom>
          <a:solidFill>
            <a:srgbClr val="667EEA"/>
          </a:solidFill>
          <a:ln w="30480">
            <a:solidFill>
              <a:srgbClr val="9FA58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Shape 7"/>
          <p:cNvSpPr/>
          <p:nvPr/>
        </p:nvSpPr>
        <p:spPr>
          <a:xfrm>
            <a:off x="824270" y="4294823"/>
            <a:ext cx="907256" cy="1306949"/>
          </a:xfrm>
          <a:prstGeom prst="rect">
            <a:avLst/>
          </a:prstGeom>
          <a:solidFill>
            <a:srgbClr val="9FA582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758" y="4735592"/>
            <a:ext cx="340162" cy="425291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1958340" y="45216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F2D1B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ML Libraries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1958340" y="5012055"/>
            <a:ext cx="118477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F2D1B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scikit-learn, pandas, numpy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793790" y="5859066"/>
            <a:ext cx="13042821" cy="1367909"/>
          </a:xfrm>
          <a:prstGeom prst="roundRect">
            <a:avLst>
              <a:gd name="adj" fmla="val 2487"/>
            </a:avLst>
          </a:prstGeom>
          <a:solidFill>
            <a:srgbClr val="667EEA"/>
          </a:solidFill>
          <a:ln w="30480">
            <a:solidFill>
              <a:srgbClr val="9FA58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Shape 11"/>
          <p:cNvSpPr/>
          <p:nvPr/>
        </p:nvSpPr>
        <p:spPr>
          <a:xfrm>
            <a:off x="824270" y="5889546"/>
            <a:ext cx="907256" cy="1306949"/>
          </a:xfrm>
          <a:prstGeom prst="rect">
            <a:avLst/>
          </a:prstGeom>
          <a:solidFill>
            <a:srgbClr val="9FA582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758" y="6330315"/>
            <a:ext cx="340162" cy="425291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1958340" y="61163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F2D1B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Frontend</a:t>
            </a:r>
            <a:endParaRPr lang="en-US" sz="2200" dirty="0"/>
          </a:p>
        </p:txBody>
      </p:sp>
      <p:sp>
        <p:nvSpPr>
          <p:cNvPr id="18" name="Text 13"/>
          <p:cNvSpPr/>
          <p:nvPr/>
        </p:nvSpPr>
        <p:spPr>
          <a:xfrm>
            <a:off x="1958340" y="6606778"/>
            <a:ext cx="118477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F2D1B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HTML/CSS, JavaScript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14574" y="576263"/>
            <a:ext cx="6201132" cy="6548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Web Application Features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733425" y="1754981"/>
            <a:ext cx="3143369" cy="3929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Core Functionality</a:t>
            </a:r>
            <a:endParaRPr lang="en-US" sz="2450" dirty="0"/>
          </a:p>
        </p:txBody>
      </p:sp>
      <p:sp>
        <p:nvSpPr>
          <p:cNvPr id="4" name="Shape 2"/>
          <p:cNvSpPr/>
          <p:nvPr/>
        </p:nvSpPr>
        <p:spPr>
          <a:xfrm>
            <a:off x="733425" y="2383631"/>
            <a:ext cx="471488" cy="471488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06" y="2422922"/>
            <a:ext cx="314325" cy="39290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414463" y="2455664"/>
            <a:ext cx="2619375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Real-time Risk Form</a:t>
            </a:r>
            <a:endParaRPr lang="en-US" sz="2050" dirty="0"/>
          </a:p>
        </p:txBody>
      </p:sp>
      <p:sp>
        <p:nvSpPr>
          <p:cNvPr id="7" name="Text 4"/>
          <p:cNvSpPr/>
          <p:nvPr/>
        </p:nvSpPr>
        <p:spPr>
          <a:xfrm>
            <a:off x="1414463" y="2992636"/>
            <a:ext cx="5645110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Quick data entry for student assessment.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733425" y="3747016"/>
            <a:ext cx="471488" cy="471488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06" y="3786307"/>
            <a:ext cx="314325" cy="392906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1414463" y="3819049"/>
            <a:ext cx="2619375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Instant Prediction</a:t>
            </a:r>
            <a:endParaRPr lang="en-US" sz="2050" dirty="0"/>
          </a:p>
        </p:txBody>
      </p:sp>
      <p:sp>
        <p:nvSpPr>
          <p:cNvPr id="11" name="Text 7"/>
          <p:cNvSpPr/>
          <p:nvPr/>
        </p:nvSpPr>
        <p:spPr>
          <a:xfrm>
            <a:off x="1414463" y="4356021"/>
            <a:ext cx="5645110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Immediate risk level assessment.</a:t>
            </a:r>
            <a:endParaRPr lang="en-US" sz="1650" dirty="0"/>
          </a:p>
        </p:txBody>
      </p:sp>
      <p:sp>
        <p:nvSpPr>
          <p:cNvPr id="12" name="Shape 8"/>
          <p:cNvSpPr/>
          <p:nvPr/>
        </p:nvSpPr>
        <p:spPr>
          <a:xfrm>
            <a:off x="733425" y="5110401"/>
            <a:ext cx="471488" cy="471488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006" y="5149691"/>
            <a:ext cx="314325" cy="392906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1414463" y="5182433"/>
            <a:ext cx="2619375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Performance Metrics</a:t>
            </a:r>
            <a:endParaRPr lang="en-US" sz="2050" dirty="0"/>
          </a:p>
        </p:txBody>
      </p:sp>
      <p:sp>
        <p:nvSpPr>
          <p:cNvPr id="15" name="Text 10"/>
          <p:cNvSpPr/>
          <p:nvPr/>
        </p:nvSpPr>
        <p:spPr>
          <a:xfrm>
            <a:off x="1414463" y="5719405"/>
            <a:ext cx="5645110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Dashboard for model evaluation.</a:t>
            </a:r>
            <a:endParaRPr lang="en-US" sz="1650" dirty="0"/>
          </a:p>
        </p:txBody>
      </p:sp>
      <p:sp>
        <p:nvSpPr>
          <p:cNvPr id="16" name="Shape 11"/>
          <p:cNvSpPr/>
          <p:nvPr/>
        </p:nvSpPr>
        <p:spPr>
          <a:xfrm>
            <a:off x="733425" y="6473785"/>
            <a:ext cx="471488" cy="471488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006" y="6513076"/>
            <a:ext cx="314325" cy="392906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1414463" y="6545818"/>
            <a:ext cx="2619375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Intuitive UI</a:t>
            </a:r>
            <a:endParaRPr lang="en-US" sz="2050" dirty="0"/>
          </a:p>
        </p:txBody>
      </p:sp>
      <p:sp>
        <p:nvSpPr>
          <p:cNvPr id="19" name="Text 13"/>
          <p:cNvSpPr/>
          <p:nvPr/>
        </p:nvSpPr>
        <p:spPr>
          <a:xfrm>
            <a:off x="1414463" y="7082790"/>
            <a:ext cx="5645110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User-friendly design for ease of use.</a:t>
            </a:r>
            <a:endParaRPr lang="en-US" sz="1650" dirty="0"/>
          </a:p>
        </p:txBody>
      </p:sp>
      <p:sp>
        <p:nvSpPr>
          <p:cNvPr id="20" name="Text 14"/>
          <p:cNvSpPr/>
          <p:nvPr/>
        </p:nvSpPr>
        <p:spPr>
          <a:xfrm>
            <a:off x="7578447" y="1754981"/>
            <a:ext cx="3143369" cy="3929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Technical Aspects</a:t>
            </a:r>
            <a:endParaRPr lang="en-US" sz="2450" dirty="0"/>
          </a:p>
        </p:txBody>
      </p:sp>
      <p:sp>
        <p:nvSpPr>
          <p:cNvPr id="21" name="Shape 15"/>
          <p:cNvSpPr/>
          <p:nvPr/>
        </p:nvSpPr>
        <p:spPr>
          <a:xfrm>
            <a:off x="7578447" y="2383631"/>
            <a:ext cx="471488" cy="471488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7028" y="2422922"/>
            <a:ext cx="314325" cy="392906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8259485" y="2455664"/>
            <a:ext cx="2619375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Robust Validation</a:t>
            </a:r>
            <a:endParaRPr lang="en-US" sz="2050" dirty="0"/>
          </a:p>
        </p:txBody>
      </p:sp>
      <p:sp>
        <p:nvSpPr>
          <p:cNvPr id="24" name="Text 17"/>
          <p:cNvSpPr/>
          <p:nvPr/>
        </p:nvSpPr>
        <p:spPr>
          <a:xfrm>
            <a:off x="8259485" y="2992636"/>
            <a:ext cx="5645110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Ensuring data integrity and reliability.</a:t>
            </a:r>
            <a:endParaRPr lang="en-US" sz="1650" dirty="0"/>
          </a:p>
        </p:txBody>
      </p:sp>
      <p:sp>
        <p:nvSpPr>
          <p:cNvPr id="25" name="Shape 18"/>
          <p:cNvSpPr/>
          <p:nvPr/>
        </p:nvSpPr>
        <p:spPr>
          <a:xfrm>
            <a:off x="7578447" y="3747016"/>
            <a:ext cx="471488" cy="471488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7028" y="3786307"/>
            <a:ext cx="314325" cy="392906"/>
          </a:xfrm>
          <a:prstGeom prst="rect">
            <a:avLst/>
          </a:prstGeom>
        </p:spPr>
      </p:pic>
      <p:sp>
        <p:nvSpPr>
          <p:cNvPr id="27" name="Text 19"/>
          <p:cNvSpPr/>
          <p:nvPr/>
        </p:nvSpPr>
        <p:spPr>
          <a:xfrm>
            <a:off x="8259485" y="3819049"/>
            <a:ext cx="2619375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Responsive Design</a:t>
            </a:r>
            <a:endParaRPr lang="en-US" sz="2050" dirty="0"/>
          </a:p>
        </p:txBody>
      </p:sp>
      <p:sp>
        <p:nvSpPr>
          <p:cNvPr id="28" name="Text 20"/>
          <p:cNvSpPr/>
          <p:nvPr/>
        </p:nvSpPr>
        <p:spPr>
          <a:xfrm>
            <a:off x="8259485" y="4356021"/>
            <a:ext cx="5645110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Accessible across devices.</a:t>
            </a:r>
            <a:endParaRPr lang="en-US" sz="1650" dirty="0"/>
          </a:p>
        </p:txBody>
      </p:sp>
      <p:sp>
        <p:nvSpPr>
          <p:cNvPr id="29" name="Shape 21"/>
          <p:cNvSpPr/>
          <p:nvPr/>
        </p:nvSpPr>
        <p:spPr>
          <a:xfrm>
            <a:off x="7578447" y="5110401"/>
            <a:ext cx="471488" cy="471488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0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7028" y="5149691"/>
            <a:ext cx="314325" cy="392906"/>
          </a:xfrm>
          <a:prstGeom prst="rect">
            <a:avLst/>
          </a:prstGeom>
        </p:spPr>
      </p:pic>
      <p:sp>
        <p:nvSpPr>
          <p:cNvPr id="31" name="Text 22"/>
          <p:cNvSpPr/>
          <p:nvPr/>
        </p:nvSpPr>
        <p:spPr>
          <a:xfrm>
            <a:off x="8259485" y="5182433"/>
            <a:ext cx="2619375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RESTful API</a:t>
            </a:r>
            <a:endParaRPr lang="en-US" sz="2050" dirty="0"/>
          </a:p>
        </p:txBody>
      </p:sp>
      <p:sp>
        <p:nvSpPr>
          <p:cNvPr id="32" name="Text 23"/>
          <p:cNvSpPr/>
          <p:nvPr/>
        </p:nvSpPr>
        <p:spPr>
          <a:xfrm>
            <a:off x="8259485" y="5719405"/>
            <a:ext cx="5645110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Enabling future integrations.</a:t>
            </a:r>
            <a:endParaRPr lang="en-US" sz="1650" dirty="0"/>
          </a:p>
        </p:txBody>
      </p:sp>
      <p:sp>
        <p:nvSpPr>
          <p:cNvPr id="33" name="Shape 24"/>
          <p:cNvSpPr/>
          <p:nvPr/>
        </p:nvSpPr>
        <p:spPr>
          <a:xfrm>
            <a:off x="7578447" y="6473785"/>
            <a:ext cx="471488" cy="471488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4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57028" y="6513076"/>
            <a:ext cx="314325" cy="392906"/>
          </a:xfrm>
          <a:prstGeom prst="rect">
            <a:avLst/>
          </a:prstGeom>
        </p:spPr>
      </p:pic>
      <p:sp>
        <p:nvSpPr>
          <p:cNvPr id="35" name="Text 25"/>
          <p:cNvSpPr/>
          <p:nvPr/>
        </p:nvSpPr>
        <p:spPr>
          <a:xfrm>
            <a:off x="8259485" y="6545818"/>
            <a:ext cx="2898338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Comprehensive Logging</a:t>
            </a:r>
            <a:endParaRPr lang="en-US" sz="2050" dirty="0"/>
          </a:p>
        </p:txBody>
      </p:sp>
      <p:sp>
        <p:nvSpPr>
          <p:cNvPr id="36" name="Text 26"/>
          <p:cNvSpPr/>
          <p:nvPr/>
        </p:nvSpPr>
        <p:spPr>
          <a:xfrm>
            <a:off x="8259485" y="7082790"/>
            <a:ext cx="5645110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For debugging and auditing.</a:t>
            </a:r>
            <a:endParaRPr lang="en-US" sz="16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90367" y="942380"/>
            <a:ext cx="684966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Conclusion &amp; Future Vision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91320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Key Achievements</a:t>
            </a:r>
            <a:endParaRPr lang="en-US" sz="2650" dirty="0"/>
          </a:p>
        </p:txBody>
      </p:sp>
      <p:sp>
        <p:nvSpPr>
          <p:cNvPr id="4" name="Shape 2"/>
          <p:cNvSpPr/>
          <p:nvPr/>
        </p:nvSpPr>
        <p:spPr>
          <a:xfrm>
            <a:off x="793790" y="275677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2799278"/>
            <a:ext cx="340162" cy="42529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530906" y="2834640"/>
            <a:ext cx="546901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High-Performance Model (87.7% accuracy)</a:t>
            </a:r>
            <a:endParaRPr lang="en-US" sz="2200" dirty="0"/>
          </a:p>
        </p:txBody>
      </p:sp>
      <p:sp>
        <p:nvSpPr>
          <p:cNvPr id="7" name="Shape 4"/>
          <p:cNvSpPr/>
          <p:nvPr/>
        </p:nvSpPr>
        <p:spPr>
          <a:xfrm>
            <a:off x="793790" y="372070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3763208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530906" y="37985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Complete ML Pipeline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793790" y="468463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4727138"/>
            <a:ext cx="340162" cy="42529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530906" y="4762500"/>
            <a:ext cx="357473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Functional Web Application</a:t>
            </a:r>
            <a:endParaRPr lang="en-US" sz="2200" dirty="0"/>
          </a:p>
        </p:txBody>
      </p:sp>
      <p:sp>
        <p:nvSpPr>
          <p:cNvPr id="13" name="Shape 8"/>
          <p:cNvSpPr/>
          <p:nvPr/>
        </p:nvSpPr>
        <p:spPr>
          <a:xfrm>
            <a:off x="793790" y="564856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5691068"/>
            <a:ext cx="340162" cy="42529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530906" y="57264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Ethical AI Framework</a:t>
            </a:r>
            <a:endParaRPr lang="en-US" sz="2200" dirty="0"/>
          </a:p>
        </p:txBody>
      </p:sp>
      <p:sp>
        <p:nvSpPr>
          <p:cNvPr id="16" name="Text 10"/>
          <p:cNvSpPr/>
          <p:nvPr/>
        </p:nvSpPr>
        <p:spPr>
          <a:xfrm>
            <a:off x="1133951" y="6669167"/>
            <a:ext cx="127026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"Foundation for personalized, proactive, and ethical educational AI"</a:t>
            </a:r>
            <a:endParaRPr lang="en-US" sz="1750" dirty="0"/>
          </a:p>
        </p:txBody>
      </p:sp>
      <p:sp>
        <p:nvSpPr>
          <p:cNvPr id="17" name="Shape 11"/>
          <p:cNvSpPr/>
          <p:nvPr/>
        </p:nvSpPr>
        <p:spPr>
          <a:xfrm>
            <a:off x="793790" y="6414016"/>
            <a:ext cx="30480" cy="873204"/>
          </a:xfrm>
          <a:prstGeom prst="rect">
            <a:avLst/>
          </a:prstGeom>
          <a:solidFill>
            <a:srgbClr val="9FA582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392</Words>
  <Application>Microsoft Office PowerPoint</Application>
  <PresentationFormat>Custom</PresentationFormat>
  <Paragraphs>121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Bitter</vt:lpstr>
      <vt:lpstr>Arial</vt:lpstr>
      <vt:lpstr>Outfit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محمود احمد محمد احمد عيسى</cp:lastModifiedBy>
  <cp:revision>2</cp:revision>
  <dcterms:created xsi:type="dcterms:W3CDTF">2025-08-29T23:03:00Z</dcterms:created>
  <dcterms:modified xsi:type="dcterms:W3CDTF">2025-08-29T23:05:27Z</dcterms:modified>
</cp:coreProperties>
</file>