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3"/>
  </p:notesMasterIdLst>
  <p:sldIdLst>
    <p:sldId id="257" r:id="rId2"/>
    <p:sldId id="262" r:id="rId3"/>
    <p:sldId id="263"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20" r:id="rId25"/>
    <p:sldId id="308" r:id="rId26"/>
    <p:sldId id="309" r:id="rId27"/>
    <p:sldId id="310" r:id="rId28"/>
    <p:sldId id="319" r:id="rId29"/>
    <p:sldId id="311" r:id="rId30"/>
    <p:sldId id="317" r:id="rId31"/>
    <p:sldId id="321" r:id="rId32"/>
  </p:sldIdLst>
  <p:sldSz cx="12190413" cy="6858000"/>
  <p:notesSz cx="6858000" cy="9144000"/>
  <p:defaultTex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2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snapToObjects="1">
      <p:cViewPr varScale="1">
        <p:scale>
          <a:sx n="62" d="100"/>
          <a:sy n="62" d="100"/>
        </p:scale>
        <p:origin x="804" y="56"/>
      </p:cViewPr>
      <p:guideLst>
        <p:guide orient="horz" pos="2160"/>
        <p:guide pos="3840"/>
      </p:guideLst>
    </p:cSldViewPr>
  </p:slideViewPr>
  <p:notesTextViewPr>
    <p:cViewPr>
      <p:scale>
        <a:sx n="100" d="100"/>
        <a:sy n="100" d="100"/>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fontAlgn="auto">
              <a:spcBef>
                <a:spcPts val="0"/>
              </a:spcBef>
              <a:spcAft>
                <a:spcPts val="0"/>
              </a:spcAft>
              <a:defRPr sz="1200">
                <a:latin typeface="+mn-lt"/>
                <a:cs typeface="+mn-cs"/>
              </a:defRPr>
            </a:lvl1pPr>
          </a:lstStyle>
          <a:p>
            <a:pPr>
              <a:defRPr/>
            </a:pPr>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fontAlgn="auto">
              <a:spcBef>
                <a:spcPts val="0"/>
              </a:spcBef>
              <a:spcAft>
                <a:spcPts val="0"/>
              </a:spcAft>
              <a:defRPr sz="1200">
                <a:latin typeface="+mn-lt"/>
                <a:cs typeface="+mn-cs"/>
              </a:defRPr>
            </a:lvl1pPr>
          </a:lstStyle>
          <a:p>
            <a:pPr>
              <a:defRPr/>
            </a:pPr>
            <a:fld id="{F54CF4F4-36E0-4048-B134-EBB4A1659998}" type="datetimeFigureOut">
              <a:rPr lang="he-IL"/>
              <a:pPr>
                <a:defRPr/>
              </a:pPr>
              <a:t>כ"ב/חשון/תשפ"ב</a:t>
            </a:fld>
            <a:endParaRPr lang="he-IL"/>
          </a:p>
        </p:txBody>
      </p:sp>
      <p:sp>
        <p:nvSpPr>
          <p:cNvPr id="4" name="מציין מיקום של תמונת שקופית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1" anchor="ctr"/>
          <a:lstStyle/>
          <a:p>
            <a:pPr lvl="0"/>
            <a:endParaRPr lang="he-IL" noProof="0"/>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noProof="0"/>
              <a:t>לחץ כדי לערוך סגנונות טקסט של תבנית בסיס</a:t>
            </a:r>
          </a:p>
          <a:p>
            <a:pPr lvl="1"/>
            <a:r>
              <a:rPr lang="he-IL" noProof="0"/>
              <a:t>רמה שנייה</a:t>
            </a:r>
          </a:p>
          <a:p>
            <a:pPr lvl="2"/>
            <a:r>
              <a:rPr lang="he-IL" noProof="0"/>
              <a:t>רמה שלישית</a:t>
            </a:r>
          </a:p>
          <a:p>
            <a:pPr lvl="3"/>
            <a:r>
              <a:rPr lang="he-IL" noProof="0"/>
              <a:t>רמה רביעית</a:t>
            </a:r>
          </a:p>
          <a:p>
            <a:pPr lvl="4"/>
            <a:r>
              <a:rPr lang="he-IL" noProof="0"/>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fontAlgn="auto">
              <a:spcBef>
                <a:spcPts val="0"/>
              </a:spcBef>
              <a:spcAft>
                <a:spcPts val="0"/>
              </a:spcAft>
              <a:defRPr sz="1200">
                <a:latin typeface="+mn-lt"/>
                <a:cs typeface="+mn-cs"/>
              </a:defRPr>
            </a:lvl1pPr>
          </a:lstStyle>
          <a:p>
            <a:pPr>
              <a:defRPr/>
            </a:pPr>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fontAlgn="auto">
              <a:spcBef>
                <a:spcPts val="0"/>
              </a:spcBef>
              <a:spcAft>
                <a:spcPts val="0"/>
              </a:spcAft>
              <a:defRPr sz="1200">
                <a:latin typeface="+mn-lt"/>
                <a:cs typeface="+mn-cs"/>
              </a:defRPr>
            </a:lvl1pPr>
          </a:lstStyle>
          <a:p>
            <a:pPr>
              <a:defRPr/>
            </a:pPr>
            <a:fld id="{67D614F1-8BD3-4EDA-A9F5-C64D3E62CC3A}" type="slidenum">
              <a:rPr lang="he-IL"/>
              <a:pPr>
                <a:defRPr/>
              </a:pPr>
              <a:t>‹#›</a:t>
            </a:fld>
            <a:endParaRPr lang="he-IL"/>
          </a:p>
        </p:txBody>
      </p:sp>
    </p:spTree>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6" name="Google Shape;51;g37bb09f989_0_0:notes"/>
          <p:cNvSpPr>
            <a:spLocks noGrp="1" noRot="1" noChangeAspect="1" noTextEdit="1"/>
          </p:cNvSpPr>
          <p:nvPr>
            <p:ph type="sldImg" idx="2"/>
          </p:nvPr>
        </p:nvSpPr>
        <p:spPr bwMode="auto">
          <a:xfrm>
            <a:off x="381000" y="685800"/>
            <a:ext cx="6096000" cy="3429000"/>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p:spPr>
      </p:sp>
      <p:sp>
        <p:nvSpPr>
          <p:cNvPr id="41987" name="Google Shape;52;g37bb09f989_0_0:notes"/>
          <p:cNvSpPr>
            <a:spLocks noGrp="1"/>
          </p:cNvSpPr>
          <p:nvPr>
            <p:ph type="body" idx="1"/>
          </p:nvPr>
        </p:nvSpPr>
        <p:spPr bwMode="auto">
          <a:noFill/>
        </p:spPr>
        <p:txBody>
          <a:bodyPr wrap="square" lIns="91425" tIns="91425" rIns="91425" bIns="91425" numCol="1" anchor="t" anchorCtr="0" compatLnSpc="1">
            <a:prstTxWarp prst="textNoShape">
              <a:avLst/>
            </a:prstTxWarp>
          </a:bodyPr>
          <a:lstStyle/>
          <a:p>
            <a:pPr algn="l" rtl="0" eaLnBrk="1" hangingPunct="1">
              <a:spcBef>
                <a:spcPct val="0"/>
              </a:spcBef>
            </a:pPr>
            <a:endParaRPr lang="ar-S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010" name="Google Shape;58;g37bb09f989_0_49:notes"/>
          <p:cNvSpPr>
            <a:spLocks noGrp="1" noRot="1" noChangeAspect="1" noTextEdit="1"/>
          </p:cNvSpPr>
          <p:nvPr>
            <p:ph type="sldImg" idx="2"/>
          </p:nvPr>
        </p:nvSpPr>
        <p:spPr bwMode="auto">
          <a:xfrm>
            <a:off x="381000" y="685800"/>
            <a:ext cx="6096000" cy="3429000"/>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p:spPr>
      </p:sp>
      <p:sp>
        <p:nvSpPr>
          <p:cNvPr id="43011" name="Google Shape;59;g37bb09f989_0_49:notes"/>
          <p:cNvSpPr>
            <a:spLocks noGrp="1"/>
          </p:cNvSpPr>
          <p:nvPr>
            <p:ph type="body" idx="1"/>
          </p:nvPr>
        </p:nvSpPr>
        <p:spPr bwMode="auto">
          <a:noFill/>
        </p:spPr>
        <p:txBody>
          <a:bodyPr wrap="square" lIns="91425" tIns="91425" rIns="91425" bIns="91425" numCol="1" anchor="t" anchorCtr="0" compatLnSpc="1">
            <a:prstTxWarp prst="textNoShape">
              <a:avLst/>
            </a:prstTxWarp>
          </a:bodyPr>
          <a:lstStyle/>
          <a:p>
            <a:pPr algn="l" rtl="0" eaLnBrk="1" hangingPunct="1">
              <a:spcBef>
                <a:spcPct val="0"/>
              </a:spcBef>
            </a:pPr>
            <a:endParaRPr lang="ar-S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51;g37bb09f989_0_0:notes"/>
          <p:cNvSpPr>
            <a:spLocks noGrp="1" noRot="1" noChangeAspect="1" noTextEdit="1"/>
          </p:cNvSpPr>
          <p:nvPr>
            <p:ph type="sldImg" idx="2"/>
          </p:nvPr>
        </p:nvSpPr>
        <p:spPr bwMode="auto">
          <a:xfrm>
            <a:off x="381000" y="685800"/>
            <a:ext cx="6096000" cy="3429000"/>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p:spPr>
      </p:sp>
      <p:sp>
        <p:nvSpPr>
          <p:cNvPr id="44035" name="Google Shape;52;g37bb09f989_0_0:notes"/>
          <p:cNvSpPr>
            <a:spLocks noGrp="1"/>
          </p:cNvSpPr>
          <p:nvPr>
            <p:ph type="body" idx="1"/>
          </p:nvPr>
        </p:nvSpPr>
        <p:spPr bwMode="auto">
          <a:noFill/>
        </p:spPr>
        <p:txBody>
          <a:bodyPr wrap="square" lIns="91425" tIns="91425" rIns="91425" bIns="91425" numCol="1" anchor="t" anchorCtr="0" compatLnSpc="1">
            <a:prstTxWarp prst="textNoShape">
              <a:avLst/>
            </a:prstTxWarp>
          </a:bodyPr>
          <a:lstStyle/>
          <a:p>
            <a:pPr algn="l" rtl="0" eaLnBrk="1" hangingPunct="1">
              <a:spcBef>
                <a:spcPct val="0"/>
              </a:spcBef>
            </a:pPr>
            <a:endParaRPr lang="ar-S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8" name="Google Shape;67;g37bb09f989_0_59:notes"/>
          <p:cNvSpPr>
            <a:spLocks noGrp="1" noRot="1" noChangeAspect="1" noTextEdit="1"/>
          </p:cNvSpPr>
          <p:nvPr>
            <p:ph type="sldImg" idx="2"/>
          </p:nvPr>
        </p:nvSpPr>
        <p:spPr bwMode="auto">
          <a:xfrm>
            <a:off x="381000" y="685800"/>
            <a:ext cx="6096000" cy="3429000"/>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p:spPr>
      </p:sp>
      <p:sp>
        <p:nvSpPr>
          <p:cNvPr id="45059" name="Google Shape;68;g37bb09f989_0_59:notes"/>
          <p:cNvSpPr>
            <a:spLocks noGrp="1"/>
          </p:cNvSpPr>
          <p:nvPr>
            <p:ph type="body" idx="1"/>
          </p:nvPr>
        </p:nvSpPr>
        <p:spPr bwMode="auto">
          <a:noFill/>
        </p:spPr>
        <p:txBody>
          <a:bodyPr wrap="square" lIns="91425" tIns="91425" rIns="91425" bIns="91425" numCol="1" anchor="t" anchorCtr="0" compatLnSpc="1">
            <a:prstTxWarp prst="textNoShape">
              <a:avLst/>
            </a:prstTxWarp>
          </a:bodyPr>
          <a:lstStyle/>
          <a:p>
            <a:pPr algn="l" rtl="0" eaLnBrk="1" hangingPunct="1">
              <a:spcBef>
                <a:spcPct val="0"/>
              </a:spcBef>
            </a:pPr>
            <a:endParaRPr lang="ar-S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عنصر نائب لصورة الشريحة 1"/>
          <p:cNvSpPr>
            <a:spLocks noGrp="1" noRot="1" noChangeAspect="1" noTextEdit="1"/>
          </p:cNvSpPr>
          <p:nvPr>
            <p:ph type="sldImg"/>
          </p:nvPr>
        </p:nvSpPr>
        <p:spPr bwMode="auto">
          <a:noFill/>
          <a:ln>
            <a:solidFill>
              <a:srgbClr val="000000"/>
            </a:solidFill>
            <a:miter lim="800000"/>
            <a:headEnd/>
            <a:tailEnd/>
          </a:ln>
        </p:spPr>
      </p:sp>
      <p:sp>
        <p:nvSpPr>
          <p:cNvPr id="46083" name="عنصر نائب للملاحظات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ar-SA"/>
          </a:p>
        </p:txBody>
      </p:sp>
      <p:sp>
        <p:nvSpPr>
          <p:cNvPr id="43012" name="عنصر نائب لرقم الشريحة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86979C-4F80-48C8-AA0C-FB0C3D04E93D}" type="slidenum">
              <a:rPr lang="he-IL" smtClean="0"/>
              <a:pPr fontAlgn="base">
                <a:spcBef>
                  <a:spcPct val="0"/>
                </a:spcBef>
                <a:spcAft>
                  <a:spcPct val="0"/>
                </a:spcAft>
                <a:defRPr/>
              </a:pPr>
              <a:t>13</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שער">
    <p:spTree>
      <p:nvGrpSpPr>
        <p:cNvPr id="1" name=""/>
        <p:cNvGrpSpPr/>
        <p:nvPr/>
      </p:nvGrpSpPr>
      <p:grpSpPr>
        <a:xfrm>
          <a:off x="0" y="0"/>
          <a:ext cx="0" cy="0"/>
          <a:chOff x="0" y="0"/>
          <a:chExt cx="0" cy="0"/>
        </a:xfrm>
      </p:grpSpPr>
      <p:sp>
        <p:nvSpPr>
          <p:cNvPr id="3" name="מלבן מעוגל 2"/>
          <p:cNvSpPr/>
          <p:nvPr userDrawn="1"/>
        </p:nvSpPr>
        <p:spPr>
          <a:xfrm>
            <a:off x="-669925" y="6569075"/>
            <a:ext cx="2624138" cy="458788"/>
          </a:xfrm>
          <a:prstGeom prst="roundRect">
            <a:avLst>
              <a:gd name="adj" fmla="val 50000"/>
            </a:avLst>
          </a:prstGeom>
          <a:solidFill>
            <a:srgbClr val="6C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4" name="מלבן מעוגל 3"/>
          <p:cNvSpPr/>
          <p:nvPr userDrawn="1"/>
        </p:nvSpPr>
        <p:spPr>
          <a:xfrm>
            <a:off x="-1489075" y="6410325"/>
            <a:ext cx="3246438" cy="87313"/>
          </a:xfrm>
          <a:prstGeom prst="roundRect">
            <a:avLst>
              <a:gd name="adj" fmla="val 49359"/>
            </a:avLst>
          </a:prstGeom>
          <a:solidFill>
            <a:srgbClr val="BDE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5" name="מלבן מעוגל 4"/>
          <p:cNvSpPr/>
          <p:nvPr userDrawn="1"/>
        </p:nvSpPr>
        <p:spPr>
          <a:xfrm>
            <a:off x="9985375" y="-439738"/>
            <a:ext cx="4205288" cy="631826"/>
          </a:xfrm>
          <a:prstGeom prst="roundRect">
            <a:avLst>
              <a:gd name="adj" fmla="val 50000"/>
            </a:avLst>
          </a:prstGeom>
          <a:solidFill>
            <a:srgbClr val="192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6" name="מלבן מעוגל 5"/>
          <p:cNvSpPr/>
          <p:nvPr userDrawn="1"/>
        </p:nvSpPr>
        <p:spPr>
          <a:xfrm>
            <a:off x="8258175" y="6564313"/>
            <a:ext cx="4433888" cy="796925"/>
          </a:xfrm>
          <a:prstGeom prst="roundRect">
            <a:avLst>
              <a:gd name="adj" fmla="val 50000"/>
            </a:avLst>
          </a:prstGeom>
          <a:solidFill>
            <a:srgbClr val="192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pic>
        <p:nvPicPr>
          <p:cNvPr id="7" name="תמונה 11"/>
          <p:cNvPicPr>
            <a:picLocks noChangeAspect="1"/>
          </p:cNvPicPr>
          <p:nvPr userDrawn="1"/>
        </p:nvPicPr>
        <p:blipFill>
          <a:blip r:embed="rId2" cstate="print"/>
          <a:srcRect l="33058" r="33511" b="26248"/>
          <a:stretch>
            <a:fillRect/>
          </a:stretch>
        </p:blipFill>
        <p:spPr bwMode="auto">
          <a:xfrm>
            <a:off x="5445125" y="369888"/>
            <a:ext cx="1300163" cy="1597025"/>
          </a:xfrm>
          <a:prstGeom prst="rect">
            <a:avLst/>
          </a:prstGeom>
          <a:noFill/>
          <a:ln w="9525">
            <a:noFill/>
            <a:miter lim="800000"/>
            <a:headEnd/>
            <a:tailEnd/>
          </a:ln>
        </p:spPr>
      </p:pic>
      <p:sp>
        <p:nvSpPr>
          <p:cNvPr id="2" name="כותרת 1"/>
          <p:cNvSpPr>
            <a:spLocks noGrp="1"/>
          </p:cNvSpPr>
          <p:nvPr>
            <p:ph type="ctrTitle"/>
          </p:nvPr>
        </p:nvSpPr>
        <p:spPr>
          <a:xfrm>
            <a:off x="914281" y="2693988"/>
            <a:ext cx="10361851" cy="1470025"/>
          </a:xfrm>
        </p:spPr>
        <p:txBody>
          <a:bodyPr rtlCol="1">
            <a:normAutofit/>
          </a:bodyPr>
          <a:lstStyle>
            <a:lvl1pPr>
              <a:defRPr kumimoji="0" lang="he-IL" sz="6600" b="1" i="0" u="none" strike="noStrike" kern="1200" cap="none" spc="0" normalizeH="0" baseline="0" noProof="0" dirty="0" smtClean="0">
                <a:ln>
                  <a:noFill/>
                </a:ln>
                <a:solidFill>
                  <a:srgbClr val="192A72"/>
                </a:solidFill>
                <a:effectLst/>
                <a:uLnTx/>
                <a:uFillTx/>
                <a:latin typeface="Varela Round" panose="00000500000000000000" pitchFamily="2" charset="-79"/>
                <a:ea typeface="+mj-ea"/>
                <a:cs typeface="Varela Round" panose="00000500000000000000" pitchFamily="2" charset="-79"/>
              </a:defRPr>
            </a:lvl1pPr>
          </a:lstStyle>
          <a:p>
            <a:pPr lvl="0"/>
            <a:r>
              <a:rPr lang="he-IL" dirty="0"/>
              <a:t>לחץ כדי לערוך סגנון כותרת</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שם השיעור">
    <p:spTree>
      <p:nvGrpSpPr>
        <p:cNvPr id="1" name=""/>
        <p:cNvGrpSpPr/>
        <p:nvPr/>
      </p:nvGrpSpPr>
      <p:grpSpPr>
        <a:xfrm>
          <a:off x="0" y="0"/>
          <a:ext cx="0" cy="0"/>
          <a:chOff x="0" y="0"/>
          <a:chExt cx="0" cy="0"/>
        </a:xfrm>
      </p:grpSpPr>
      <p:sp>
        <p:nvSpPr>
          <p:cNvPr id="5" name="מלבן מעוגל 9"/>
          <p:cNvSpPr/>
          <p:nvPr userDrawn="1"/>
        </p:nvSpPr>
        <p:spPr>
          <a:xfrm>
            <a:off x="212725" y="1397000"/>
            <a:ext cx="13176250" cy="297815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r>
              <a:rPr lang="he-IL" dirty="0">
                <a:latin typeface="Arial" pitchFamily="34" charset="0"/>
                <a:cs typeface="Arial" pitchFamily="34" charset="0"/>
              </a:rPr>
              <a:t>  </a:t>
            </a:r>
          </a:p>
        </p:txBody>
      </p:sp>
      <p:sp>
        <p:nvSpPr>
          <p:cNvPr id="6" name="מלבן מעוגל 6"/>
          <p:cNvSpPr/>
          <p:nvPr userDrawn="1"/>
        </p:nvSpPr>
        <p:spPr>
          <a:xfrm>
            <a:off x="7329488" y="6578600"/>
            <a:ext cx="5332412" cy="558800"/>
          </a:xfrm>
          <a:prstGeom prst="roundRect">
            <a:avLst>
              <a:gd name="adj" fmla="val 50000"/>
            </a:avLst>
          </a:prstGeom>
          <a:solidFill>
            <a:srgbClr val="6C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7" name="מלבן מעוגל 7"/>
          <p:cNvSpPr/>
          <p:nvPr userDrawn="1"/>
        </p:nvSpPr>
        <p:spPr>
          <a:xfrm>
            <a:off x="9499600" y="6294438"/>
            <a:ext cx="3049588" cy="206375"/>
          </a:xfrm>
          <a:prstGeom prst="roundRect">
            <a:avLst>
              <a:gd name="adj" fmla="val 50000"/>
            </a:avLst>
          </a:prstGeom>
          <a:solidFill>
            <a:srgbClr val="BDE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8" name="מלבן מעוגל 8"/>
          <p:cNvSpPr/>
          <p:nvPr userDrawn="1"/>
        </p:nvSpPr>
        <p:spPr>
          <a:xfrm>
            <a:off x="9994900" y="-234950"/>
            <a:ext cx="2768600" cy="450850"/>
          </a:xfrm>
          <a:prstGeom prst="roundRect">
            <a:avLst>
              <a:gd name="adj" fmla="val 50000"/>
            </a:avLst>
          </a:prstGeom>
          <a:solidFill>
            <a:srgbClr val="192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9" name="מלבן מעוגל 8"/>
          <p:cNvSpPr/>
          <p:nvPr userDrawn="1"/>
        </p:nvSpPr>
        <p:spPr>
          <a:xfrm>
            <a:off x="-501650" y="163513"/>
            <a:ext cx="1428750" cy="322262"/>
          </a:xfrm>
          <a:prstGeom prst="roundRect">
            <a:avLst>
              <a:gd name="adj" fmla="val 50000"/>
            </a:avLst>
          </a:prstGeom>
          <a:solidFill>
            <a:srgbClr val="192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2" name="כותרת 1"/>
          <p:cNvSpPr>
            <a:spLocks noGrp="1"/>
          </p:cNvSpPr>
          <p:nvPr>
            <p:ph type="ctrTitle"/>
          </p:nvPr>
        </p:nvSpPr>
        <p:spPr>
          <a:xfrm>
            <a:off x="738940" y="1640910"/>
            <a:ext cx="10871177" cy="1260000"/>
          </a:xfrm>
          <a:prstGeom prst="rect">
            <a:avLst/>
          </a:prstGeom>
        </p:spPr>
        <p:txBody>
          <a:bodyPr>
            <a:noAutofit/>
          </a:bodyPr>
          <a:lstStyle>
            <a:lvl1pPr algn="ctr">
              <a:defRPr sz="6600" b="1">
                <a:latin typeface="Arial" pitchFamily="34" charset="0"/>
                <a:cs typeface="Arial" pitchFamily="34" charset="0"/>
              </a:defRPr>
            </a:lvl1pPr>
          </a:lstStyle>
          <a:p>
            <a:r>
              <a:rPr lang="he-IL" dirty="0"/>
              <a:t>לחץ כדי לערוך סגנון כותרת</a:t>
            </a:r>
          </a:p>
        </p:txBody>
      </p:sp>
      <p:sp>
        <p:nvSpPr>
          <p:cNvPr id="12" name="Google Shape;11;p2"/>
          <p:cNvSpPr txBox="1">
            <a:spLocks noGrp="1"/>
          </p:cNvSpPr>
          <p:nvPr>
            <p:ph type="subTitle" idx="1"/>
          </p:nvPr>
        </p:nvSpPr>
        <p:spPr>
          <a:xfrm>
            <a:off x="738117" y="2918492"/>
            <a:ext cx="10872000" cy="720000"/>
          </a:xfrm>
          <a:prstGeom prst="rect">
            <a:avLst/>
          </a:prstGeom>
        </p:spPr>
        <p:txBody>
          <a:bodyPr spcFirstLastPara="1" lIns="36000" tIns="36000" rIns="36000" bIns="36000">
            <a:spAutoFit/>
          </a:bodyPr>
          <a:lstStyle>
            <a:lvl1pPr lvl="0" algn="ctr">
              <a:lnSpc>
                <a:spcPct val="100000"/>
              </a:lnSpc>
              <a:spcBef>
                <a:spcPts val="0"/>
              </a:spcBef>
              <a:spcAft>
                <a:spcPts val="600"/>
              </a:spcAft>
              <a:buSzPts val="2800"/>
              <a:buNone/>
              <a:defRPr sz="3600" b="1">
                <a:solidFill>
                  <a:srgbClr val="002060"/>
                </a:solidFill>
                <a:latin typeface="Arial" pitchFamily="34" charset="0"/>
                <a:cs typeface="Arial" pitchFamily="34" charset="0"/>
              </a:defRPr>
            </a:lvl1pPr>
            <a:lvl2pPr lvl="1" algn="ctr">
              <a:lnSpc>
                <a:spcPct val="100000"/>
              </a:lnSpc>
              <a:spcBef>
                <a:spcPts val="0"/>
              </a:spcBef>
              <a:spcAft>
                <a:spcPts val="0"/>
              </a:spcAft>
              <a:buSzPts val="2800"/>
              <a:buNone/>
              <a:defRPr sz="3700"/>
            </a:lvl2pPr>
            <a:lvl3pPr lvl="2" algn="ctr">
              <a:lnSpc>
                <a:spcPct val="100000"/>
              </a:lnSpc>
              <a:spcBef>
                <a:spcPts val="0"/>
              </a:spcBef>
              <a:spcAft>
                <a:spcPts val="0"/>
              </a:spcAft>
              <a:buSzPts val="2800"/>
              <a:buNone/>
              <a:defRPr sz="3700"/>
            </a:lvl3pPr>
            <a:lvl4pPr lvl="3" algn="ctr">
              <a:lnSpc>
                <a:spcPct val="100000"/>
              </a:lnSpc>
              <a:spcBef>
                <a:spcPts val="0"/>
              </a:spcBef>
              <a:spcAft>
                <a:spcPts val="0"/>
              </a:spcAft>
              <a:buSzPts val="2800"/>
              <a:buNone/>
              <a:defRPr sz="3700"/>
            </a:lvl4pPr>
            <a:lvl5pPr lvl="4" algn="ctr">
              <a:lnSpc>
                <a:spcPct val="100000"/>
              </a:lnSpc>
              <a:spcBef>
                <a:spcPts val="0"/>
              </a:spcBef>
              <a:spcAft>
                <a:spcPts val="0"/>
              </a:spcAft>
              <a:buSzPts val="2800"/>
              <a:buNone/>
              <a:defRPr sz="3700"/>
            </a:lvl5pPr>
            <a:lvl6pPr lvl="5" algn="ctr">
              <a:lnSpc>
                <a:spcPct val="100000"/>
              </a:lnSpc>
              <a:spcBef>
                <a:spcPts val="0"/>
              </a:spcBef>
              <a:spcAft>
                <a:spcPts val="0"/>
              </a:spcAft>
              <a:buSzPts val="2800"/>
              <a:buNone/>
              <a:defRPr sz="3700"/>
            </a:lvl6pPr>
            <a:lvl7pPr lvl="6" algn="ctr">
              <a:lnSpc>
                <a:spcPct val="100000"/>
              </a:lnSpc>
              <a:spcBef>
                <a:spcPts val="0"/>
              </a:spcBef>
              <a:spcAft>
                <a:spcPts val="0"/>
              </a:spcAft>
              <a:buSzPts val="2800"/>
              <a:buNone/>
              <a:defRPr sz="3700"/>
            </a:lvl7pPr>
            <a:lvl8pPr lvl="7" algn="ctr">
              <a:lnSpc>
                <a:spcPct val="100000"/>
              </a:lnSpc>
              <a:spcBef>
                <a:spcPts val="0"/>
              </a:spcBef>
              <a:spcAft>
                <a:spcPts val="0"/>
              </a:spcAft>
              <a:buSzPts val="2800"/>
              <a:buNone/>
              <a:defRPr sz="3700"/>
            </a:lvl8pPr>
            <a:lvl9pPr lvl="8" algn="ctr">
              <a:lnSpc>
                <a:spcPct val="100000"/>
              </a:lnSpc>
              <a:spcBef>
                <a:spcPts val="0"/>
              </a:spcBef>
              <a:spcAft>
                <a:spcPts val="0"/>
              </a:spcAft>
              <a:buSzPts val="2800"/>
              <a:buNone/>
              <a:defRPr sz="3700"/>
            </a:lvl9pPr>
          </a:lstStyle>
          <a:p>
            <a:endParaRPr dirty="0"/>
          </a:p>
        </p:txBody>
      </p:sp>
      <p:sp>
        <p:nvSpPr>
          <p:cNvPr id="13" name="מציין מיקום תוכן 2"/>
          <p:cNvSpPr>
            <a:spLocks noGrp="1"/>
          </p:cNvSpPr>
          <p:nvPr>
            <p:ph idx="10"/>
          </p:nvPr>
        </p:nvSpPr>
        <p:spPr>
          <a:xfrm>
            <a:off x="738117" y="3655832"/>
            <a:ext cx="10872000" cy="720000"/>
          </a:xfrm>
        </p:spPr>
        <p:txBody>
          <a:bodyPr>
            <a:noAutofit/>
          </a:bodyPr>
          <a:lstStyle>
            <a:lvl1pPr marL="342900" indent="-342900" algn="ctr" defTabSz="914400" rtl="1" eaLnBrk="1" latinLnBrk="0" hangingPunct="1">
              <a:lnSpc>
                <a:spcPct val="100000"/>
              </a:lnSpc>
              <a:spcBef>
                <a:spcPts val="0"/>
              </a:spcBef>
              <a:spcAft>
                <a:spcPts val="600"/>
              </a:spcAft>
              <a:buSzPts val="2800"/>
              <a:buFont typeface="Arial" pitchFamily="34" charset="0"/>
              <a:buNone/>
              <a:defRPr lang="he-IL" sz="2800" b="1" kern="1200" dirty="0" smtClean="0">
                <a:solidFill>
                  <a:srgbClr val="002060"/>
                </a:solidFill>
                <a:latin typeface="Arial" pitchFamily="34" charset="0"/>
                <a:ea typeface="+mn-ea"/>
                <a:cs typeface="Arial" pitchFamily="34" charset="0"/>
              </a:defRPr>
            </a:lvl1pPr>
            <a:lvl2pPr marL="342900" indent="-342900" algn="ctr" defTabSz="914400" rtl="1" eaLnBrk="1" latinLnBrk="0" hangingPunct="1">
              <a:lnSpc>
                <a:spcPct val="100000"/>
              </a:lnSpc>
              <a:spcBef>
                <a:spcPts val="0"/>
              </a:spcBef>
              <a:spcAft>
                <a:spcPts val="600"/>
              </a:spcAft>
              <a:buSzPts val="2800"/>
              <a:buFont typeface="Arial" pitchFamily="34" charset="0"/>
              <a:buNone/>
              <a:defRPr lang="he-IL" sz="3200" b="1" kern="1200" dirty="0" smtClean="0">
                <a:solidFill>
                  <a:srgbClr val="002060"/>
                </a:solidFill>
                <a:latin typeface="Varela Round" pitchFamily="2" charset="-79"/>
                <a:ea typeface="+mn-ea"/>
                <a:cs typeface="Varela Round" pitchFamily="2" charset="-79"/>
              </a:defRPr>
            </a:lvl2pPr>
            <a:lvl3pPr>
              <a:lnSpc>
                <a:spcPct val="150000"/>
              </a:lnSpc>
              <a:defRPr>
                <a:solidFill>
                  <a:srgbClr val="002060"/>
                </a:solidFill>
                <a:latin typeface="Varela Round" pitchFamily="2" charset="-79"/>
                <a:cs typeface="Varela Round" pitchFamily="2" charset="-79"/>
              </a:defRPr>
            </a:lvl3pPr>
            <a:lvl4pPr>
              <a:lnSpc>
                <a:spcPct val="150000"/>
              </a:lnSpc>
              <a:defRPr>
                <a:solidFill>
                  <a:srgbClr val="002060"/>
                </a:solidFill>
                <a:latin typeface="Varela Round" pitchFamily="2" charset="-79"/>
                <a:cs typeface="Varela Round" pitchFamily="2" charset="-79"/>
              </a:defRPr>
            </a:lvl4pPr>
            <a:lvl5pPr>
              <a:lnSpc>
                <a:spcPct val="150000"/>
              </a:lnSpc>
              <a:defRPr>
                <a:solidFill>
                  <a:srgbClr val="002060"/>
                </a:solidFill>
                <a:latin typeface="Varela Round" pitchFamily="2" charset="-79"/>
                <a:cs typeface="Varela Round" pitchFamily="2" charset="-79"/>
              </a:defRPr>
            </a:lvl5pPr>
          </a:lstStyle>
          <a:p>
            <a:pPr lvl="0"/>
            <a:r>
              <a:rPr lang="he-IL" dirty="0"/>
              <a:t>לחץ כדי לערוך סגנונות טקסט של תבנית בסיס</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פרק חדש">
    <p:spTree>
      <p:nvGrpSpPr>
        <p:cNvPr id="1" name=""/>
        <p:cNvGrpSpPr/>
        <p:nvPr/>
      </p:nvGrpSpPr>
      <p:grpSpPr>
        <a:xfrm>
          <a:off x="0" y="0"/>
          <a:ext cx="0" cy="0"/>
          <a:chOff x="0" y="0"/>
          <a:chExt cx="0" cy="0"/>
        </a:xfrm>
      </p:grpSpPr>
      <p:sp>
        <p:nvSpPr>
          <p:cNvPr id="4" name="מלבן מעוגל 9"/>
          <p:cNvSpPr/>
          <p:nvPr userDrawn="1"/>
        </p:nvSpPr>
        <p:spPr>
          <a:xfrm>
            <a:off x="212725" y="1397000"/>
            <a:ext cx="13176250" cy="297815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r>
              <a:rPr lang="he-IL" dirty="0">
                <a:latin typeface="Arial" pitchFamily="34" charset="0"/>
                <a:cs typeface="Arial" pitchFamily="34" charset="0"/>
              </a:rPr>
              <a:t>  </a:t>
            </a:r>
          </a:p>
        </p:txBody>
      </p:sp>
      <p:sp>
        <p:nvSpPr>
          <p:cNvPr id="5" name="מלבן מעוגל 6"/>
          <p:cNvSpPr/>
          <p:nvPr userDrawn="1"/>
        </p:nvSpPr>
        <p:spPr>
          <a:xfrm>
            <a:off x="7329488" y="6578600"/>
            <a:ext cx="5332412" cy="558800"/>
          </a:xfrm>
          <a:prstGeom prst="roundRect">
            <a:avLst>
              <a:gd name="adj" fmla="val 50000"/>
            </a:avLst>
          </a:prstGeom>
          <a:solidFill>
            <a:srgbClr val="6C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6" name="מלבן מעוגל 7"/>
          <p:cNvSpPr/>
          <p:nvPr userDrawn="1"/>
        </p:nvSpPr>
        <p:spPr>
          <a:xfrm>
            <a:off x="9499600" y="6294438"/>
            <a:ext cx="3049588" cy="206375"/>
          </a:xfrm>
          <a:prstGeom prst="roundRect">
            <a:avLst>
              <a:gd name="adj" fmla="val 50000"/>
            </a:avLst>
          </a:prstGeom>
          <a:solidFill>
            <a:srgbClr val="BDE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7" name="מלבן מעוגל 8"/>
          <p:cNvSpPr/>
          <p:nvPr userDrawn="1"/>
        </p:nvSpPr>
        <p:spPr>
          <a:xfrm>
            <a:off x="9994900" y="-234950"/>
            <a:ext cx="2768600" cy="450850"/>
          </a:xfrm>
          <a:prstGeom prst="roundRect">
            <a:avLst>
              <a:gd name="adj" fmla="val 50000"/>
            </a:avLst>
          </a:prstGeom>
          <a:solidFill>
            <a:srgbClr val="192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8" name="מלבן מעוגל 7"/>
          <p:cNvSpPr/>
          <p:nvPr userDrawn="1"/>
        </p:nvSpPr>
        <p:spPr>
          <a:xfrm>
            <a:off x="-501650" y="163513"/>
            <a:ext cx="1428750" cy="322262"/>
          </a:xfrm>
          <a:prstGeom prst="roundRect">
            <a:avLst>
              <a:gd name="adj" fmla="val 50000"/>
            </a:avLst>
          </a:prstGeom>
          <a:solidFill>
            <a:srgbClr val="192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2" name="כותרת 1"/>
          <p:cNvSpPr>
            <a:spLocks noGrp="1"/>
          </p:cNvSpPr>
          <p:nvPr>
            <p:ph type="ctrTitle"/>
          </p:nvPr>
        </p:nvSpPr>
        <p:spPr>
          <a:xfrm>
            <a:off x="738940" y="1640910"/>
            <a:ext cx="10871177" cy="1260000"/>
          </a:xfrm>
          <a:prstGeom prst="rect">
            <a:avLst/>
          </a:prstGeom>
        </p:spPr>
        <p:txBody>
          <a:bodyPr>
            <a:noAutofit/>
          </a:bodyPr>
          <a:lstStyle>
            <a:lvl1pPr algn="ctr">
              <a:defRPr sz="6600" b="1">
                <a:latin typeface="Arial" pitchFamily="34" charset="0"/>
                <a:cs typeface="Arial" pitchFamily="34" charset="0"/>
              </a:defRPr>
            </a:lvl1pPr>
          </a:lstStyle>
          <a:p>
            <a:r>
              <a:rPr lang="he-IL" dirty="0"/>
              <a:t>לחץ כדי לערוך סגנון כותרת</a:t>
            </a:r>
          </a:p>
        </p:txBody>
      </p:sp>
      <p:sp>
        <p:nvSpPr>
          <p:cNvPr id="12" name="Google Shape;11;p2"/>
          <p:cNvSpPr txBox="1">
            <a:spLocks noGrp="1"/>
          </p:cNvSpPr>
          <p:nvPr>
            <p:ph type="subTitle" idx="1"/>
          </p:nvPr>
        </p:nvSpPr>
        <p:spPr>
          <a:xfrm>
            <a:off x="738117" y="2918493"/>
            <a:ext cx="10872000" cy="642090"/>
          </a:xfrm>
          <a:prstGeom prst="rect">
            <a:avLst/>
          </a:prstGeom>
        </p:spPr>
        <p:txBody>
          <a:bodyPr spcFirstLastPara="1" lIns="36000" tIns="36000" rIns="36000" bIns="36000">
            <a:spAutoFit/>
          </a:bodyPr>
          <a:lstStyle>
            <a:lvl1pPr lvl="0" algn="ctr">
              <a:lnSpc>
                <a:spcPct val="100000"/>
              </a:lnSpc>
              <a:spcBef>
                <a:spcPts val="0"/>
              </a:spcBef>
              <a:spcAft>
                <a:spcPts val="600"/>
              </a:spcAft>
              <a:buSzPts val="2800"/>
              <a:buNone/>
              <a:defRPr sz="3200" b="1">
                <a:latin typeface="Arial" pitchFamily="34" charset="0"/>
                <a:cs typeface="Arial" pitchFamily="34" charset="0"/>
              </a:defRPr>
            </a:lvl1pPr>
            <a:lvl2pPr lvl="1" algn="ctr">
              <a:lnSpc>
                <a:spcPct val="100000"/>
              </a:lnSpc>
              <a:spcBef>
                <a:spcPts val="0"/>
              </a:spcBef>
              <a:spcAft>
                <a:spcPts val="0"/>
              </a:spcAft>
              <a:buSzPts val="2800"/>
              <a:buNone/>
              <a:defRPr sz="3700"/>
            </a:lvl2pPr>
            <a:lvl3pPr lvl="2" algn="ctr">
              <a:lnSpc>
                <a:spcPct val="100000"/>
              </a:lnSpc>
              <a:spcBef>
                <a:spcPts val="0"/>
              </a:spcBef>
              <a:spcAft>
                <a:spcPts val="0"/>
              </a:spcAft>
              <a:buSzPts val="2800"/>
              <a:buNone/>
              <a:defRPr sz="3700"/>
            </a:lvl3pPr>
            <a:lvl4pPr lvl="3" algn="ctr">
              <a:lnSpc>
                <a:spcPct val="100000"/>
              </a:lnSpc>
              <a:spcBef>
                <a:spcPts val="0"/>
              </a:spcBef>
              <a:spcAft>
                <a:spcPts val="0"/>
              </a:spcAft>
              <a:buSzPts val="2800"/>
              <a:buNone/>
              <a:defRPr sz="3700"/>
            </a:lvl4pPr>
            <a:lvl5pPr lvl="4" algn="ctr">
              <a:lnSpc>
                <a:spcPct val="100000"/>
              </a:lnSpc>
              <a:spcBef>
                <a:spcPts val="0"/>
              </a:spcBef>
              <a:spcAft>
                <a:spcPts val="0"/>
              </a:spcAft>
              <a:buSzPts val="2800"/>
              <a:buNone/>
              <a:defRPr sz="3700"/>
            </a:lvl5pPr>
            <a:lvl6pPr lvl="5" algn="ctr">
              <a:lnSpc>
                <a:spcPct val="100000"/>
              </a:lnSpc>
              <a:spcBef>
                <a:spcPts val="0"/>
              </a:spcBef>
              <a:spcAft>
                <a:spcPts val="0"/>
              </a:spcAft>
              <a:buSzPts val="2800"/>
              <a:buNone/>
              <a:defRPr sz="3700"/>
            </a:lvl6pPr>
            <a:lvl7pPr lvl="6" algn="ctr">
              <a:lnSpc>
                <a:spcPct val="100000"/>
              </a:lnSpc>
              <a:spcBef>
                <a:spcPts val="0"/>
              </a:spcBef>
              <a:spcAft>
                <a:spcPts val="0"/>
              </a:spcAft>
              <a:buSzPts val="2800"/>
              <a:buNone/>
              <a:defRPr sz="3700"/>
            </a:lvl7pPr>
            <a:lvl8pPr lvl="7" algn="ctr">
              <a:lnSpc>
                <a:spcPct val="100000"/>
              </a:lnSpc>
              <a:spcBef>
                <a:spcPts val="0"/>
              </a:spcBef>
              <a:spcAft>
                <a:spcPts val="0"/>
              </a:spcAft>
              <a:buSzPts val="2800"/>
              <a:buNone/>
              <a:defRPr sz="3700"/>
            </a:lvl8pPr>
            <a:lvl9pPr lvl="8" algn="ctr">
              <a:lnSpc>
                <a:spcPct val="100000"/>
              </a:lnSpc>
              <a:spcBef>
                <a:spcPts val="0"/>
              </a:spcBef>
              <a:spcAft>
                <a:spcPts val="0"/>
              </a:spcAft>
              <a:buSzPts val="2800"/>
              <a:buNone/>
              <a:defRPr sz="3700"/>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4" name="מלבן מעוגל 3"/>
          <p:cNvSpPr/>
          <p:nvPr userDrawn="1"/>
        </p:nvSpPr>
        <p:spPr>
          <a:xfrm>
            <a:off x="0" y="5878513"/>
            <a:ext cx="4765675" cy="357187"/>
          </a:xfrm>
          <a:prstGeom prst="roundRect">
            <a:avLst>
              <a:gd name="adj" fmla="val 50000"/>
            </a:avLst>
          </a:prstGeom>
          <a:solidFill>
            <a:srgbClr val="6C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5" name="מלבן מעוגל 4"/>
          <p:cNvSpPr/>
          <p:nvPr userDrawn="1"/>
        </p:nvSpPr>
        <p:spPr>
          <a:xfrm>
            <a:off x="8666163" y="-111125"/>
            <a:ext cx="5299075" cy="222250"/>
          </a:xfrm>
          <a:prstGeom prst="roundRect">
            <a:avLst>
              <a:gd name="adj" fmla="val 50000"/>
            </a:avLst>
          </a:prstGeom>
          <a:solidFill>
            <a:srgbClr val="BDE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6" name="מלבן מעוגל 5"/>
          <p:cNvSpPr/>
          <p:nvPr userDrawn="1"/>
        </p:nvSpPr>
        <p:spPr>
          <a:xfrm>
            <a:off x="0" y="6307138"/>
            <a:ext cx="7723188" cy="674687"/>
          </a:xfrm>
          <a:prstGeom prst="roundRect">
            <a:avLst>
              <a:gd name="adj" fmla="val 50000"/>
            </a:avLst>
          </a:prstGeom>
          <a:solidFill>
            <a:srgbClr val="192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2" name="כותרת 1"/>
          <p:cNvSpPr>
            <a:spLocks noGrp="1"/>
          </p:cNvSpPr>
          <p:nvPr>
            <p:ph type="title"/>
          </p:nvPr>
        </p:nvSpPr>
        <p:spPr>
          <a:xfrm>
            <a:off x="515206" y="213094"/>
            <a:ext cx="11160000" cy="720000"/>
          </a:xfrm>
        </p:spPr>
        <p:txBody>
          <a:bodyPr lIns="36000" tIns="0" rIns="36000" bIns="0">
            <a:noAutofit/>
          </a:bodyPr>
          <a:lstStyle>
            <a:lvl1pPr>
              <a:defRPr sz="4800" b="1">
                <a:solidFill>
                  <a:srgbClr val="002060"/>
                </a:solidFill>
                <a:latin typeface="Arial" pitchFamily="34" charset="0"/>
                <a:cs typeface="Arial" pitchFamily="34" charset="0"/>
              </a:defRPr>
            </a:lvl1pPr>
          </a:lstStyle>
          <a:p>
            <a:r>
              <a:rPr lang="he-IL" dirty="0"/>
              <a:t>לחץ כדי לערוך סגנון כותרת של תבנית</a:t>
            </a:r>
          </a:p>
        </p:txBody>
      </p:sp>
      <p:sp>
        <p:nvSpPr>
          <p:cNvPr id="3" name="מציין מיקום תוכן 2"/>
          <p:cNvSpPr>
            <a:spLocks noGrp="1"/>
          </p:cNvSpPr>
          <p:nvPr>
            <p:ph idx="1"/>
          </p:nvPr>
        </p:nvSpPr>
        <p:spPr>
          <a:xfrm>
            <a:off x="515206" y="1195757"/>
            <a:ext cx="11160000" cy="4680000"/>
          </a:xfrm>
        </p:spPr>
        <p:txBody>
          <a:bodyPr>
            <a:normAutofit/>
          </a:bodyPr>
          <a:lstStyle>
            <a:lvl1pPr>
              <a:lnSpc>
                <a:spcPct val="150000"/>
              </a:lnSpc>
              <a:spcBef>
                <a:spcPts val="0"/>
              </a:spcBef>
              <a:spcAft>
                <a:spcPts val="600"/>
              </a:spcAft>
              <a:defRPr sz="2400">
                <a:solidFill>
                  <a:srgbClr val="002060"/>
                </a:solidFill>
                <a:latin typeface="Arial" pitchFamily="34" charset="0"/>
                <a:cs typeface="Arial" pitchFamily="34" charset="0"/>
              </a:defRPr>
            </a:lvl1pPr>
            <a:lvl2pPr>
              <a:lnSpc>
                <a:spcPct val="150000"/>
              </a:lnSpc>
              <a:spcBef>
                <a:spcPts val="0"/>
              </a:spcBef>
              <a:spcAft>
                <a:spcPts val="600"/>
              </a:spcAft>
              <a:defRPr sz="2400">
                <a:solidFill>
                  <a:srgbClr val="002060"/>
                </a:solidFill>
                <a:latin typeface="Arial" pitchFamily="34" charset="0"/>
                <a:cs typeface="Arial" pitchFamily="34" charset="0"/>
              </a:defRPr>
            </a:lvl2pPr>
            <a:lvl3pPr>
              <a:lnSpc>
                <a:spcPct val="150000"/>
              </a:lnSpc>
              <a:defRPr>
                <a:solidFill>
                  <a:srgbClr val="002060"/>
                </a:solidFill>
                <a:latin typeface="Varela Round" pitchFamily="2" charset="-79"/>
                <a:cs typeface="Varela Round" pitchFamily="2" charset="-79"/>
              </a:defRPr>
            </a:lvl3pPr>
            <a:lvl4pPr>
              <a:lnSpc>
                <a:spcPct val="150000"/>
              </a:lnSpc>
              <a:defRPr>
                <a:solidFill>
                  <a:srgbClr val="002060"/>
                </a:solidFill>
                <a:latin typeface="Varela Round" pitchFamily="2" charset="-79"/>
                <a:cs typeface="Varela Round" pitchFamily="2" charset="-79"/>
              </a:defRPr>
            </a:lvl4pPr>
            <a:lvl5pPr>
              <a:lnSpc>
                <a:spcPct val="150000"/>
              </a:lnSpc>
              <a:defRPr>
                <a:solidFill>
                  <a:srgbClr val="002060"/>
                </a:solidFill>
                <a:latin typeface="Varela Round" pitchFamily="2" charset="-79"/>
                <a:cs typeface="Varela Round" pitchFamily="2" charset="-79"/>
              </a:defRPr>
            </a:lvl5pPr>
          </a:lstStyle>
          <a:p>
            <a:pPr lvl="0"/>
            <a:r>
              <a:rPr lang="he-IL" dirty="0"/>
              <a:t>לחץ כדי לערוך סגנונות טקסט של תבנית בסיס</a:t>
            </a:r>
          </a:p>
          <a:p>
            <a:pPr lvl="1"/>
            <a:r>
              <a:rPr lang="he-IL" dirty="0"/>
              <a:t>רמה שנייה</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כותרות ותוכן">
    <p:spTree>
      <p:nvGrpSpPr>
        <p:cNvPr id="1" name=""/>
        <p:cNvGrpSpPr/>
        <p:nvPr/>
      </p:nvGrpSpPr>
      <p:grpSpPr>
        <a:xfrm>
          <a:off x="0" y="0"/>
          <a:ext cx="0" cy="0"/>
          <a:chOff x="0" y="0"/>
          <a:chExt cx="0" cy="0"/>
        </a:xfrm>
      </p:grpSpPr>
      <p:sp>
        <p:nvSpPr>
          <p:cNvPr id="7" name="מלבן מעוגל 9"/>
          <p:cNvSpPr/>
          <p:nvPr userDrawn="1"/>
        </p:nvSpPr>
        <p:spPr>
          <a:xfrm>
            <a:off x="0" y="5878513"/>
            <a:ext cx="4765675" cy="357187"/>
          </a:xfrm>
          <a:prstGeom prst="roundRect">
            <a:avLst>
              <a:gd name="adj" fmla="val 50000"/>
            </a:avLst>
          </a:prstGeom>
          <a:solidFill>
            <a:srgbClr val="6C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8" name="מלבן מעוגל 10"/>
          <p:cNvSpPr/>
          <p:nvPr userDrawn="1"/>
        </p:nvSpPr>
        <p:spPr>
          <a:xfrm>
            <a:off x="8666163" y="-111125"/>
            <a:ext cx="5299075" cy="222250"/>
          </a:xfrm>
          <a:prstGeom prst="roundRect">
            <a:avLst>
              <a:gd name="adj" fmla="val 50000"/>
            </a:avLst>
          </a:prstGeom>
          <a:solidFill>
            <a:srgbClr val="BDE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9" name="מלבן מעוגל 11"/>
          <p:cNvSpPr/>
          <p:nvPr userDrawn="1"/>
        </p:nvSpPr>
        <p:spPr>
          <a:xfrm>
            <a:off x="0" y="6307138"/>
            <a:ext cx="7723188" cy="674687"/>
          </a:xfrm>
          <a:prstGeom prst="roundRect">
            <a:avLst>
              <a:gd name="adj" fmla="val 50000"/>
            </a:avLst>
          </a:prstGeom>
          <a:solidFill>
            <a:srgbClr val="192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2" name="כותרת 1"/>
          <p:cNvSpPr>
            <a:spLocks noGrp="1"/>
          </p:cNvSpPr>
          <p:nvPr>
            <p:ph type="title"/>
          </p:nvPr>
        </p:nvSpPr>
        <p:spPr>
          <a:xfrm>
            <a:off x="515206" y="213094"/>
            <a:ext cx="11160000" cy="720000"/>
          </a:xfrm>
          <a:noFill/>
        </p:spPr>
        <p:txBody>
          <a:bodyPr rtlCol="1">
            <a:noAutofit/>
          </a:bodyPr>
          <a:lstStyle>
            <a:lvl1pPr marL="0" marR="0" indent="0" algn="ctr" defTabSz="914400" rtl="1" eaLnBrk="1" fontAlgn="auto" latinLnBrk="0" hangingPunct="1">
              <a:lnSpc>
                <a:spcPct val="100000"/>
              </a:lnSpc>
              <a:spcBef>
                <a:spcPct val="0"/>
              </a:spcBef>
              <a:spcAft>
                <a:spcPts val="0"/>
              </a:spcAft>
              <a:buClrTx/>
              <a:buSzTx/>
              <a:buFontTx/>
              <a:buNone/>
              <a:tabLst/>
              <a:defRPr kumimoji="0" lang="he-IL" sz="4800" b="1" i="0" u="none" strike="noStrike" kern="1200" cap="none" spc="0" normalizeH="0" baseline="0" noProof="0">
                <a:ln>
                  <a:noFill/>
                </a:ln>
                <a:solidFill>
                  <a:srgbClr val="002060"/>
                </a:solidFill>
                <a:effectLst/>
                <a:uLnTx/>
                <a:uFillTx/>
                <a:latin typeface="Arial" pitchFamily="34" charset="0"/>
                <a:ea typeface="+mj-ea"/>
                <a:cs typeface="Arial" pitchFamily="34" charset="0"/>
              </a:defRPr>
            </a:lvl1pPr>
          </a:lstStyle>
          <a:p>
            <a:pPr lvl="0"/>
            <a:r>
              <a:rPr lang="he-IL" dirty="0"/>
              <a:t>לחץ כדי לערוך סגנון כותרת של תבנית</a:t>
            </a:r>
          </a:p>
        </p:txBody>
      </p:sp>
      <p:sp>
        <p:nvSpPr>
          <p:cNvPr id="5" name="מציין מיקום טקסט 4"/>
          <p:cNvSpPr>
            <a:spLocks noGrp="1"/>
          </p:cNvSpPr>
          <p:nvPr>
            <p:ph type="body" sz="quarter" idx="3"/>
          </p:nvPr>
        </p:nvSpPr>
        <p:spPr>
          <a:xfrm>
            <a:off x="515206" y="1185681"/>
            <a:ext cx="11159999" cy="540000"/>
          </a:xfrm>
        </p:spPr>
        <p:txBody>
          <a:bodyPr anchor="b">
            <a:noAutofit/>
          </a:bodyPr>
          <a:lstStyle>
            <a:lvl1pPr marL="0" indent="0">
              <a:buNone/>
              <a:defRPr sz="3200" b="1">
                <a:solidFill>
                  <a:srgbClr val="0070C0"/>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dirty="0"/>
              <a:t>לחץ כדי לערוך סגנונות טקסט של תבנית בסיס</a:t>
            </a:r>
          </a:p>
        </p:txBody>
      </p:sp>
      <p:sp>
        <p:nvSpPr>
          <p:cNvPr id="6" name="מציין מיקום תוכן 5"/>
          <p:cNvSpPr>
            <a:spLocks noGrp="1"/>
          </p:cNvSpPr>
          <p:nvPr>
            <p:ph sz="quarter" idx="4"/>
          </p:nvPr>
        </p:nvSpPr>
        <p:spPr>
          <a:xfrm>
            <a:off x="515206" y="1725681"/>
            <a:ext cx="11160000" cy="4152517"/>
          </a:xfrm>
        </p:spPr>
        <p:txBody>
          <a:bodyPr>
            <a:normAutofit/>
          </a:bodyPr>
          <a:lstStyle>
            <a:lvl1pPr>
              <a:lnSpc>
                <a:spcPct val="100000"/>
              </a:lnSpc>
              <a:spcBef>
                <a:spcPts val="0"/>
              </a:spcBef>
              <a:spcAft>
                <a:spcPts val="600"/>
              </a:spcAft>
              <a:defRPr lang="he-IL" sz="2400" kern="1200" dirty="0" smtClean="0">
                <a:solidFill>
                  <a:srgbClr val="002060"/>
                </a:solidFill>
                <a:latin typeface="Arial" pitchFamily="34" charset="0"/>
                <a:ea typeface="+mn-ea"/>
                <a:cs typeface="Arial" pitchFamily="34" charset="0"/>
              </a:defRPr>
            </a:lvl1pPr>
            <a:lvl2pPr>
              <a:lnSpc>
                <a:spcPct val="100000"/>
              </a:lnSpc>
              <a:spcBef>
                <a:spcPts val="0"/>
              </a:spcBef>
              <a:spcAft>
                <a:spcPts val="600"/>
              </a:spcAft>
              <a:defRPr lang="he-IL" sz="2400" kern="1200" dirty="0" smtClean="0">
                <a:solidFill>
                  <a:srgbClr val="002060"/>
                </a:solidFill>
                <a:latin typeface="Arial" pitchFamily="34" charset="0"/>
                <a:ea typeface="+mn-ea"/>
                <a:cs typeface="Arial" pitchFamily="34" charset="0"/>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dirty="0"/>
              <a:t>לחץ כדי לערוך סגנונות טקסט של תבנית בסיס</a:t>
            </a:r>
          </a:p>
          <a:p>
            <a:pPr lvl="1"/>
            <a:r>
              <a:rPr lang="he-IL" dirty="0"/>
              <a:t>רמה שנייה</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כותרת בלבד">
    <p:spTree>
      <p:nvGrpSpPr>
        <p:cNvPr id="1" name=""/>
        <p:cNvGrpSpPr/>
        <p:nvPr/>
      </p:nvGrpSpPr>
      <p:grpSpPr>
        <a:xfrm>
          <a:off x="0" y="0"/>
          <a:ext cx="0" cy="0"/>
          <a:chOff x="0" y="0"/>
          <a:chExt cx="0" cy="0"/>
        </a:xfrm>
      </p:grpSpPr>
      <p:sp>
        <p:nvSpPr>
          <p:cNvPr id="3" name="מלבן מעוגל 2"/>
          <p:cNvSpPr/>
          <p:nvPr userDrawn="1"/>
        </p:nvSpPr>
        <p:spPr>
          <a:xfrm>
            <a:off x="0" y="5878513"/>
            <a:ext cx="4765675" cy="357187"/>
          </a:xfrm>
          <a:prstGeom prst="roundRect">
            <a:avLst>
              <a:gd name="adj" fmla="val 50000"/>
            </a:avLst>
          </a:prstGeom>
          <a:solidFill>
            <a:srgbClr val="6C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4" name="מלבן מעוגל 3"/>
          <p:cNvSpPr/>
          <p:nvPr userDrawn="1"/>
        </p:nvSpPr>
        <p:spPr>
          <a:xfrm>
            <a:off x="8666163" y="-111125"/>
            <a:ext cx="5299075" cy="222250"/>
          </a:xfrm>
          <a:prstGeom prst="roundRect">
            <a:avLst>
              <a:gd name="adj" fmla="val 50000"/>
            </a:avLst>
          </a:prstGeom>
          <a:solidFill>
            <a:srgbClr val="BDE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5" name="מלבן מעוגל 4"/>
          <p:cNvSpPr/>
          <p:nvPr userDrawn="1"/>
        </p:nvSpPr>
        <p:spPr>
          <a:xfrm>
            <a:off x="0" y="6307138"/>
            <a:ext cx="7723188" cy="674687"/>
          </a:xfrm>
          <a:prstGeom prst="roundRect">
            <a:avLst>
              <a:gd name="adj" fmla="val 50000"/>
            </a:avLst>
          </a:prstGeom>
          <a:solidFill>
            <a:srgbClr val="192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2" name="כותרת 1"/>
          <p:cNvSpPr>
            <a:spLocks noGrp="1"/>
          </p:cNvSpPr>
          <p:nvPr>
            <p:ph type="title"/>
          </p:nvPr>
        </p:nvSpPr>
        <p:spPr>
          <a:xfrm>
            <a:off x="515206" y="213094"/>
            <a:ext cx="11160000" cy="720000"/>
          </a:xfrm>
          <a:noFill/>
        </p:spPr>
        <p:txBody>
          <a:bodyPr rtlCol="1">
            <a:noAutofit/>
          </a:bodyPr>
          <a:lstStyle>
            <a:lvl1pPr>
              <a:defRPr kumimoji="0" lang="he-IL" sz="4800" b="1" i="0" u="none" strike="noStrike" kern="1200" cap="none" spc="0" normalizeH="0" baseline="0" noProof="0" dirty="0" smtClean="0">
                <a:ln>
                  <a:noFill/>
                </a:ln>
                <a:solidFill>
                  <a:srgbClr val="002060"/>
                </a:solidFill>
                <a:effectLst/>
                <a:uLnTx/>
                <a:uFillTx/>
                <a:latin typeface="Arial" pitchFamily="34" charset="0"/>
                <a:ea typeface="+mj-ea"/>
                <a:cs typeface="Arial" pitchFamily="34" charset="0"/>
              </a:defRPr>
            </a:lvl1pPr>
          </a:lstStyle>
          <a:p>
            <a:pPr lvl="0"/>
            <a:r>
              <a:rPr lang="he-IL" dirty="0"/>
              <a:t>לחץ כדי לערוך סגנון כותרת של תבנית</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סרט על פורמט מלא">
    <p:spTree>
      <p:nvGrpSpPr>
        <p:cNvPr id="1" name=""/>
        <p:cNvGrpSpPr/>
        <p:nvPr/>
      </p:nvGrpSpPr>
      <p:grpSpPr>
        <a:xfrm>
          <a:off x="0" y="0"/>
          <a:ext cx="0" cy="0"/>
          <a:chOff x="0" y="0"/>
          <a:chExt cx="0" cy="0"/>
        </a:xfrm>
      </p:grpSpPr>
      <p:sp>
        <p:nvSpPr>
          <p:cNvPr id="3" name="מלבן מעוגל 2"/>
          <p:cNvSpPr/>
          <p:nvPr userDrawn="1"/>
        </p:nvSpPr>
        <p:spPr>
          <a:xfrm>
            <a:off x="0" y="5878513"/>
            <a:ext cx="4765675" cy="357187"/>
          </a:xfrm>
          <a:prstGeom prst="roundRect">
            <a:avLst>
              <a:gd name="adj" fmla="val 50000"/>
            </a:avLst>
          </a:prstGeom>
          <a:solidFill>
            <a:srgbClr val="6C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5" name="מלבן מעוגל 4"/>
          <p:cNvSpPr/>
          <p:nvPr userDrawn="1"/>
        </p:nvSpPr>
        <p:spPr>
          <a:xfrm>
            <a:off x="8666163" y="-111125"/>
            <a:ext cx="5299075" cy="222250"/>
          </a:xfrm>
          <a:prstGeom prst="roundRect">
            <a:avLst>
              <a:gd name="adj" fmla="val 50000"/>
            </a:avLst>
          </a:prstGeom>
          <a:solidFill>
            <a:srgbClr val="BDE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6" name="מלבן מעוגל 5"/>
          <p:cNvSpPr/>
          <p:nvPr userDrawn="1"/>
        </p:nvSpPr>
        <p:spPr>
          <a:xfrm>
            <a:off x="0" y="6307138"/>
            <a:ext cx="7723188" cy="674687"/>
          </a:xfrm>
          <a:prstGeom prst="roundRect">
            <a:avLst>
              <a:gd name="adj" fmla="val 50000"/>
            </a:avLst>
          </a:prstGeom>
          <a:solidFill>
            <a:srgbClr val="192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4" name="מציין מיקום של מדיה 3"/>
          <p:cNvSpPr>
            <a:spLocks noGrp="1"/>
          </p:cNvSpPr>
          <p:nvPr>
            <p:ph type="media" sz="quarter" idx="10"/>
          </p:nvPr>
        </p:nvSpPr>
        <p:spPr>
          <a:xfrm>
            <a:off x="193675" y="228600"/>
            <a:ext cx="11780838" cy="6470650"/>
          </a:xfrm>
        </p:spPr>
        <p:txBody>
          <a:bodyPr rtlCol="1">
            <a:normAutofit/>
          </a:bodyPr>
          <a:lstStyle>
            <a:lvl1pPr>
              <a:defRPr>
                <a:latin typeface="Arial" pitchFamily="34" charset="0"/>
                <a:cs typeface="Arial" pitchFamily="34" charset="0"/>
              </a:defRPr>
            </a:lvl1pPr>
          </a:lstStyle>
          <a:p>
            <a:pPr lvl="0"/>
            <a:r>
              <a:rPr lang="ar-SA" noProof="0"/>
              <a:t>انقر فوق الرمز لإضافة وسائط</a:t>
            </a:r>
            <a:endParaRPr lang="he-IL"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פריסה מותאמת אישית">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3"/>
          <p:cNvSpPr>
            <a:spLocks noGrp="1"/>
          </p:cNvSpPr>
          <p:nvPr>
            <p:ph type="dt" sz="half" idx="10"/>
          </p:nvPr>
        </p:nvSpPr>
        <p:spPr/>
        <p:txBody>
          <a:bodyPr/>
          <a:lstStyle>
            <a:lvl1pPr>
              <a:defRPr/>
            </a:lvl1pPr>
          </a:lstStyle>
          <a:p>
            <a:pPr>
              <a:defRPr/>
            </a:pPr>
            <a:fld id="{7F5122D1-26A1-43F0-8FA0-CFC5C2839CD0}" type="datetimeFigureOut">
              <a:rPr lang="he-IL"/>
              <a:pPr>
                <a:defRPr/>
              </a:pPr>
              <a:t>כ"ב/חשון/תשפ"ב</a:t>
            </a:fld>
            <a:endParaRPr lang="he-IL"/>
          </a:p>
        </p:txBody>
      </p:sp>
      <p:sp>
        <p:nvSpPr>
          <p:cNvPr id="4" name="מציין מיקום של כותרת תחתונה 4"/>
          <p:cNvSpPr>
            <a:spLocks noGrp="1"/>
          </p:cNvSpPr>
          <p:nvPr>
            <p:ph type="ftr" sz="quarter" idx="11"/>
          </p:nvPr>
        </p:nvSpPr>
        <p:spPr/>
        <p:txBody>
          <a:bodyPr/>
          <a:lstStyle>
            <a:lvl1pPr>
              <a:defRPr/>
            </a:lvl1pPr>
          </a:lstStyle>
          <a:p>
            <a:pPr>
              <a:defRPr/>
            </a:pPr>
            <a:endParaRPr lang="he-IL"/>
          </a:p>
        </p:txBody>
      </p:sp>
      <p:sp>
        <p:nvSpPr>
          <p:cNvPr id="5" name="מציין מיקום של מספר שקופית 5"/>
          <p:cNvSpPr>
            <a:spLocks noGrp="1"/>
          </p:cNvSpPr>
          <p:nvPr>
            <p:ph type="sldNum" sz="quarter" idx="12"/>
          </p:nvPr>
        </p:nvSpPr>
        <p:spPr/>
        <p:txBody>
          <a:bodyPr/>
          <a:lstStyle>
            <a:lvl1pPr>
              <a:defRPr/>
            </a:lvl1pPr>
          </a:lstStyle>
          <a:p>
            <a:pPr>
              <a:defRPr/>
            </a:pPr>
            <a:fld id="{06F49F19-B802-476A-84ED-A52963520013}" type="slidenum">
              <a:rPr lang="he-IL"/>
              <a:pPr>
                <a:defRPr/>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טקסט גדול-X2">
    <p:spTree>
      <p:nvGrpSpPr>
        <p:cNvPr id="1" name=""/>
        <p:cNvGrpSpPr/>
        <p:nvPr/>
      </p:nvGrpSpPr>
      <p:grpSpPr>
        <a:xfrm>
          <a:off x="0" y="0"/>
          <a:ext cx="0" cy="0"/>
          <a:chOff x="0" y="0"/>
          <a:chExt cx="0" cy="0"/>
        </a:xfrm>
      </p:grpSpPr>
      <p:sp>
        <p:nvSpPr>
          <p:cNvPr id="4" name="מלבן מעוגל 3"/>
          <p:cNvSpPr/>
          <p:nvPr userDrawn="1"/>
        </p:nvSpPr>
        <p:spPr>
          <a:xfrm>
            <a:off x="-909638" y="6189663"/>
            <a:ext cx="3067051" cy="119062"/>
          </a:xfrm>
          <a:prstGeom prst="roundRect">
            <a:avLst>
              <a:gd name="adj" fmla="val 50000"/>
            </a:avLst>
          </a:prstGeom>
          <a:solidFill>
            <a:srgbClr val="6C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5" name="מלבן מעוגל 4"/>
          <p:cNvSpPr/>
          <p:nvPr userDrawn="1"/>
        </p:nvSpPr>
        <p:spPr>
          <a:xfrm>
            <a:off x="10080625" y="80963"/>
            <a:ext cx="5299075" cy="222250"/>
          </a:xfrm>
          <a:prstGeom prst="roundRect">
            <a:avLst>
              <a:gd name="adj" fmla="val 50000"/>
            </a:avLst>
          </a:prstGeom>
          <a:solidFill>
            <a:srgbClr val="BDE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latin typeface="Arial" pitchFamily="34" charset="0"/>
              <a:cs typeface="Arial" pitchFamily="34" charset="0"/>
            </a:endParaRPr>
          </a:p>
        </p:txBody>
      </p:sp>
      <p:sp>
        <p:nvSpPr>
          <p:cNvPr id="6" name="מלבן מעוגל 10"/>
          <p:cNvSpPr/>
          <p:nvPr userDrawn="1"/>
        </p:nvSpPr>
        <p:spPr>
          <a:xfrm>
            <a:off x="-2155825" y="6348413"/>
            <a:ext cx="5559425" cy="469900"/>
          </a:xfrm>
          <a:prstGeom prst="roundRect">
            <a:avLst>
              <a:gd name="adj" fmla="val 50000"/>
            </a:avLst>
          </a:prstGeom>
          <a:solidFill>
            <a:srgbClr val="192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latin typeface="Arial" pitchFamily="34" charset="0"/>
              <a:cs typeface="Arial" pitchFamily="34" charset="0"/>
            </a:endParaRPr>
          </a:p>
        </p:txBody>
      </p:sp>
      <p:sp>
        <p:nvSpPr>
          <p:cNvPr id="2" name="כותרת 1"/>
          <p:cNvSpPr>
            <a:spLocks noGrp="1"/>
          </p:cNvSpPr>
          <p:nvPr>
            <p:ph type="ctrTitle"/>
          </p:nvPr>
        </p:nvSpPr>
        <p:spPr>
          <a:xfrm>
            <a:off x="623800" y="1288473"/>
            <a:ext cx="10871177" cy="5224442"/>
          </a:xfrm>
          <a:prstGeom prst="rect">
            <a:avLst/>
          </a:prstGeom>
        </p:spPr>
        <p:txBody>
          <a:bodyPr>
            <a:noAutofit/>
          </a:bodyPr>
          <a:lstStyle>
            <a:lvl1pPr algn="ctr">
              <a:defRPr sz="3600">
                <a:latin typeface="Arial" pitchFamily="34" charset="0"/>
                <a:cs typeface="Arial" pitchFamily="34" charset="0"/>
              </a:defRPr>
            </a:lvl1pPr>
          </a:lstStyle>
          <a:p>
            <a:r>
              <a:rPr lang="ar-SA"/>
              <a:t>انقر لتحرير نمط العنوان الرئيسي</a:t>
            </a:r>
            <a:endParaRPr lang="he-IL" dirty="0"/>
          </a:p>
        </p:txBody>
      </p:sp>
      <p:sp>
        <p:nvSpPr>
          <p:cNvPr id="9" name="מציין מיקום טקסט 3"/>
          <p:cNvSpPr>
            <a:spLocks noGrp="1"/>
          </p:cNvSpPr>
          <p:nvPr>
            <p:ph type="body" sz="quarter" idx="10"/>
          </p:nvPr>
        </p:nvSpPr>
        <p:spPr>
          <a:xfrm>
            <a:off x="623807" y="192531"/>
            <a:ext cx="10871170" cy="1009650"/>
          </a:xfrm>
          <a:prstGeom prst="rect">
            <a:avLst/>
          </a:prstGeom>
        </p:spPr>
        <p:txBody>
          <a:bodyPr/>
          <a:lstStyle>
            <a:lvl1pPr marL="0" indent="0" algn="ctr">
              <a:buNone/>
              <a:defRPr sz="2800">
                <a:latin typeface="Arial" pitchFamily="34" charset="0"/>
                <a:cs typeface="Arial" pitchFamily="34" charset="0"/>
              </a:defRPr>
            </a:lvl1pPr>
          </a:lstStyle>
          <a:p>
            <a:pPr lvl="0"/>
            <a:r>
              <a:rPr lang="ar-SA"/>
              <a:t>انقر لتحرير أنماط النص الرئيسي</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609600" y="274638"/>
            <a:ext cx="1097121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he-IL"/>
              <a:t>לחץ כדי לערוך סגנון כותרת של תבנית בסיס</a:t>
            </a:r>
          </a:p>
        </p:txBody>
      </p:sp>
      <p:sp>
        <p:nvSpPr>
          <p:cNvPr id="1027" name="מציין מיקום טקסט 2"/>
          <p:cNvSpPr>
            <a:spLocks noGrp="1"/>
          </p:cNvSpPr>
          <p:nvPr>
            <p:ph type="body" idx="1"/>
          </p:nvPr>
        </p:nvSpPr>
        <p:spPr bwMode="auto">
          <a:xfrm>
            <a:off x="609600" y="1600200"/>
            <a:ext cx="10971213"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736013" y="6356350"/>
            <a:ext cx="2844800" cy="365125"/>
          </a:xfrm>
          <a:prstGeom prst="rect">
            <a:avLst/>
          </a:prstGeom>
        </p:spPr>
        <p:txBody>
          <a:bodyPr vert="horz" lIns="91440" tIns="45720" rIns="91440" bIns="45720" rtlCol="1"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229E958E-BF08-4B59-B6DA-7BF2970536AD}" type="datetimeFigureOut">
              <a:rPr lang="he-IL" smtClean="0"/>
              <a:pPr>
                <a:defRPr/>
              </a:pPr>
              <a:t>כ"ב/חשון/תשפ"ב</a:t>
            </a:fld>
            <a:endParaRPr lang="he-IL"/>
          </a:p>
        </p:txBody>
      </p:sp>
      <p:sp>
        <p:nvSpPr>
          <p:cNvPr id="5" name="מציין מיקום של כותרת תחתונה 4"/>
          <p:cNvSpPr>
            <a:spLocks noGrp="1"/>
          </p:cNvSpPr>
          <p:nvPr>
            <p:ph type="ftr" sz="quarter" idx="3"/>
          </p:nvPr>
        </p:nvSpPr>
        <p:spPr>
          <a:xfrm>
            <a:off x="4165600" y="6356350"/>
            <a:ext cx="3859213" cy="365125"/>
          </a:xfrm>
          <a:prstGeom prst="rect">
            <a:avLst/>
          </a:prstGeom>
        </p:spPr>
        <p:txBody>
          <a:bodyPr vert="horz" lIns="91440" tIns="45720" rIns="91440" bIns="45720" rtlCol="1"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he-IL"/>
          </a:p>
        </p:txBody>
      </p:sp>
      <p:sp>
        <p:nvSpPr>
          <p:cNvPr id="6" name="מציין מיקום של מספר שקופית 5"/>
          <p:cNvSpPr>
            <a:spLocks noGrp="1"/>
          </p:cNvSpPr>
          <p:nvPr>
            <p:ph type="sldNum" sz="quarter" idx="4"/>
          </p:nvPr>
        </p:nvSpPr>
        <p:spPr>
          <a:xfrm>
            <a:off x="609600" y="6356350"/>
            <a:ext cx="2844800" cy="365125"/>
          </a:xfrm>
          <a:prstGeom prst="rect">
            <a:avLst/>
          </a:prstGeom>
        </p:spPr>
        <p:txBody>
          <a:bodyPr vert="horz" lIns="91440" tIns="45720" rIns="91440" bIns="45720" rtlCol="1"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D1646D92-5BF5-4355-83FA-B160CA5BF69D}" type="slidenum">
              <a:rPr lang="he-IL" smtClean="0"/>
              <a:pPr>
                <a:defRPr/>
              </a:pPr>
              <a:t>‹#›</a:t>
            </a:fld>
            <a:endParaRPr lang="he-IL"/>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46" r:id="rId8"/>
    <p:sldLayoutId id="2147483854" r:id="rId9"/>
  </p:sldLayoutIdLst>
  <p:txStyles>
    <p:titleStyle>
      <a:lvl1pPr algn="ctr" rtl="1"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1" eaLnBrk="0" fontAlgn="base" hangingPunct="0">
        <a:spcBef>
          <a:spcPct val="0"/>
        </a:spcBef>
        <a:spcAft>
          <a:spcPct val="0"/>
        </a:spcAft>
        <a:defRPr sz="4400">
          <a:solidFill>
            <a:schemeClr val="tx1"/>
          </a:solidFill>
          <a:latin typeface="Calibri" pitchFamily="34" charset="0"/>
          <a:cs typeface="Times New Roman" pitchFamily="18" charset="0"/>
        </a:defRPr>
      </a:lvl2pPr>
      <a:lvl3pPr algn="ctr" rtl="1" eaLnBrk="0" fontAlgn="base" hangingPunct="0">
        <a:spcBef>
          <a:spcPct val="0"/>
        </a:spcBef>
        <a:spcAft>
          <a:spcPct val="0"/>
        </a:spcAft>
        <a:defRPr sz="4400">
          <a:solidFill>
            <a:schemeClr val="tx1"/>
          </a:solidFill>
          <a:latin typeface="Calibri" pitchFamily="34" charset="0"/>
          <a:cs typeface="Times New Roman" pitchFamily="18" charset="0"/>
        </a:defRPr>
      </a:lvl3pPr>
      <a:lvl4pPr algn="ctr" rtl="1" eaLnBrk="0" fontAlgn="base" hangingPunct="0">
        <a:spcBef>
          <a:spcPct val="0"/>
        </a:spcBef>
        <a:spcAft>
          <a:spcPct val="0"/>
        </a:spcAft>
        <a:defRPr sz="4400">
          <a:solidFill>
            <a:schemeClr val="tx1"/>
          </a:solidFill>
          <a:latin typeface="Calibri" pitchFamily="34" charset="0"/>
          <a:cs typeface="Times New Roman" pitchFamily="18" charset="0"/>
        </a:defRPr>
      </a:lvl4pPr>
      <a:lvl5pPr algn="ctr" rtl="1" eaLnBrk="0" fontAlgn="base" hangingPunct="0">
        <a:spcBef>
          <a:spcPct val="0"/>
        </a:spcBef>
        <a:spcAft>
          <a:spcPct val="0"/>
        </a:spcAft>
        <a:defRPr sz="4400">
          <a:solidFill>
            <a:schemeClr val="tx1"/>
          </a:solidFill>
          <a:latin typeface="Calibri" pitchFamily="34" charset="0"/>
          <a:cs typeface="Times New Roman" pitchFamily="18" charset="0"/>
        </a:defRPr>
      </a:lvl5pPr>
      <a:lvl6pPr marL="457200" algn="ctr" rtl="1" fontAlgn="base">
        <a:spcBef>
          <a:spcPct val="0"/>
        </a:spcBef>
        <a:spcAft>
          <a:spcPct val="0"/>
        </a:spcAft>
        <a:defRPr sz="4400">
          <a:solidFill>
            <a:schemeClr val="tx1"/>
          </a:solidFill>
          <a:latin typeface="Calibri" pitchFamily="34" charset="0"/>
          <a:cs typeface="Times New Roman" pitchFamily="18" charset="0"/>
        </a:defRPr>
      </a:lvl6pPr>
      <a:lvl7pPr marL="914400" algn="ctr" rtl="1" fontAlgn="base">
        <a:spcBef>
          <a:spcPct val="0"/>
        </a:spcBef>
        <a:spcAft>
          <a:spcPct val="0"/>
        </a:spcAft>
        <a:defRPr sz="4400">
          <a:solidFill>
            <a:schemeClr val="tx1"/>
          </a:solidFill>
          <a:latin typeface="Calibri" pitchFamily="34" charset="0"/>
          <a:cs typeface="Times New Roman" pitchFamily="18" charset="0"/>
        </a:defRPr>
      </a:lvl7pPr>
      <a:lvl8pPr marL="1371600" algn="ctr" rtl="1" fontAlgn="base">
        <a:spcBef>
          <a:spcPct val="0"/>
        </a:spcBef>
        <a:spcAft>
          <a:spcPct val="0"/>
        </a:spcAft>
        <a:defRPr sz="4400">
          <a:solidFill>
            <a:schemeClr val="tx1"/>
          </a:solidFill>
          <a:latin typeface="Calibri" pitchFamily="34" charset="0"/>
          <a:cs typeface="Times New Roman" pitchFamily="18" charset="0"/>
        </a:defRPr>
      </a:lvl8pPr>
      <a:lvl9pPr marL="1828800" algn="ct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כותרת 6"/>
          <p:cNvSpPr>
            <a:spLocks noGrp="1"/>
          </p:cNvSpPr>
          <p:nvPr>
            <p:ph type="ctrTitle"/>
          </p:nvPr>
        </p:nvSpPr>
        <p:spPr>
          <a:xfrm>
            <a:off x="914400" y="2693988"/>
            <a:ext cx="10361613" cy="1470025"/>
          </a:xfrm>
        </p:spPr>
        <p:txBody>
          <a:bodyPr/>
          <a:lstStyle/>
          <a:p>
            <a:pPr eaLnBrk="1" hangingPunct="1"/>
            <a:r>
              <a:t>מערכת שידורים לאומית</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عنصر نائب للنص 2"/>
          <p:cNvSpPr>
            <a:spLocks noGrp="1"/>
          </p:cNvSpPr>
          <p:nvPr>
            <p:ph type="body" sz="quarter" idx="3"/>
          </p:nvPr>
        </p:nvSpPr>
        <p:spPr>
          <a:xfrm>
            <a:off x="515206" y="403225"/>
            <a:ext cx="11158538" cy="539750"/>
          </a:xfrm>
        </p:spPr>
        <p:txBody>
          <a:bodyPr/>
          <a:lstStyle/>
          <a:p>
            <a:pPr algn="ctr" eaLnBrk="1" hangingPunct="1"/>
            <a:r>
              <a:rPr lang="ar-SA" dirty="0"/>
              <a:t>النّوع الأدبي للنّص</a:t>
            </a:r>
          </a:p>
        </p:txBody>
      </p:sp>
      <p:sp>
        <p:nvSpPr>
          <p:cNvPr id="4" name="عنصر نائب للمحتوى 3"/>
          <p:cNvSpPr>
            <a:spLocks noGrp="1"/>
          </p:cNvSpPr>
          <p:nvPr>
            <p:ph sz="quarter" idx="4"/>
          </p:nvPr>
        </p:nvSpPr>
        <p:spPr>
          <a:xfrm>
            <a:off x="515206" y="1247775"/>
            <a:ext cx="11160000" cy="4021138"/>
          </a:xfrm>
        </p:spPr>
        <p:txBody>
          <a:bodyPr rtlCol="1">
            <a:normAutofit/>
          </a:bodyPr>
          <a:lstStyle/>
          <a:p>
            <a:pPr marL="365760" indent="-256032" eaLnBrk="1" fontAlgn="auto" hangingPunct="1">
              <a:lnSpc>
                <a:spcPct val="150000"/>
              </a:lnSpc>
              <a:spcAft>
                <a:spcPts val="0"/>
              </a:spcAft>
              <a:defRPr/>
            </a:pPr>
            <a:r>
              <a:rPr lang="ar-SA" dirty="0"/>
              <a:t>يتبع هذا النّص للنّوع الأدبي </a:t>
            </a:r>
            <a:r>
              <a:rPr lang="ar-SA" dirty="0">
                <a:solidFill>
                  <a:srgbClr val="0070C0"/>
                </a:solidFill>
              </a:rPr>
              <a:t>القصّة القصيرة</a:t>
            </a:r>
            <a:r>
              <a:rPr lang="ar-SA" dirty="0"/>
              <a:t>، التي تنتمي إلى </a:t>
            </a:r>
            <a:r>
              <a:rPr lang="ar-SA" dirty="0">
                <a:solidFill>
                  <a:srgbClr val="0070C0"/>
                </a:solidFill>
              </a:rPr>
              <a:t>التّيّار الواقعي </a:t>
            </a:r>
            <a:r>
              <a:rPr lang="ar-SA" dirty="0"/>
              <a:t>لأنّها تعرض تجربة الموت بشكل عام ومن منظور الرّاوي بشكل </a:t>
            </a:r>
            <a:r>
              <a:rPr lang="ar-SA" dirty="0" err="1"/>
              <a:t>خاصّ.</a:t>
            </a:r>
            <a:r>
              <a:rPr lang="ar-SA" dirty="0"/>
              <a:t> والّتي تحتوي على عناصر تميّزها</a:t>
            </a:r>
            <a:r>
              <a:rPr lang="en-US" dirty="0"/>
              <a:t>:</a:t>
            </a:r>
            <a:endParaRPr lang="ar-SA" dirty="0"/>
          </a:p>
          <a:p>
            <a:pPr marL="365760" indent="-256032" eaLnBrk="1" fontAlgn="auto" hangingPunct="1">
              <a:lnSpc>
                <a:spcPct val="150000"/>
              </a:lnSpc>
              <a:spcAft>
                <a:spcPts val="0"/>
              </a:spcAft>
              <a:defRPr/>
            </a:pPr>
            <a:r>
              <a:rPr lang="ar-SA" dirty="0">
                <a:solidFill>
                  <a:srgbClr val="0070C0"/>
                </a:solidFill>
              </a:rPr>
              <a:t>الشّخصيّات</a:t>
            </a:r>
          </a:p>
          <a:p>
            <a:pPr marL="365760" indent="-256032" eaLnBrk="1" fontAlgn="auto" hangingPunct="1">
              <a:lnSpc>
                <a:spcPct val="150000"/>
              </a:lnSpc>
              <a:spcAft>
                <a:spcPts val="0"/>
              </a:spcAft>
              <a:defRPr/>
            </a:pPr>
            <a:r>
              <a:rPr lang="ar-SA" u="sng" dirty="0"/>
              <a:t>رفيق: </a:t>
            </a:r>
            <a:r>
              <a:rPr lang="ar-SA" dirty="0"/>
              <a:t>هي الشّخصيّة المركزيّة في النّص، حيث إنّ أحداث النَص دارت حولها، حيث ظهرت هذه الشّخصيّة في بداية النّص بأدقِّ </a:t>
            </a:r>
            <a:r>
              <a:rPr lang="ar-SA" dirty="0" err="1"/>
              <a:t>تفاصيلها </a:t>
            </a:r>
            <a:r>
              <a:rPr lang="ar-SA" dirty="0"/>
              <a:t>( وكان شابًّا في الخامسة عشرة، يعجبني فيه أناقته وبريق </a:t>
            </a:r>
            <a:r>
              <a:rPr lang="ar-SA" dirty="0" err="1"/>
              <a:t>شعره ...</a:t>
            </a:r>
            <a:r>
              <a:rPr lang="ar-SA" dirty="0"/>
              <a:t> </a:t>
            </a:r>
            <a:r>
              <a:rPr lang="ar-SA" dirty="0" err="1"/>
              <a:t>).</a:t>
            </a:r>
            <a:r>
              <a:rPr lang="ar-SA" dirty="0"/>
              <a:t> وهذا الوصف يدل على عمق العلاقة الّتي جمعت بين الرّاوي وأخيه رفيق فضلَا عن بقيّة إخوته، لم يكتَفِ الرّاوي بالوصف الخارجي إنّما تطرّق لصفاته الدّاخليّة، فوصفه بالأخ العطوف والحنون</a:t>
            </a:r>
            <a:r>
              <a:rPr lang="en-US" dirty="0"/>
              <a:t>.</a:t>
            </a:r>
          </a:p>
          <a:p>
            <a:pPr eaLnBrk="1" fontAlgn="auto" hangingPunct="1">
              <a:lnSpc>
                <a:spcPct val="150000"/>
              </a:lnSpc>
              <a:defRPr/>
            </a:pPr>
            <a:endParaRPr lang="ar-S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3"/>
          <p:cNvSpPr>
            <a:spLocks noGrp="1"/>
          </p:cNvSpPr>
          <p:nvPr>
            <p:ph sz="quarter" idx="4"/>
          </p:nvPr>
        </p:nvSpPr>
        <p:spPr>
          <a:xfrm>
            <a:off x="515206" y="1260475"/>
            <a:ext cx="11160000" cy="4659313"/>
          </a:xfrm>
        </p:spPr>
        <p:txBody>
          <a:bodyPr>
            <a:normAutofit/>
          </a:bodyPr>
          <a:lstStyle/>
          <a:p>
            <a:pPr eaLnBrk="1" hangingPunct="1">
              <a:lnSpc>
                <a:spcPct val="150000"/>
              </a:lnSpc>
              <a:spcBef>
                <a:spcPct val="0"/>
              </a:spcBef>
              <a:defRPr/>
            </a:pPr>
            <a:r>
              <a:rPr lang="ar-SA" sz="2800" u="sng" dirty="0">
                <a:ea typeface="Varela Round"/>
              </a:rPr>
              <a:t>الرّاوي: </a:t>
            </a:r>
            <a:r>
              <a:rPr lang="ar-SA" sz="2800" dirty="0">
                <a:ea typeface="Varela Round"/>
              </a:rPr>
              <a:t>سعيد </a:t>
            </a:r>
            <a:r>
              <a:rPr lang="ar-SA" sz="2800" dirty="0" err="1">
                <a:ea typeface="Varela Round"/>
              </a:rPr>
              <a:t>حورانيّة</a:t>
            </a:r>
            <a:r>
              <a:rPr lang="ar-SA" sz="2800" dirty="0">
                <a:ea typeface="Varela Round"/>
              </a:rPr>
              <a:t> -  لقد نقل للقارئ أحداث القصّة من منظور الطّفل، واشترك في قسم منها، وهذا الأمر زاد من شعور القارئ بواقعيّة النّصّ</a:t>
            </a:r>
          </a:p>
          <a:p>
            <a:pPr eaLnBrk="1" hangingPunct="1">
              <a:lnSpc>
                <a:spcPct val="150000"/>
              </a:lnSpc>
              <a:spcBef>
                <a:spcPct val="0"/>
              </a:spcBef>
              <a:defRPr/>
            </a:pPr>
            <a:endParaRPr lang="en-US" sz="2800" dirty="0"/>
          </a:p>
          <a:p>
            <a:pPr eaLnBrk="1" hangingPunct="1">
              <a:lnSpc>
                <a:spcPct val="150000"/>
              </a:lnSpc>
              <a:spcBef>
                <a:spcPct val="0"/>
              </a:spcBef>
              <a:defRPr/>
            </a:pPr>
            <a:r>
              <a:rPr lang="ar-SA" sz="2800" u="sng" dirty="0">
                <a:ea typeface="Varela Round"/>
              </a:rPr>
              <a:t>أم توفيق: </a:t>
            </a:r>
            <a:r>
              <a:rPr lang="ar-SA" sz="2800" dirty="0">
                <a:ea typeface="Varela Round"/>
              </a:rPr>
              <a:t>هي شخصيّة تمثّل مجموعة النّاس الّتي تسيطر عليها عاطفتها ولا تحكّم عقلها، حيث يلاحظ القارئ بأنّها غير مؤمنة، كما وتسيطر عليها الخزعبلات، فنراها تؤمن بحجاب الملك الأحمر وبالمقابل رفضت حكم الله وقضاءه</a:t>
            </a:r>
            <a:r>
              <a:rPr lang="en-US" sz="2800" dirty="0"/>
              <a:t>.</a:t>
            </a:r>
          </a:p>
          <a:p>
            <a:pPr eaLnBrk="1" hangingPunct="1">
              <a:lnSpc>
                <a:spcPct val="150000"/>
              </a:lnSpc>
              <a:spcBef>
                <a:spcPct val="0"/>
              </a:spcBef>
              <a:defRPr/>
            </a:pPr>
            <a:endParaRPr lang="ar-SA" sz="2800" dirty="0">
              <a:ea typeface="Varela Rou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3"/>
          <p:cNvSpPr>
            <a:spLocks noGrp="1"/>
          </p:cNvSpPr>
          <p:nvPr>
            <p:ph sz="quarter" idx="4"/>
          </p:nvPr>
        </p:nvSpPr>
        <p:spPr>
          <a:xfrm>
            <a:off x="515938" y="1247775"/>
            <a:ext cx="11295062" cy="3905250"/>
          </a:xfrm>
        </p:spPr>
        <p:txBody>
          <a:bodyPr>
            <a:normAutofit/>
          </a:bodyPr>
          <a:lstStyle/>
          <a:p>
            <a:pPr eaLnBrk="1" hangingPunct="1">
              <a:lnSpc>
                <a:spcPct val="150000"/>
              </a:lnSpc>
              <a:spcBef>
                <a:spcPct val="0"/>
              </a:spcBef>
            </a:pPr>
            <a:r>
              <a:rPr lang="ar-SA" sz="2800" u="sng" dirty="0"/>
              <a:t>أبو توفيق: </a:t>
            </a:r>
            <a:r>
              <a:rPr lang="ar-SA" sz="2800" dirty="0"/>
              <a:t>يمثّل الإنسان المؤمن المتقبّل وغير المعترض على قضاء الله، والّذي أراد أن يكون جميع أفراد عائلته مثله، حيث يلاحظ القارئ أنّه حاول منع زوجته من التّفوه بأمور لا تمتّ للإيمان بصلة</a:t>
            </a:r>
            <a:r>
              <a:rPr lang="en-US" sz="2800" dirty="0">
                <a:cs typeface="Arial" pitchFamily="34" charset="0"/>
              </a:rPr>
              <a:t>.</a:t>
            </a:r>
          </a:p>
          <a:p>
            <a:pPr eaLnBrk="1" hangingPunct="1">
              <a:lnSpc>
                <a:spcPct val="150000"/>
              </a:lnSpc>
              <a:spcBef>
                <a:spcPct val="0"/>
              </a:spcBef>
            </a:pPr>
            <a:r>
              <a:rPr lang="ar-SA" sz="2800" u="sng" dirty="0" err="1"/>
              <a:t>الشّيخة</a:t>
            </a:r>
            <a:r>
              <a:rPr lang="ar-SA" sz="2800" u="sng" dirty="0"/>
              <a:t> أم تحسين: </a:t>
            </a:r>
            <a:r>
              <a:rPr lang="ar-SA" sz="2800" dirty="0"/>
              <a:t>هي شخصيّة ثانويّة، ولكن منذ دخولها للبيت قامت بقلبه رأسًا على عقب وإدخال البليّة إليه</a:t>
            </a:r>
            <a:r>
              <a:rPr lang="en-US" sz="2800" dirty="0">
                <a:cs typeface="Arial" pitchFamily="34" charset="0"/>
              </a:rPr>
              <a:t>.</a:t>
            </a:r>
          </a:p>
          <a:p>
            <a:pPr eaLnBrk="1" hangingPunct="1">
              <a:spcBef>
                <a:spcPct val="0"/>
              </a:spcBef>
            </a:pPr>
            <a:endParaRPr lang="ar-SA" sz="2800" dirty="0"/>
          </a:p>
          <a:p>
            <a:pPr eaLnBrk="1" hangingPunct="1">
              <a:spcBef>
                <a:spcPct val="0"/>
              </a:spcBef>
            </a:pPr>
            <a:endParaRPr lang="ar-SA"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عنصر نائب للمحتوى 3"/>
          <p:cNvSpPr>
            <a:spLocks noGrp="1"/>
          </p:cNvSpPr>
          <p:nvPr>
            <p:ph sz="quarter" idx="4"/>
          </p:nvPr>
        </p:nvSpPr>
        <p:spPr>
          <a:xfrm>
            <a:off x="515938" y="1257299"/>
            <a:ext cx="11158537" cy="4621213"/>
          </a:xfrm>
        </p:spPr>
        <p:txBody>
          <a:bodyPr>
            <a:normAutofit/>
          </a:bodyPr>
          <a:lstStyle/>
          <a:p>
            <a:pPr eaLnBrk="1" hangingPunct="1">
              <a:lnSpc>
                <a:spcPct val="150000"/>
              </a:lnSpc>
              <a:spcBef>
                <a:spcPct val="0"/>
              </a:spcBef>
            </a:pPr>
            <a:r>
              <a:rPr lang="ar-SA" sz="2800" u="sng" dirty="0">
                <a:solidFill>
                  <a:srgbClr val="0070C0"/>
                </a:solidFill>
              </a:rPr>
              <a:t>الزّمان </a:t>
            </a:r>
            <a:r>
              <a:rPr lang="ar-SA" sz="2800" dirty="0">
                <a:solidFill>
                  <a:srgbClr val="0070C0"/>
                </a:solidFill>
              </a:rPr>
              <a:t> </a:t>
            </a:r>
          </a:p>
          <a:p>
            <a:pPr eaLnBrk="1" hangingPunct="1">
              <a:lnSpc>
                <a:spcPct val="150000"/>
              </a:lnSpc>
              <a:spcBef>
                <a:spcPct val="0"/>
              </a:spcBef>
            </a:pPr>
            <a:r>
              <a:rPr lang="ar-SA" sz="2800" dirty="0"/>
              <a:t>يلاحظ القارئ أنّ عنصر الزّمان قد تغيّر مع تسلسل أحداث القصّة، فبالنّسبة للزّمان وظّف الكاتب الأفعال </a:t>
            </a:r>
            <a:r>
              <a:rPr lang="ar-SA" sz="2800" dirty="0" err="1"/>
              <a:t>الماضية </a:t>
            </a:r>
            <a:r>
              <a:rPr lang="ar-SA" sz="2800" dirty="0"/>
              <a:t>( كنتُ، </a:t>
            </a:r>
            <a:r>
              <a:rPr lang="ar-SA" sz="2800" dirty="0" err="1"/>
              <a:t>التفتَ...</a:t>
            </a:r>
            <a:r>
              <a:rPr lang="ar-SA" sz="2800" dirty="0"/>
              <a:t>) </a:t>
            </a:r>
            <a:r>
              <a:rPr lang="ar-SA" sz="2800" dirty="0" err="1"/>
              <a:t>والمضارعة </a:t>
            </a:r>
            <a:r>
              <a:rPr lang="ar-SA" sz="2800" dirty="0"/>
              <a:t>( أسبح- </a:t>
            </a:r>
            <a:r>
              <a:rPr lang="ar-SA" sz="2800" dirty="0" err="1"/>
              <a:t>تشدّه...</a:t>
            </a:r>
            <a:r>
              <a:rPr lang="ar-SA" sz="2800" dirty="0"/>
              <a:t>)، وكذلك صيغة </a:t>
            </a:r>
            <a:r>
              <a:rPr lang="ar-SA" sz="2800" dirty="0" err="1"/>
              <a:t>الأمر </a:t>
            </a:r>
            <a:r>
              <a:rPr lang="ar-SA" sz="2800" dirty="0"/>
              <a:t>(اسكُت، </a:t>
            </a:r>
            <a:r>
              <a:rPr lang="ar-SA" sz="2800" dirty="0" err="1"/>
              <a:t>اخرس...).</a:t>
            </a:r>
            <a:r>
              <a:rPr lang="ar-SA" sz="2800" dirty="0"/>
              <a:t> إنّ استعمال الأفعال في الأزمنة المختلفة ربط بين التّسلسل المنطقي لأحداث القصّة</a:t>
            </a:r>
            <a:r>
              <a:rPr lang="en-US" sz="2800" dirty="0">
                <a:cs typeface="Arial" pitchFamily="34" charset="0"/>
              </a:rPr>
              <a:t>.</a:t>
            </a:r>
          </a:p>
          <a:p>
            <a:pPr eaLnBrk="1" hangingPunct="1">
              <a:spcBef>
                <a:spcPct val="0"/>
              </a:spcBef>
            </a:pPr>
            <a:endParaRPr lang="ar-SA" sz="2800" dirty="0"/>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عنصر نائب للمحتوى 3"/>
          <p:cNvSpPr>
            <a:spLocks noGrp="1"/>
          </p:cNvSpPr>
          <p:nvPr>
            <p:ph sz="quarter" idx="4"/>
          </p:nvPr>
        </p:nvSpPr>
        <p:spPr>
          <a:xfrm>
            <a:off x="515938" y="1257299"/>
            <a:ext cx="11158537" cy="4621213"/>
          </a:xfrm>
        </p:spPr>
        <p:txBody>
          <a:bodyPr/>
          <a:lstStyle/>
          <a:p>
            <a:pPr eaLnBrk="1" hangingPunct="1">
              <a:spcBef>
                <a:spcPct val="0"/>
              </a:spcBef>
            </a:pPr>
            <a:r>
              <a:rPr lang="ar-SA" sz="2800" u="sng" dirty="0" err="1">
                <a:solidFill>
                  <a:srgbClr val="0070C0"/>
                </a:solidFill>
              </a:rPr>
              <a:t>المكان:</a:t>
            </a:r>
            <a:endParaRPr lang="ar-SA" sz="2800" u="sng" dirty="0">
              <a:solidFill>
                <a:srgbClr val="0070C0"/>
              </a:solidFill>
            </a:endParaRPr>
          </a:p>
          <a:p>
            <a:pPr eaLnBrk="1" hangingPunct="1">
              <a:lnSpc>
                <a:spcPct val="150000"/>
              </a:lnSpc>
              <a:spcBef>
                <a:spcPct val="0"/>
              </a:spcBef>
            </a:pPr>
            <a:r>
              <a:rPr lang="ar-SA" sz="2800" dirty="0"/>
              <a:t>بدأت أحداث القصّة بالبيت وانتقلت للطّبيعة ومن ثمّ مرّة أخرى للبيت، إنّ انتقاء الأمكنة له توظيف خاص فالموت هو حق وسيزور كل البيوت، أمّا الطّبيعة فأصل الإنسان منها وإليها سيعود</a:t>
            </a:r>
            <a:r>
              <a:rPr lang="en-US" sz="2800" dirty="0">
                <a:cs typeface="Arial" pitchFamily="34" charset="0"/>
              </a:rPr>
              <a:t>.</a:t>
            </a:r>
          </a:p>
          <a:p>
            <a:pPr eaLnBrk="1" hangingPunct="1">
              <a:spcBef>
                <a:spcPct val="0"/>
              </a:spcBef>
            </a:pPr>
            <a:endParaRPr lang="ar-SA" dirty="0"/>
          </a:p>
        </p:txBody>
      </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3"/>
          <p:cNvSpPr>
            <a:spLocks noGrp="1"/>
          </p:cNvSpPr>
          <p:nvPr>
            <p:ph sz="quarter" idx="4"/>
          </p:nvPr>
        </p:nvSpPr>
        <p:spPr>
          <a:xfrm>
            <a:off x="515206" y="552450"/>
            <a:ext cx="11160000" cy="5703888"/>
          </a:xfrm>
        </p:spPr>
        <p:txBody>
          <a:bodyPr rtlCol="1">
            <a:normAutofit/>
          </a:bodyPr>
          <a:lstStyle/>
          <a:p>
            <a:pPr marL="365760" indent="-256032" eaLnBrk="1" fontAlgn="auto" hangingPunct="1">
              <a:spcAft>
                <a:spcPts val="0"/>
              </a:spcAft>
              <a:defRPr/>
            </a:pPr>
            <a:r>
              <a:rPr lang="ar-SA" sz="2000" u="sng" dirty="0">
                <a:solidFill>
                  <a:srgbClr val="0070C0"/>
                </a:solidFill>
              </a:rPr>
              <a:t>السّرد والحوار</a:t>
            </a:r>
            <a:r>
              <a:rPr lang="en-US" sz="2000" u="sng" dirty="0">
                <a:solidFill>
                  <a:srgbClr val="0070C0"/>
                </a:solidFill>
              </a:rPr>
              <a:t>: </a:t>
            </a:r>
          </a:p>
          <a:p>
            <a:pPr marL="365760" indent="-256032" eaLnBrk="1" fontAlgn="auto" hangingPunct="1">
              <a:lnSpc>
                <a:spcPct val="150000"/>
              </a:lnSpc>
              <a:spcAft>
                <a:spcPts val="0"/>
              </a:spcAft>
              <a:defRPr/>
            </a:pPr>
            <a:r>
              <a:rPr lang="en-US" sz="2000" dirty="0"/>
              <a:t> </a:t>
            </a:r>
            <a:r>
              <a:rPr lang="ar-SA" sz="2000" dirty="0"/>
              <a:t>لقد مزج الكاتب بين السّرد والحوار، فالسّرد بدوره أيضًا مزج بين الجمل القصيرة والجمل الطّويلة، فأحيانًا انتهج الكاتب أسلوب </a:t>
            </a:r>
            <a:r>
              <a:rPr lang="ar-SA" sz="2000" b="1" dirty="0"/>
              <a:t>الاختصار</a:t>
            </a:r>
            <a:r>
              <a:rPr lang="ar-SA" sz="2000" dirty="0"/>
              <a:t> وفي أحيان أخرى اتّبع أسلوب </a:t>
            </a:r>
            <a:r>
              <a:rPr lang="ar-SA" sz="2000" b="1" dirty="0"/>
              <a:t>التّفصيل الدّقيق</a:t>
            </a:r>
            <a:r>
              <a:rPr lang="ar-SA" sz="2000" dirty="0"/>
              <a:t>، خصوصًا في وصف رفيق في افتتاحيّة القصّة، ووصف الاستعداد لجنازته، وتأثُّر أفراد البيت بموتِهِ</a:t>
            </a:r>
            <a:r>
              <a:rPr lang="en-US" sz="2000" dirty="0"/>
              <a:t>.</a:t>
            </a:r>
          </a:p>
          <a:p>
            <a:pPr marL="365760" indent="-256032" eaLnBrk="1" fontAlgn="auto" hangingPunct="1">
              <a:lnSpc>
                <a:spcPct val="150000"/>
              </a:lnSpc>
              <a:spcAft>
                <a:spcPts val="0"/>
              </a:spcAft>
              <a:defRPr/>
            </a:pPr>
            <a:r>
              <a:rPr lang="ar-SA" sz="2000" dirty="0"/>
              <a:t>أمّا بالنّسبة </a:t>
            </a:r>
            <a:r>
              <a:rPr lang="ar-SA" sz="2000" b="1" u="sng" dirty="0"/>
              <a:t>للحوار</a:t>
            </a:r>
            <a:r>
              <a:rPr lang="ar-SA" sz="2000" u="sng" dirty="0"/>
              <a:t> </a:t>
            </a:r>
            <a:r>
              <a:rPr lang="ar-SA" sz="2000" dirty="0"/>
              <a:t>فقد وظّف الكاتب </a:t>
            </a:r>
            <a:r>
              <a:rPr lang="ar-SA" sz="2000" b="1" u="sng" dirty="0"/>
              <a:t>الحوار الخارجي </a:t>
            </a:r>
            <a:r>
              <a:rPr lang="ar-SA" sz="2000" dirty="0"/>
              <a:t>بين الشّخصيّات، بالأخصّ عندما وصلت الأحداث لذروتها</a:t>
            </a:r>
            <a:r>
              <a:rPr lang="en-US" sz="2000" dirty="0"/>
              <a:t>.</a:t>
            </a:r>
          </a:p>
          <a:p>
            <a:pPr marL="365760" indent="-256032" eaLnBrk="1" fontAlgn="auto" hangingPunct="1">
              <a:lnSpc>
                <a:spcPct val="150000"/>
              </a:lnSpc>
              <a:spcAft>
                <a:spcPts val="0"/>
              </a:spcAft>
              <a:defRPr/>
            </a:pPr>
            <a:r>
              <a:rPr lang="ar-SA" sz="2000" dirty="0"/>
              <a:t>مثال:</a:t>
            </a:r>
            <a:endParaRPr lang="en-US" sz="2000" dirty="0"/>
          </a:p>
          <a:p>
            <a:pPr marL="365760" indent="-256032" eaLnBrk="1" fontAlgn="auto" hangingPunct="1">
              <a:lnSpc>
                <a:spcPct val="150000"/>
              </a:lnSpc>
              <a:spcAft>
                <a:spcPts val="0"/>
              </a:spcAft>
              <a:defRPr/>
            </a:pPr>
            <a:r>
              <a:rPr lang="ar-SA" sz="2000" dirty="0"/>
              <a:t>هل نزعت الخاتم والسّاعة يا عادل؟</a:t>
            </a:r>
            <a:endParaRPr lang="en-US" sz="2000" dirty="0"/>
          </a:p>
          <a:p>
            <a:pPr marL="365760" indent="-256032" eaLnBrk="1" fontAlgn="auto" hangingPunct="1">
              <a:lnSpc>
                <a:spcPct val="150000"/>
              </a:lnSpc>
              <a:spcAft>
                <a:spcPts val="0"/>
              </a:spcAft>
              <a:defRPr/>
            </a:pPr>
            <a:r>
              <a:rPr lang="ar-SA" sz="2000" dirty="0"/>
              <a:t>نعم يا أمّي</a:t>
            </a:r>
            <a:r>
              <a:rPr lang="en-US" sz="2000" dirty="0"/>
              <a:t>.</a:t>
            </a:r>
          </a:p>
          <a:p>
            <a:pPr marL="365760" indent="-256032" eaLnBrk="1" fontAlgn="auto" hangingPunct="1">
              <a:lnSpc>
                <a:spcPct val="150000"/>
              </a:lnSpc>
              <a:spcAft>
                <a:spcPts val="0"/>
              </a:spcAft>
              <a:defRPr/>
            </a:pPr>
            <a:r>
              <a:rPr lang="ar-SA" sz="2000" dirty="0"/>
              <a:t>وبذلته الّتي كان يلبسها أين وضعتها؟</a:t>
            </a:r>
            <a:endParaRPr lang="en-US" sz="2000" dirty="0"/>
          </a:p>
          <a:p>
            <a:pPr marL="365760" indent="-256032" eaLnBrk="1" fontAlgn="auto" hangingPunct="1">
              <a:lnSpc>
                <a:spcPct val="150000"/>
              </a:lnSpc>
              <a:spcAft>
                <a:spcPts val="0"/>
              </a:spcAft>
              <a:defRPr/>
            </a:pPr>
            <a:r>
              <a:rPr lang="ar-SA" sz="2000" dirty="0"/>
              <a:t>في غرفته</a:t>
            </a:r>
            <a:r>
              <a:rPr lang="en-US" sz="2000" dirty="0"/>
              <a:t>.</a:t>
            </a:r>
            <a:endParaRPr lang="ar-SA" sz="2000" dirty="0"/>
          </a:p>
          <a:p>
            <a:pPr marL="365760" indent="-256032" eaLnBrk="1" fontAlgn="auto" hangingPunct="1">
              <a:lnSpc>
                <a:spcPct val="150000"/>
              </a:lnSpc>
              <a:spcAft>
                <a:spcPts val="0"/>
              </a:spcAft>
              <a:defRPr/>
            </a:pPr>
            <a:r>
              <a:rPr lang="ar-SA" sz="2000" b="1" dirty="0"/>
              <a:t>هذا الحوار الخارجي بين الشخصيات يكشف لنا صفات كل </a:t>
            </a:r>
            <a:r>
              <a:rPr lang="ar-SA" sz="2000" b="1" dirty="0" err="1"/>
              <a:t>شخصيّة .</a:t>
            </a:r>
            <a:endParaRPr lang="en-US" sz="2000" b="1" dirty="0"/>
          </a:p>
          <a:p>
            <a:pPr marL="365760" indent="-256032" eaLnBrk="1" fontAlgn="auto" hangingPunct="1">
              <a:lnSpc>
                <a:spcPct val="150000"/>
              </a:lnSpc>
              <a:spcAft>
                <a:spcPts val="0"/>
              </a:spcAft>
              <a:buFont typeface="Arial" pitchFamily="34" charset="0"/>
              <a:buNone/>
              <a:defRPr/>
            </a:pPr>
            <a:endParaRPr lang="en-US" dirty="0"/>
          </a:p>
          <a:p>
            <a:pPr marL="365760" indent="-256032" eaLnBrk="1" fontAlgn="auto" hangingPunct="1">
              <a:lnSpc>
                <a:spcPct val="150000"/>
              </a:lnSpc>
              <a:spcAft>
                <a:spcPts val="0"/>
              </a:spcAft>
              <a:buFont typeface="Wingdings 3"/>
              <a:buChar char=""/>
              <a:defRPr/>
            </a:pPr>
            <a:endParaRPr lang="en-US" dirty="0"/>
          </a:p>
          <a:p>
            <a:pPr marL="365760" indent="-256032" eaLnBrk="1" fontAlgn="auto" hangingPunct="1">
              <a:lnSpc>
                <a:spcPct val="150000"/>
              </a:lnSpc>
              <a:spcAft>
                <a:spcPts val="0"/>
              </a:spcAft>
              <a:buFont typeface="Wingdings 3"/>
              <a:buChar char=""/>
              <a:defRPr/>
            </a:pPr>
            <a:endParaRPr lang="ar-SA" dirty="0"/>
          </a:p>
          <a:p>
            <a:pPr eaLnBrk="1" fontAlgn="auto" hangingPunct="1">
              <a:lnSpc>
                <a:spcPct val="150000"/>
              </a:lnSpc>
              <a:defRPr/>
            </a:pPr>
            <a:endParaRPr lang="ar-S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down)">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down)">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3"/>
          <p:cNvSpPr>
            <a:spLocks noGrp="1"/>
          </p:cNvSpPr>
          <p:nvPr>
            <p:ph sz="quarter" idx="4"/>
          </p:nvPr>
        </p:nvSpPr>
        <p:spPr>
          <a:xfrm>
            <a:off x="515938" y="542926"/>
            <a:ext cx="11160000" cy="5335588"/>
          </a:xfrm>
        </p:spPr>
        <p:txBody>
          <a:bodyPr>
            <a:normAutofit/>
          </a:bodyPr>
          <a:lstStyle/>
          <a:p>
            <a:pPr eaLnBrk="1" hangingPunct="1">
              <a:spcBef>
                <a:spcPct val="0"/>
              </a:spcBef>
            </a:pPr>
            <a:r>
              <a:rPr lang="en-US" dirty="0">
                <a:solidFill>
                  <a:srgbClr val="0070C0"/>
                </a:solidFill>
                <a:cs typeface="Arial" pitchFamily="34" charset="0"/>
              </a:rPr>
              <a:t> </a:t>
            </a:r>
            <a:r>
              <a:rPr lang="ar-SA" u="sng" dirty="0">
                <a:solidFill>
                  <a:srgbClr val="0070C0"/>
                </a:solidFill>
              </a:rPr>
              <a:t>المغزى</a:t>
            </a:r>
            <a:r>
              <a:rPr lang="en-US" u="sng" dirty="0">
                <a:solidFill>
                  <a:srgbClr val="0070C0"/>
                </a:solidFill>
                <a:cs typeface="Arial" pitchFamily="34" charset="0"/>
              </a:rPr>
              <a:t>:</a:t>
            </a:r>
          </a:p>
          <a:p>
            <a:pPr eaLnBrk="1" hangingPunct="1">
              <a:lnSpc>
                <a:spcPct val="150000"/>
              </a:lnSpc>
              <a:spcBef>
                <a:spcPct val="0"/>
              </a:spcBef>
            </a:pPr>
            <a:r>
              <a:rPr lang="ar-SA" dirty="0"/>
              <a:t>إنّ لهذه القصّة العديد من القيَم المُستفادَة، من بينها</a:t>
            </a:r>
            <a:r>
              <a:rPr lang="en-US" dirty="0">
                <a:cs typeface="Arial" pitchFamily="34" charset="0"/>
              </a:rPr>
              <a:t>:</a:t>
            </a:r>
          </a:p>
          <a:p>
            <a:pPr eaLnBrk="1" hangingPunct="1">
              <a:lnSpc>
                <a:spcPct val="150000"/>
              </a:lnSpc>
              <a:spcBef>
                <a:spcPct val="0"/>
              </a:spcBef>
            </a:pPr>
            <a:r>
              <a:rPr lang="ar-SA" dirty="0"/>
              <a:t>أهميّة وجود الأخ في حياة الأسرة</a:t>
            </a:r>
            <a:r>
              <a:rPr lang="en-US" dirty="0">
                <a:cs typeface="Arial" pitchFamily="34" charset="0"/>
              </a:rPr>
              <a:t>.</a:t>
            </a:r>
          </a:p>
          <a:p>
            <a:pPr eaLnBrk="1" hangingPunct="1">
              <a:lnSpc>
                <a:spcPct val="150000"/>
              </a:lnSpc>
              <a:spcBef>
                <a:spcPct val="0"/>
              </a:spcBef>
            </a:pPr>
            <a:r>
              <a:rPr lang="ar-SA" dirty="0"/>
              <a:t>صعوبة تقبّل موضوع الموت والفراق, لا تعويض عن من مات.</a:t>
            </a:r>
            <a:endParaRPr lang="en-US" dirty="0">
              <a:cs typeface="Arial" pitchFamily="34" charset="0"/>
            </a:endParaRPr>
          </a:p>
          <a:p>
            <a:pPr eaLnBrk="1" hangingPunct="1">
              <a:lnSpc>
                <a:spcPct val="150000"/>
              </a:lnSpc>
              <a:spcBef>
                <a:spcPct val="0"/>
              </a:spcBef>
            </a:pPr>
            <a:r>
              <a:rPr lang="ar-SA" dirty="0"/>
              <a:t>عدم الاعتراض على قضاء الله وقدره</a:t>
            </a:r>
            <a:r>
              <a:rPr lang="en-US" dirty="0">
                <a:cs typeface="Arial" pitchFamily="34" charset="0"/>
              </a:rPr>
              <a:t>.</a:t>
            </a:r>
          </a:p>
          <a:p>
            <a:pPr eaLnBrk="1" hangingPunct="1">
              <a:lnSpc>
                <a:spcPct val="150000"/>
              </a:lnSpc>
              <a:spcBef>
                <a:spcPct val="0"/>
              </a:spcBef>
            </a:pPr>
            <a:r>
              <a:rPr lang="ar-SA" dirty="0"/>
              <a:t>صعوبة فهم معنى الموت عند الطّفل</a:t>
            </a:r>
            <a:r>
              <a:rPr lang="en-US" dirty="0">
                <a:cs typeface="Arial" pitchFamily="34" charset="0"/>
              </a:rPr>
              <a:t>.</a:t>
            </a:r>
          </a:p>
          <a:p>
            <a:pPr eaLnBrk="1" hangingPunct="1">
              <a:lnSpc>
                <a:spcPct val="150000"/>
              </a:lnSpc>
              <a:spcBef>
                <a:spcPct val="0"/>
              </a:spcBef>
            </a:pPr>
            <a:r>
              <a:rPr lang="ar-SA" dirty="0"/>
              <a:t>إيمان النّاس بمعتقدات شعبيّة</a:t>
            </a:r>
            <a:r>
              <a:rPr lang="en-US" dirty="0">
                <a:cs typeface="Arial" pitchFamily="34" charset="0"/>
              </a:rPr>
              <a:t>.</a:t>
            </a:r>
            <a:endParaRPr lang="ar-SA" dirty="0"/>
          </a:p>
          <a:p>
            <a:pPr eaLnBrk="1" hangingPunct="1">
              <a:lnSpc>
                <a:spcPct val="150000"/>
              </a:lnSpc>
              <a:spcBef>
                <a:spcPct val="0"/>
              </a:spcBef>
            </a:pPr>
            <a:r>
              <a:rPr lang="ar-SA" dirty="0"/>
              <a:t>الحيطة والحذر من أماكنَ مجهولةٍ.</a:t>
            </a:r>
          </a:p>
          <a:p>
            <a:pPr eaLnBrk="1" hangingPunct="1">
              <a:lnSpc>
                <a:spcPct val="150000"/>
              </a:lnSpc>
              <a:spcBef>
                <a:spcPct val="0"/>
              </a:spcBef>
            </a:pPr>
            <a:endParaRPr lang="ar-SA"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down)">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3"/>
          <p:cNvSpPr>
            <a:spLocks noGrp="1"/>
          </p:cNvSpPr>
          <p:nvPr>
            <p:ph sz="quarter" idx="4"/>
          </p:nvPr>
        </p:nvSpPr>
        <p:spPr>
          <a:xfrm>
            <a:off x="515206" y="542924"/>
            <a:ext cx="11160000" cy="4392613"/>
          </a:xfrm>
        </p:spPr>
        <p:txBody>
          <a:bodyPr>
            <a:normAutofit fontScale="92500" lnSpcReduction="10000"/>
          </a:bodyPr>
          <a:lstStyle/>
          <a:p>
            <a:pPr eaLnBrk="1" hangingPunct="1">
              <a:lnSpc>
                <a:spcPct val="150000"/>
              </a:lnSpc>
              <a:spcBef>
                <a:spcPct val="0"/>
              </a:spcBef>
              <a:defRPr/>
            </a:pPr>
            <a:r>
              <a:rPr lang="ar-SA" u="sng" dirty="0">
                <a:solidFill>
                  <a:srgbClr val="0070C0"/>
                </a:solidFill>
                <a:ea typeface="Varela Round"/>
              </a:rPr>
              <a:t>حبكة النّص</a:t>
            </a:r>
            <a:r>
              <a:rPr lang="en-US" u="sng" dirty="0">
                <a:solidFill>
                  <a:srgbClr val="0070C0"/>
                </a:solidFill>
              </a:rPr>
              <a:t>: </a:t>
            </a:r>
          </a:p>
          <a:p>
            <a:pPr eaLnBrk="1" hangingPunct="1">
              <a:lnSpc>
                <a:spcPct val="150000"/>
              </a:lnSpc>
              <a:spcBef>
                <a:spcPct val="0"/>
              </a:spcBef>
              <a:defRPr/>
            </a:pPr>
            <a:r>
              <a:rPr lang="ar-SA" dirty="0">
                <a:ea typeface="Varela Round"/>
              </a:rPr>
              <a:t> ذروة الحدث وهي المُصاب الجلل وموت رفيق، وهنا بدأت عقدة النّصّ، وحلّها كان الاستعداد للجنازة، وإدراك معنى الموت</a:t>
            </a:r>
            <a:r>
              <a:rPr lang="en-US" dirty="0"/>
              <a:t>.</a:t>
            </a:r>
            <a:endParaRPr lang="ar-SA" dirty="0">
              <a:ea typeface="Varela Round"/>
            </a:endParaRPr>
          </a:p>
          <a:p>
            <a:pPr eaLnBrk="1" hangingPunct="1">
              <a:lnSpc>
                <a:spcPct val="150000"/>
              </a:lnSpc>
              <a:spcBef>
                <a:spcPct val="0"/>
              </a:spcBef>
              <a:defRPr/>
            </a:pPr>
            <a:r>
              <a:rPr lang="ar-SA" u="sng" dirty="0">
                <a:solidFill>
                  <a:srgbClr val="0070C0"/>
                </a:solidFill>
                <a:ea typeface="Varela Round"/>
              </a:rPr>
              <a:t>النهاية </a:t>
            </a:r>
            <a:endParaRPr lang="en-US" u="sng" dirty="0">
              <a:solidFill>
                <a:srgbClr val="0070C0"/>
              </a:solidFill>
            </a:endParaRPr>
          </a:p>
          <a:p>
            <a:pPr eaLnBrk="1" hangingPunct="1">
              <a:lnSpc>
                <a:spcPct val="150000"/>
              </a:lnSpc>
              <a:spcBef>
                <a:spcPct val="0"/>
              </a:spcBef>
              <a:defRPr/>
            </a:pPr>
            <a:r>
              <a:rPr lang="ar-SA" dirty="0">
                <a:ea typeface="Varela Round"/>
              </a:rPr>
              <a:t>هي نهاية مفتوحة</a:t>
            </a:r>
            <a:r>
              <a:rPr lang="en-US" dirty="0"/>
              <a:t>:</a:t>
            </a:r>
          </a:p>
          <a:p>
            <a:pPr eaLnBrk="1" hangingPunct="1">
              <a:lnSpc>
                <a:spcPct val="150000"/>
              </a:lnSpc>
              <a:spcBef>
                <a:spcPct val="0"/>
              </a:spcBef>
              <a:defRPr/>
            </a:pPr>
            <a:r>
              <a:rPr lang="en-US" dirty="0"/>
              <a:t>" </a:t>
            </a:r>
            <a:r>
              <a:rPr lang="ar-SA" dirty="0">
                <a:ea typeface="Varela Round"/>
              </a:rPr>
              <a:t>وأخذت أبكي بصدق وعنف حتّى انطفأتِ النّجوم، إن هذا التّعبير يدلّ على </a:t>
            </a:r>
            <a:r>
              <a:rPr lang="ar-SA" dirty="0" err="1">
                <a:ea typeface="Varela Round"/>
              </a:rPr>
              <a:t>الحزن،</a:t>
            </a:r>
            <a:r>
              <a:rPr lang="ar-SA" dirty="0">
                <a:ea typeface="Varela Round"/>
              </a:rPr>
              <a:t>(لم يقُل حتى شروق الشّمس) فعندما وصل للمعنى </a:t>
            </a:r>
            <a:r>
              <a:rPr lang="ar-SA" dirty="0" err="1">
                <a:ea typeface="Varela Round"/>
              </a:rPr>
              <a:t>الحقيقي</a:t>
            </a:r>
            <a:r>
              <a:rPr lang="ar-SA" dirty="0">
                <a:ea typeface="Varela Round"/>
              </a:rPr>
              <a:t> للموت أحسّ بالحزن الشّديد وأخذ يبكي حتى الصّباح, أو حتى أشرقت </a:t>
            </a:r>
            <a:r>
              <a:rPr lang="ar-SA" dirty="0" err="1">
                <a:ea typeface="Varela Round"/>
              </a:rPr>
              <a:t>الشّمس .</a:t>
            </a:r>
            <a:r>
              <a:rPr lang="ar-SA" dirty="0">
                <a:ea typeface="Varela Round"/>
              </a:rPr>
              <a:t> فعند قراءة هذه العبارة يبدأ القارئ بالتّفكير:</a:t>
            </a:r>
            <a:endParaRPr lang="en-US" dirty="0"/>
          </a:p>
          <a:p>
            <a:pPr eaLnBrk="1" hangingPunct="1">
              <a:lnSpc>
                <a:spcPct val="150000"/>
              </a:lnSpc>
              <a:spcBef>
                <a:spcPct val="0"/>
              </a:spcBef>
              <a:defRPr/>
            </a:pPr>
            <a:endParaRPr lang="ar-SA" dirty="0">
              <a:ea typeface="Varela Rou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3"/>
          <p:cNvSpPr>
            <a:spLocks noGrp="1"/>
          </p:cNvSpPr>
          <p:nvPr>
            <p:ph sz="quarter" idx="4"/>
          </p:nvPr>
        </p:nvSpPr>
        <p:spPr>
          <a:xfrm>
            <a:off x="515938" y="542925"/>
            <a:ext cx="11158537" cy="5602288"/>
          </a:xfrm>
        </p:spPr>
        <p:txBody>
          <a:bodyPr/>
          <a:lstStyle/>
          <a:p>
            <a:pPr eaLnBrk="1" hangingPunct="1">
              <a:lnSpc>
                <a:spcPct val="150000"/>
              </a:lnSpc>
              <a:spcBef>
                <a:spcPct val="0"/>
              </a:spcBef>
            </a:pPr>
            <a:r>
              <a:rPr lang="ar-SA" dirty="0"/>
              <a:t>كيف كانت حياة سعيد بعد موت رفيق؟</a:t>
            </a:r>
            <a:endParaRPr lang="en-US" dirty="0">
              <a:cs typeface="Arial" pitchFamily="34" charset="0"/>
            </a:endParaRPr>
          </a:p>
          <a:p>
            <a:pPr eaLnBrk="1" hangingPunct="1">
              <a:lnSpc>
                <a:spcPct val="150000"/>
              </a:lnSpc>
              <a:spcBef>
                <a:spcPct val="0"/>
              </a:spcBef>
            </a:pPr>
            <a:r>
              <a:rPr lang="ar-SA" dirty="0"/>
              <a:t>هل استطاع سعيد وأفراد عائلته تحمّل هذه الصّدمة؟</a:t>
            </a:r>
            <a:endParaRPr lang="en-US" dirty="0">
              <a:cs typeface="Arial" pitchFamily="34" charset="0"/>
            </a:endParaRPr>
          </a:p>
          <a:p>
            <a:pPr eaLnBrk="1" hangingPunct="1">
              <a:lnSpc>
                <a:spcPct val="150000"/>
              </a:lnSpc>
              <a:spcBef>
                <a:spcPct val="0"/>
              </a:spcBef>
            </a:pPr>
            <a:r>
              <a:rPr lang="ar-SA" dirty="0"/>
              <a:t>هل وجد سعيد ذلك الإنسان الّذي قد يُشبه أخاه رفيق بعطفه وحنانه؟</a:t>
            </a:r>
            <a:endParaRPr lang="en-US" dirty="0">
              <a:cs typeface="Arial" pitchFamily="34" charset="0"/>
            </a:endParaRPr>
          </a:p>
          <a:p>
            <a:pPr eaLnBrk="1" hangingPunct="1">
              <a:lnSpc>
                <a:spcPct val="150000"/>
              </a:lnSpc>
              <a:spcBef>
                <a:spcPct val="0"/>
              </a:spcBef>
            </a:pPr>
            <a:r>
              <a:rPr lang="ar-SA" dirty="0"/>
              <a:t>جميع هذه الأسئلة، وأسئلة أخرى تجعل القارئ يفكّر بعدّة أمور ما بعد هذه النّهاية، ممّا يجعلها نهاية مفتوحة</a:t>
            </a:r>
            <a:r>
              <a:rPr lang="en-US" dirty="0">
                <a:cs typeface="Arial" pitchFamily="34" charset="0"/>
              </a:rPr>
              <a:t>.</a:t>
            </a:r>
          </a:p>
          <a:p>
            <a:pPr eaLnBrk="1" hangingPunct="1">
              <a:spcBef>
                <a:spcPct val="0"/>
              </a:spcBef>
            </a:pPr>
            <a:endParaRPr lang="ar-SA" dirty="0"/>
          </a:p>
          <a:p>
            <a:pPr eaLnBrk="1" hangingPunct="1">
              <a:spcBef>
                <a:spcPct val="0"/>
              </a:spcBef>
            </a:pPr>
            <a:endParaRPr lang="ar-S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3"/>
          <p:cNvSpPr>
            <a:spLocks noGrp="1"/>
          </p:cNvSpPr>
          <p:nvPr>
            <p:ph sz="quarter" idx="4"/>
          </p:nvPr>
        </p:nvSpPr>
        <p:spPr>
          <a:xfrm>
            <a:off x="515206" y="550863"/>
            <a:ext cx="11160000" cy="5543550"/>
          </a:xfrm>
        </p:spPr>
        <p:txBody>
          <a:bodyPr rtlCol="1">
            <a:normAutofit fontScale="77500" lnSpcReduction="20000"/>
          </a:bodyPr>
          <a:lstStyle/>
          <a:p>
            <a:pPr eaLnBrk="1" fontAlgn="auto" hangingPunct="1">
              <a:lnSpc>
                <a:spcPct val="150000"/>
              </a:lnSpc>
              <a:defRPr/>
            </a:pPr>
            <a:r>
              <a:rPr lang="ar-SA" sz="2800" u="sng" dirty="0" err="1">
                <a:solidFill>
                  <a:srgbClr val="0070C0"/>
                </a:solidFill>
              </a:rPr>
              <a:t>الموتيف</a:t>
            </a:r>
            <a:r>
              <a:rPr lang="ar-SA" sz="2800" dirty="0">
                <a:solidFill>
                  <a:srgbClr val="FF0000"/>
                </a:solidFill>
              </a:rPr>
              <a:t> </a:t>
            </a:r>
            <a:r>
              <a:rPr lang="ar-SA" sz="2800" dirty="0"/>
              <a:t> وهو تكرار موقف, حدث قصصي, فكرة أو صورة نمطيّة أو عبارة لغويّة,  ووظيفته أن يثير حالة قد تؤدّي إلى التّعرف والكشف أو يكون شاهدًا ورمزًا على وضع معين</a:t>
            </a:r>
            <a:r>
              <a:rPr lang="en-US" sz="2800" dirty="0">
                <a:cs typeface="Arial" pitchFamily="34" charset="0"/>
              </a:rPr>
              <a:t>.</a:t>
            </a:r>
            <a:endParaRPr lang="ar-SA" sz="2800" dirty="0"/>
          </a:p>
          <a:p>
            <a:pPr eaLnBrk="1" fontAlgn="auto" hangingPunct="1">
              <a:lnSpc>
                <a:spcPct val="150000"/>
              </a:lnSpc>
              <a:defRPr/>
            </a:pPr>
            <a:r>
              <a:rPr lang="ar-SA" sz="2800" dirty="0"/>
              <a:t>تجدر الإشارة إلى أنّ الكاتب استخدم </a:t>
            </a:r>
            <a:r>
              <a:rPr lang="ar-SA" sz="2800" dirty="0" err="1"/>
              <a:t>الموتيف</a:t>
            </a:r>
            <a:r>
              <a:rPr lang="ar-SA" sz="2800" dirty="0"/>
              <a:t> من </a:t>
            </a:r>
            <a:r>
              <a:rPr lang="ar-SA" sz="2800" dirty="0" err="1"/>
              <a:t>خلال </a:t>
            </a:r>
            <a:r>
              <a:rPr lang="ar-SA" sz="2800" dirty="0">
                <a:solidFill>
                  <a:srgbClr val="0070C0"/>
                </a:solidFill>
              </a:rPr>
              <a:t>”الغرق“ لعدّة معانٍ.</a:t>
            </a:r>
            <a:endParaRPr lang="en-US" sz="2800" dirty="0">
              <a:solidFill>
                <a:srgbClr val="0070C0"/>
              </a:solidFill>
              <a:cs typeface="Arial" pitchFamily="34" charset="0"/>
            </a:endParaRPr>
          </a:p>
          <a:p>
            <a:pPr eaLnBrk="1" fontAlgn="auto" hangingPunct="1">
              <a:lnSpc>
                <a:spcPct val="150000"/>
              </a:lnSpc>
              <a:defRPr/>
            </a:pPr>
            <a:r>
              <a:rPr lang="ar-SA" sz="2800" dirty="0"/>
              <a:t>فقد استعمل لفظة الغرق كما يلي</a:t>
            </a:r>
            <a:r>
              <a:rPr lang="en-US" sz="2800" dirty="0">
                <a:cs typeface="Arial" pitchFamily="34" charset="0"/>
              </a:rPr>
              <a:t>:</a:t>
            </a:r>
          </a:p>
          <a:p>
            <a:pPr eaLnBrk="1" fontAlgn="auto" hangingPunct="1">
              <a:lnSpc>
                <a:spcPct val="150000"/>
              </a:lnSpc>
              <a:defRPr/>
            </a:pPr>
            <a:r>
              <a:rPr lang="ar-SA" sz="2800" dirty="0"/>
              <a:t>أحسست أصابعه </a:t>
            </a:r>
            <a:r>
              <a:rPr lang="ar-SA" sz="2800" dirty="0">
                <a:solidFill>
                  <a:srgbClr val="0070C0"/>
                </a:solidFill>
              </a:rPr>
              <a:t>تغرق في شعري وتشدّه </a:t>
            </a:r>
            <a:r>
              <a:rPr lang="ar-SA" sz="2800" dirty="0" err="1">
                <a:solidFill>
                  <a:srgbClr val="0070C0"/>
                </a:solidFill>
              </a:rPr>
              <a:t>برفق </a:t>
            </a:r>
            <a:r>
              <a:rPr lang="ar-SA" sz="2800" dirty="0"/>
              <a:t>– الغرق هنا بمعنى مداعبة رأس أخيه بلطف</a:t>
            </a:r>
            <a:r>
              <a:rPr lang="en-US" sz="2800" dirty="0">
                <a:cs typeface="Arial" pitchFamily="34" charset="0"/>
              </a:rPr>
              <a:t>.</a:t>
            </a:r>
          </a:p>
          <a:p>
            <a:pPr eaLnBrk="1" fontAlgn="auto" hangingPunct="1">
              <a:lnSpc>
                <a:spcPct val="160000"/>
              </a:lnSpc>
              <a:defRPr/>
            </a:pPr>
            <a:r>
              <a:rPr lang="ar-SA" sz="2800" dirty="0"/>
              <a:t>موت رفيق </a:t>
            </a:r>
            <a:r>
              <a:rPr lang="ar-SA" sz="2800" dirty="0">
                <a:solidFill>
                  <a:srgbClr val="0070C0"/>
                </a:solidFill>
              </a:rPr>
              <a:t>غرقًا</a:t>
            </a:r>
            <a:r>
              <a:rPr lang="ar-SA" sz="2800" dirty="0"/>
              <a:t> في بركة العرقسوس</a:t>
            </a:r>
            <a:r>
              <a:rPr lang="en-US" sz="2800" dirty="0">
                <a:cs typeface="Arial" pitchFamily="34" charset="0"/>
              </a:rPr>
              <a:t>.</a:t>
            </a:r>
          </a:p>
          <a:p>
            <a:pPr eaLnBrk="1" fontAlgn="auto" hangingPunct="1">
              <a:lnSpc>
                <a:spcPct val="160000"/>
              </a:lnSpc>
              <a:defRPr/>
            </a:pPr>
            <a:r>
              <a:rPr lang="ar-SA" sz="2800" dirty="0">
                <a:solidFill>
                  <a:srgbClr val="0070C0"/>
                </a:solidFill>
                <a:cs typeface="Arial" pitchFamily="34" charset="0"/>
              </a:rPr>
              <a:t>غارقًا </a:t>
            </a:r>
            <a:r>
              <a:rPr lang="ar-SA" sz="2800" dirty="0">
                <a:cs typeface="Arial" pitchFamily="34" charset="0"/>
              </a:rPr>
              <a:t>بالوحل أي متلطِّخًا.</a:t>
            </a:r>
          </a:p>
          <a:p>
            <a:pPr eaLnBrk="1" fontAlgn="auto" hangingPunct="1">
              <a:lnSpc>
                <a:spcPct val="160000"/>
              </a:lnSpc>
              <a:defRPr/>
            </a:pPr>
            <a:r>
              <a:rPr lang="ar-SA" sz="2800" dirty="0">
                <a:solidFill>
                  <a:srgbClr val="0070C0"/>
                </a:solidFill>
                <a:cs typeface="Arial" pitchFamily="34" charset="0"/>
              </a:rPr>
              <a:t>غرقتُ </a:t>
            </a:r>
            <a:r>
              <a:rPr lang="ar-SA" sz="2800" dirty="0">
                <a:cs typeface="Arial" pitchFamily="34" charset="0"/>
              </a:rPr>
              <a:t>في الجوّ أي دخلتُ في جوّ الحزن والبكاء.</a:t>
            </a:r>
          </a:p>
          <a:p>
            <a:pPr eaLnBrk="1" fontAlgn="auto" hangingPunct="1">
              <a:lnSpc>
                <a:spcPct val="160000"/>
              </a:lnSpc>
              <a:defRPr/>
            </a:pPr>
            <a:r>
              <a:rPr lang="ar-SA" sz="2800" dirty="0">
                <a:cs typeface="Arial" pitchFamily="34" charset="0"/>
              </a:rPr>
              <a:t>فأُحسُّ بعينيه الجميلتين </a:t>
            </a:r>
            <a:r>
              <a:rPr lang="ar-SA" sz="2800" dirty="0">
                <a:solidFill>
                  <a:srgbClr val="0070C0"/>
                </a:solidFill>
                <a:cs typeface="Arial" pitchFamily="34" charset="0"/>
              </a:rPr>
              <a:t>تُغرِقان </a:t>
            </a:r>
            <a:r>
              <a:rPr lang="ar-SA" sz="2800" dirty="0">
                <a:cs typeface="Arial" pitchFamily="34" charset="0"/>
              </a:rPr>
              <a:t>في وجهي دغدغةً ناعمة, والدّلالة هنا لُطف وتعاطُف رفيق مع أخيه </a:t>
            </a:r>
            <a:r>
              <a:rPr lang="ar-SA" sz="2800" dirty="0" err="1">
                <a:cs typeface="Arial" pitchFamily="34" charset="0"/>
              </a:rPr>
              <a:t>سعيد </a:t>
            </a:r>
            <a:r>
              <a:rPr lang="ar-SA" sz="2800" dirty="0">
                <a:cs typeface="Arial" pitchFamily="34" charset="0"/>
              </a:rPr>
              <a:t>(الرّاوي</a:t>
            </a:r>
            <a:r>
              <a:rPr lang="ar-SA" sz="2800" dirty="0" err="1">
                <a:cs typeface="Arial" pitchFamily="34" charset="0"/>
              </a:rPr>
              <a:t>).</a:t>
            </a:r>
            <a:endParaRPr lang="ar-SA" sz="2800" dirty="0"/>
          </a:p>
          <a:p>
            <a:pPr eaLnBrk="1" fontAlgn="auto" hangingPunct="1">
              <a:lnSpc>
                <a:spcPct val="150000"/>
              </a:lnSpc>
              <a:defRPr/>
            </a:pPr>
            <a:endParaRPr lang="ar-SA" sz="2800" dirty="0"/>
          </a:p>
          <a:p>
            <a:pPr eaLnBrk="1" fontAlgn="auto" hangingPunct="1">
              <a:defRPr/>
            </a:pPr>
            <a:endParaRPr lang="ar-S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down)">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Google Shape;55;p13"/>
          <p:cNvSpPr txBox="1">
            <a:spLocks noChangeArrowheads="1"/>
          </p:cNvSpPr>
          <p:nvPr/>
        </p:nvSpPr>
        <p:spPr bwMode="auto">
          <a:xfrm>
            <a:off x="1628775" y="2695575"/>
            <a:ext cx="9207500" cy="1924050"/>
          </a:xfrm>
          <a:prstGeom prst="rect">
            <a:avLst/>
          </a:prstGeom>
          <a:noFill/>
          <a:ln w="9525">
            <a:noFill/>
            <a:miter lim="800000"/>
            <a:headEnd/>
            <a:tailEnd/>
          </a:ln>
        </p:spPr>
        <p:txBody>
          <a:bodyPr lIns="121888" tIns="121888" rIns="121888" bIns="121888"/>
          <a:lstStyle/>
          <a:p>
            <a:pPr marL="608013">
              <a:lnSpc>
                <a:spcPct val="150000"/>
              </a:lnSpc>
            </a:pPr>
            <a:endParaRPr lang="ar-SA">
              <a:latin typeface="Calibri" pitchFamily="34" charset="0"/>
            </a:endParaRPr>
          </a:p>
        </p:txBody>
      </p:sp>
      <p:sp>
        <p:nvSpPr>
          <p:cNvPr id="11267" name="כותרת 4"/>
          <p:cNvSpPr>
            <a:spLocks noGrp="1"/>
          </p:cNvSpPr>
          <p:nvPr>
            <p:ph type="ctrTitle"/>
          </p:nvPr>
        </p:nvSpPr>
        <p:spPr/>
        <p:txBody>
          <a:bodyPr/>
          <a:lstStyle/>
          <a:p>
            <a:r>
              <a:rPr lang="ar-SA" dirty="0"/>
              <a:t>أخي رفيق </a:t>
            </a:r>
            <a:endParaRPr lang="he-IL" dirty="0"/>
          </a:p>
        </p:txBody>
      </p:sp>
      <p:sp>
        <p:nvSpPr>
          <p:cNvPr id="11268" name="כותרת משנה 6"/>
          <p:cNvSpPr>
            <a:spLocks noGrp="1"/>
          </p:cNvSpPr>
          <p:nvPr>
            <p:ph type="subTitle" idx="1"/>
          </p:nvPr>
        </p:nvSpPr>
        <p:spPr/>
        <p:txBody>
          <a:bodyPr/>
          <a:lstStyle/>
          <a:p>
            <a:r>
              <a:rPr lang="he-IL">
                <a:sym typeface="Varela Round" pitchFamily="2" charset="-79"/>
              </a:rPr>
              <a:t>ספרות בחינוך ערבי - יח' חובה - כיתה י"א</a:t>
            </a:r>
            <a:endParaRPr lang="he-IL" dirty="0">
              <a:sym typeface="Varela Round" pitchFamily="2" charset="-79"/>
            </a:endParaRPr>
          </a:p>
        </p:txBody>
      </p:sp>
      <p:sp>
        <p:nvSpPr>
          <p:cNvPr id="11269" name="מציין מיקום תוכן 3"/>
          <p:cNvSpPr>
            <a:spLocks noGrp="1"/>
          </p:cNvSpPr>
          <p:nvPr>
            <p:ph idx="10"/>
          </p:nvPr>
        </p:nvSpPr>
        <p:spPr/>
        <p:txBody>
          <a:bodyPr/>
          <a:lstStyle/>
          <a:p>
            <a:r>
              <a:rPr lang="he-IL">
                <a:sym typeface="Varela Round" pitchFamily="2" charset="-79"/>
              </a:rPr>
              <a:t>שם המורה: ופאא עבאס</a:t>
            </a:r>
            <a:endParaRPr lang="he-IL" dirty="0">
              <a:sym typeface="Varela Round" pitchFamily="2" charset="-79"/>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عنوان 1"/>
          <p:cNvSpPr>
            <a:spLocks noGrp="1"/>
          </p:cNvSpPr>
          <p:nvPr>
            <p:ph type="title"/>
          </p:nvPr>
        </p:nvSpPr>
        <p:spPr>
          <a:xfrm>
            <a:off x="515938" y="212725"/>
            <a:ext cx="11158537" cy="720725"/>
          </a:xfrm>
        </p:spPr>
        <p:txBody>
          <a:bodyPr/>
          <a:lstStyle/>
          <a:p>
            <a:pPr fontAlgn="base">
              <a:spcAft>
                <a:spcPct val="0"/>
              </a:spcAft>
            </a:pPr>
            <a:r>
              <a:rPr lang="ar-SA" dirty="0"/>
              <a:t>المبنى التّدريجي في فهم معنى الموت</a:t>
            </a:r>
          </a:p>
        </p:txBody>
      </p:sp>
      <p:sp>
        <p:nvSpPr>
          <p:cNvPr id="29699" name="عنصر نائب للمحتوى 3"/>
          <p:cNvSpPr>
            <a:spLocks noGrp="1"/>
          </p:cNvSpPr>
          <p:nvPr>
            <p:ph sz="quarter" idx="4"/>
          </p:nvPr>
        </p:nvSpPr>
        <p:spPr>
          <a:xfrm>
            <a:off x="515206" y="1257300"/>
            <a:ext cx="11160000" cy="4364038"/>
          </a:xfrm>
        </p:spPr>
        <p:txBody>
          <a:bodyPr>
            <a:normAutofit/>
          </a:bodyPr>
          <a:lstStyle/>
          <a:p>
            <a:pPr marL="0" indent="0" eaLnBrk="1" hangingPunct="1">
              <a:lnSpc>
                <a:spcPct val="150000"/>
              </a:lnSpc>
              <a:spcBef>
                <a:spcPct val="0"/>
              </a:spcBef>
              <a:buNone/>
              <a:defRPr/>
            </a:pPr>
            <a:r>
              <a:rPr lang="ar-SA" dirty="0">
                <a:ea typeface="Varela Round"/>
              </a:rPr>
              <a:t> في البداية </a:t>
            </a:r>
            <a:r>
              <a:rPr lang="ar-SA" dirty="0">
                <a:solidFill>
                  <a:srgbClr val="0070C0"/>
                </a:solidFill>
                <a:ea typeface="Varela Round"/>
              </a:rPr>
              <a:t>لم يفهم الرّاوي معنى الموت</a:t>
            </a:r>
            <a:r>
              <a:rPr lang="ar-SA" dirty="0">
                <a:ea typeface="Varela Round"/>
              </a:rPr>
              <a:t>، حيث صرّح قائلًا بأنّه قام بابتكار عدّة طرق ليبدو وكأنّه يبكي، </a:t>
            </a:r>
            <a:r>
              <a:rPr lang="ar-SA" dirty="0">
                <a:solidFill>
                  <a:srgbClr val="0070C0"/>
                </a:solidFill>
                <a:ea typeface="Varela Round"/>
              </a:rPr>
              <a:t>وبعدها </a:t>
            </a:r>
            <a:r>
              <a:rPr lang="ar-SA" dirty="0">
                <a:ea typeface="Varela Round"/>
              </a:rPr>
              <a:t>فإنّ ما شغل باله في تلك اللّحظة أنّ </a:t>
            </a:r>
            <a:r>
              <a:rPr lang="ar-SA" dirty="0" err="1">
                <a:ea typeface="Varela Round"/>
              </a:rPr>
              <a:t>البريل</a:t>
            </a:r>
            <a:r>
              <a:rPr lang="ar-SA" dirty="0">
                <a:ea typeface="Varela Round"/>
              </a:rPr>
              <a:t> كريم بقي له وحده، كما وأنّه لن يرجع اللّيرة الّتي أخذها من رفيق، وسوف يتعطّل عن الدّراسة، من هنا يعي القارئ أنّ هذا الطّفل لا يفهم معنى الموت، فيما بعد تتطوّر الأحداث فيشعر سعيد بالخوف عند مروره من أمام غرفة رفيق، تستمرّ الأحداث بالتّصاعد فيشعر لأوّل مرّة بحزن </a:t>
            </a:r>
            <a:r>
              <a:rPr lang="ar-SA" dirty="0" err="1">
                <a:ea typeface="Varela Round"/>
              </a:rPr>
              <a:t>مبهم.</a:t>
            </a:r>
            <a:r>
              <a:rPr lang="ar-SA" dirty="0">
                <a:ea typeface="Varela Round"/>
              </a:rPr>
              <a:t> أمّا عندما وجد سعيد </a:t>
            </a:r>
            <a:r>
              <a:rPr lang="ar-SA" dirty="0" err="1">
                <a:ea typeface="Varela Round"/>
              </a:rPr>
              <a:t>القرعون</a:t>
            </a:r>
            <a:r>
              <a:rPr lang="ar-SA" dirty="0">
                <a:ea typeface="Varela Round"/>
              </a:rPr>
              <a:t> في جيب رفيق عندها </a:t>
            </a:r>
            <a:r>
              <a:rPr lang="ar-SA" dirty="0">
                <a:solidFill>
                  <a:srgbClr val="0070C0"/>
                </a:solidFill>
                <a:ea typeface="Varela Round"/>
              </a:rPr>
              <a:t>فهم معنى الموت وشعر بالحزن الشّديد</a:t>
            </a:r>
            <a:r>
              <a:rPr lang="en-US" dirty="0">
                <a:solidFill>
                  <a:srgbClr val="0070C0"/>
                </a:solidFill>
              </a:rPr>
              <a:t>.</a:t>
            </a:r>
            <a:endParaRPr lang="ar-SA" dirty="0">
              <a:ea typeface="Varela Round"/>
            </a:endParaRPr>
          </a:p>
        </p:txBody>
      </p:sp>
    </p:spTree>
  </p:cSld>
  <p:clrMapOvr>
    <a:masterClrMapping/>
  </p:clrMapOvr>
  <p:transition>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عنوان 1"/>
          <p:cNvSpPr>
            <a:spLocks noGrp="1"/>
          </p:cNvSpPr>
          <p:nvPr>
            <p:ph type="title"/>
          </p:nvPr>
        </p:nvSpPr>
        <p:spPr>
          <a:xfrm>
            <a:off x="515938" y="212725"/>
            <a:ext cx="11158537" cy="720725"/>
          </a:xfrm>
        </p:spPr>
        <p:txBody>
          <a:bodyPr/>
          <a:lstStyle/>
          <a:p>
            <a:pPr fontAlgn="base">
              <a:spcAft>
                <a:spcPct val="0"/>
              </a:spcAft>
            </a:pPr>
            <a:r>
              <a:rPr lang="ar-SA" dirty="0"/>
              <a:t>دلالة وأهمّيّة </a:t>
            </a:r>
            <a:r>
              <a:rPr lang="ar-SA" dirty="0" err="1"/>
              <a:t>القرعون</a:t>
            </a:r>
            <a:endParaRPr lang="ar-SA" dirty="0"/>
          </a:p>
        </p:txBody>
      </p:sp>
      <p:sp>
        <p:nvSpPr>
          <p:cNvPr id="4" name="عنصر نائب للمحتوى 3"/>
          <p:cNvSpPr>
            <a:spLocks noGrp="1"/>
          </p:cNvSpPr>
          <p:nvPr>
            <p:ph sz="quarter" idx="4"/>
          </p:nvPr>
        </p:nvSpPr>
        <p:spPr>
          <a:xfrm>
            <a:off x="515937" y="1266825"/>
            <a:ext cx="11160000" cy="4408488"/>
          </a:xfrm>
        </p:spPr>
        <p:txBody>
          <a:bodyPr>
            <a:normAutofit/>
          </a:bodyPr>
          <a:lstStyle/>
          <a:p>
            <a:pPr marL="0" indent="0" eaLnBrk="1" hangingPunct="1">
              <a:lnSpc>
                <a:spcPct val="150000"/>
              </a:lnSpc>
              <a:spcBef>
                <a:spcPct val="0"/>
              </a:spcBef>
              <a:buFont typeface="Arial" pitchFamily="34" charset="0"/>
              <a:buNone/>
              <a:defRPr/>
            </a:pPr>
            <a:r>
              <a:rPr lang="ar-SA" dirty="0" err="1">
                <a:ea typeface="Varela Round"/>
              </a:rPr>
              <a:t>للقرعون</a:t>
            </a:r>
            <a:r>
              <a:rPr lang="ar-SA" dirty="0">
                <a:ea typeface="Varela Round"/>
              </a:rPr>
              <a:t> توظيف منذ بداية النّص وحتّى نهايته، فقد وعد رفيق أخاه سعيد بإحضاره له، وقد ملأ الأطفال جيوبهم </a:t>
            </a:r>
            <a:r>
              <a:rPr lang="ar-SA" dirty="0" err="1">
                <a:ea typeface="Varela Round"/>
              </a:rPr>
              <a:t>بالقرعون</a:t>
            </a:r>
            <a:r>
              <a:rPr lang="ar-SA" dirty="0">
                <a:ea typeface="Varela Round"/>
              </a:rPr>
              <a:t>، وهو ما وجده سعيد بجيب رفيق، فقد كان السّبب الرّئيسي في جعل سعيد يصل للمعنى </a:t>
            </a:r>
            <a:r>
              <a:rPr lang="ar-SA" dirty="0" err="1">
                <a:ea typeface="Varela Round"/>
              </a:rPr>
              <a:t>الحقيقي</a:t>
            </a:r>
            <a:r>
              <a:rPr lang="ar-SA" dirty="0">
                <a:ea typeface="Varela Round"/>
              </a:rPr>
              <a:t> </a:t>
            </a:r>
            <a:r>
              <a:rPr lang="ar-SA" dirty="0" err="1">
                <a:ea typeface="Varela Round"/>
              </a:rPr>
              <a:t>لموت.</a:t>
            </a:r>
            <a:r>
              <a:rPr lang="ar-SA" dirty="0">
                <a:ea typeface="Varela Round"/>
              </a:rPr>
              <a:t> </a:t>
            </a:r>
          </a:p>
          <a:p>
            <a:pPr marL="0" indent="0" eaLnBrk="1" hangingPunct="1">
              <a:lnSpc>
                <a:spcPct val="150000"/>
              </a:lnSpc>
              <a:spcBef>
                <a:spcPct val="0"/>
              </a:spcBef>
              <a:buFont typeface="Arial" pitchFamily="34" charset="0"/>
              <a:buNone/>
              <a:defRPr/>
            </a:pPr>
            <a:r>
              <a:rPr lang="ar-SA" dirty="0">
                <a:ea typeface="Varela Round"/>
              </a:rPr>
              <a:t> هنالك دلالة أخرى </a:t>
            </a:r>
            <a:r>
              <a:rPr lang="ar-SA" dirty="0" err="1">
                <a:ea typeface="Varela Round"/>
              </a:rPr>
              <a:t>للقرعون</a:t>
            </a:r>
            <a:r>
              <a:rPr lang="ar-SA" dirty="0">
                <a:ea typeface="Varela Round"/>
              </a:rPr>
              <a:t> تتّصل اتّصالًا مباشرًا مع مغزى النّصّ، حيث إنّ موت رفيق في ريعان شبابه كان من أصعب ما واجهته العائلة، فقد مات شابًّا لم يتمتّع بالحياة، وإذا ربطنا ذلك مع </a:t>
            </a:r>
            <a:r>
              <a:rPr lang="ar-SA" dirty="0" err="1">
                <a:ea typeface="Varela Round"/>
              </a:rPr>
              <a:t>القرعون</a:t>
            </a:r>
            <a:r>
              <a:rPr lang="ar-SA" dirty="0">
                <a:ea typeface="Varela Round"/>
              </a:rPr>
              <a:t>، </a:t>
            </a:r>
            <a:r>
              <a:rPr lang="ar-SA" dirty="0" err="1">
                <a:ea typeface="Varela Round"/>
              </a:rPr>
              <a:t>فالقرعون</a:t>
            </a:r>
            <a:r>
              <a:rPr lang="ar-SA" dirty="0">
                <a:ea typeface="Varela Round"/>
              </a:rPr>
              <a:t> هو بذر المشمش الّذي لم ينضج بعد، حيث إنّ رفيقًا مات طفلًا، أضف إلى ذلك أنّ المشمش فترته قصيرة جدًّا، وهكذا كان حال رفيق فقد قصفه الموت بسرعة</a:t>
            </a:r>
            <a:r>
              <a:rPr lang="en-US" dirty="0"/>
              <a:t>.</a:t>
            </a:r>
          </a:p>
          <a:p>
            <a:pPr eaLnBrk="1" hangingPunct="1">
              <a:lnSpc>
                <a:spcPct val="150000"/>
              </a:lnSpc>
              <a:spcBef>
                <a:spcPct val="0"/>
              </a:spcBef>
              <a:defRPr/>
            </a:pPr>
            <a:endParaRPr lang="ar-SA" dirty="0">
              <a:ea typeface="Varela Rou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3"/>
          <p:cNvSpPr>
            <a:spLocks noGrp="1"/>
          </p:cNvSpPr>
          <p:nvPr>
            <p:ph sz="quarter" idx="4"/>
          </p:nvPr>
        </p:nvSpPr>
        <p:spPr>
          <a:xfrm>
            <a:off x="515206" y="550863"/>
            <a:ext cx="11160000" cy="4427537"/>
          </a:xfrm>
        </p:spPr>
        <p:txBody>
          <a:bodyPr/>
          <a:lstStyle/>
          <a:p>
            <a:pPr eaLnBrk="1" hangingPunct="1">
              <a:spcBef>
                <a:spcPct val="0"/>
              </a:spcBef>
              <a:buFont typeface="Arial" pitchFamily="34" charset="0"/>
              <a:buNone/>
            </a:pPr>
            <a:r>
              <a:rPr lang="ar-SA" b="1" u="sng" dirty="0"/>
              <a:t>واقعيّة النّص</a:t>
            </a:r>
            <a:r>
              <a:rPr lang="en-US" u="sng" dirty="0">
                <a:cs typeface="Arial" pitchFamily="34" charset="0"/>
              </a:rPr>
              <a:t>:</a:t>
            </a:r>
          </a:p>
          <a:p>
            <a:pPr marL="0" indent="0" eaLnBrk="1" hangingPunct="1">
              <a:spcBef>
                <a:spcPct val="0"/>
              </a:spcBef>
              <a:buNone/>
            </a:pPr>
            <a:r>
              <a:rPr lang="ar-SA" dirty="0"/>
              <a:t>لقد استعمل الكاتب </a:t>
            </a:r>
            <a:r>
              <a:rPr lang="ar-SA" dirty="0">
                <a:solidFill>
                  <a:srgbClr val="0070C0"/>
                </a:solidFill>
              </a:rPr>
              <a:t>اللّغة البسيطة</a:t>
            </a:r>
            <a:r>
              <a:rPr lang="ar-SA" dirty="0"/>
              <a:t>، كما وأنّه مزج بين اللّغة الفصحى والعاميّة بهدف تقريب القارئ من </a:t>
            </a:r>
            <a:r>
              <a:rPr lang="ar-SA" b="1" dirty="0"/>
              <a:t>واقعيّة النّصّ</a:t>
            </a:r>
            <a:r>
              <a:rPr lang="en-US" dirty="0">
                <a:cs typeface="Arial" pitchFamily="34" charset="0"/>
              </a:rPr>
              <a:t>.</a:t>
            </a:r>
          </a:p>
          <a:p>
            <a:pPr marL="0" indent="0" eaLnBrk="1" hangingPunct="1">
              <a:spcBef>
                <a:spcPct val="0"/>
              </a:spcBef>
              <a:buNone/>
            </a:pPr>
            <a:r>
              <a:rPr lang="ar-SA" dirty="0"/>
              <a:t>اللّغة العامّيّة تعكس حياة البسطاء في </a:t>
            </a:r>
            <a:r>
              <a:rPr lang="ar-SA" b="1" dirty="0"/>
              <a:t>الرّيف </a:t>
            </a:r>
            <a:r>
              <a:rPr lang="ar-SA" b="1" dirty="0" err="1"/>
              <a:t>السّوري </a:t>
            </a:r>
            <a:r>
              <a:rPr lang="ar-SA" dirty="0"/>
              <a:t>.لا بدّ أن يستخدم الكاتب اللّغة العامّيّة لتتناسب مع البسطاء والقرويّين.</a:t>
            </a:r>
          </a:p>
          <a:p>
            <a:pPr marL="0" indent="0" eaLnBrk="1" hangingPunct="1">
              <a:spcBef>
                <a:spcPct val="0"/>
              </a:spcBef>
              <a:buNone/>
            </a:pPr>
            <a:r>
              <a:rPr lang="ar-SA" b="1" dirty="0"/>
              <a:t>الوصف الدّقيق: </a:t>
            </a:r>
            <a:r>
              <a:rPr lang="ar-SA" dirty="0"/>
              <a:t>إعطاء تفاصيل ووصف خارجي وداخلي يوضّح الصّورة للقارئ ويجعل القصّة واقعيّة.</a:t>
            </a:r>
          </a:p>
          <a:p>
            <a:pPr marL="0" indent="0" eaLnBrk="1" hangingPunct="1">
              <a:spcBef>
                <a:spcPct val="0"/>
              </a:spcBef>
              <a:buNone/>
            </a:pPr>
            <a:r>
              <a:rPr lang="ar-SA" b="1" dirty="0"/>
              <a:t>ذكر اسماء الأماكن:</a:t>
            </a:r>
            <a:r>
              <a:rPr lang="ar-SA" dirty="0"/>
              <a:t>بستان </a:t>
            </a:r>
            <a:r>
              <a:rPr lang="ar-SA" dirty="0" err="1"/>
              <a:t>البحصة</a:t>
            </a:r>
            <a:r>
              <a:rPr lang="ar-SA" dirty="0"/>
              <a:t>, </a:t>
            </a:r>
            <a:r>
              <a:rPr lang="ar-SA" dirty="0" err="1"/>
              <a:t>بكداش.</a:t>
            </a:r>
            <a:endParaRPr lang="ar-SA" dirty="0"/>
          </a:p>
          <a:p>
            <a:pPr marL="0" indent="0" eaLnBrk="1" hangingPunct="1">
              <a:spcBef>
                <a:spcPct val="0"/>
              </a:spcBef>
              <a:buNone/>
            </a:pPr>
            <a:r>
              <a:rPr lang="ar-SA" b="1" dirty="0"/>
              <a:t>أسماء الشّخصيّات: </a:t>
            </a:r>
            <a:r>
              <a:rPr lang="ar-SA" dirty="0"/>
              <a:t>سعيد وهو الرّاوي سعيد </a:t>
            </a:r>
            <a:r>
              <a:rPr lang="ar-SA" dirty="0" err="1"/>
              <a:t>حورانيّة.</a:t>
            </a:r>
            <a:endParaRPr lang="ar-SA" dirty="0"/>
          </a:p>
          <a:p>
            <a:pPr marL="0" indent="0" eaLnBrk="1" hangingPunct="1">
              <a:spcBef>
                <a:spcPct val="0"/>
              </a:spcBef>
              <a:buNone/>
            </a:pPr>
            <a:r>
              <a:rPr lang="ar-SA" b="1" dirty="0"/>
              <a:t>السّرد بضمير المتكلّم:</a:t>
            </a:r>
            <a:r>
              <a:rPr lang="ar-SA" dirty="0"/>
              <a:t> يعمّق المعنى ويزيد من المصداقيّة والواقعيّة.</a:t>
            </a:r>
            <a:endParaRPr lang="ar-SA" b="1" dirty="0"/>
          </a:p>
          <a:p>
            <a:pPr eaLnBrk="1" hangingPunct="1">
              <a:spcBef>
                <a:spcPct val="0"/>
              </a:spcBef>
            </a:pPr>
            <a:endParaRPr lang="ar-S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عنوان 1"/>
          <p:cNvSpPr>
            <a:spLocks noGrp="1"/>
          </p:cNvSpPr>
          <p:nvPr>
            <p:ph type="title"/>
          </p:nvPr>
        </p:nvSpPr>
        <p:spPr>
          <a:xfrm>
            <a:off x="515938" y="573088"/>
            <a:ext cx="11158537" cy="720725"/>
          </a:xfrm>
        </p:spPr>
        <p:txBody>
          <a:bodyPr/>
          <a:lstStyle/>
          <a:p>
            <a:pPr fontAlgn="base">
              <a:spcAft>
                <a:spcPct val="0"/>
              </a:spcAft>
            </a:pPr>
            <a:r>
              <a:rPr lang="ar-SA" sz="4400" dirty="0"/>
              <a:t>القضايا الاجتماعيّة التي يتناولها النّصّ وعرضها بشكل ساخر</a:t>
            </a:r>
          </a:p>
        </p:txBody>
      </p:sp>
      <p:sp>
        <p:nvSpPr>
          <p:cNvPr id="4" name="عنصر نائب للمحتوى 3"/>
          <p:cNvSpPr>
            <a:spLocks noGrp="1"/>
          </p:cNvSpPr>
          <p:nvPr>
            <p:ph sz="quarter" idx="4"/>
          </p:nvPr>
        </p:nvSpPr>
        <p:spPr>
          <a:xfrm>
            <a:off x="515206" y="1725613"/>
            <a:ext cx="11160000" cy="3949700"/>
          </a:xfrm>
        </p:spPr>
        <p:txBody>
          <a:bodyPr>
            <a:normAutofit/>
          </a:bodyPr>
          <a:lstStyle/>
          <a:p>
            <a:pPr marL="457200" indent="-457200" eaLnBrk="1" hangingPunct="1">
              <a:lnSpc>
                <a:spcPct val="150000"/>
              </a:lnSpc>
              <a:spcBef>
                <a:spcPct val="0"/>
              </a:spcBef>
              <a:buFont typeface="+mj-lt"/>
              <a:buAutoNum type="arabicPeriod"/>
              <a:defRPr/>
            </a:pPr>
            <a:r>
              <a:rPr lang="ar-SA" dirty="0" err="1">
                <a:ea typeface="Varela Round"/>
              </a:rPr>
              <a:t>الشّيخة</a:t>
            </a:r>
            <a:r>
              <a:rPr lang="ar-SA" dirty="0">
                <a:ea typeface="Varela Round"/>
              </a:rPr>
              <a:t> أم تحسين التي تصنع </a:t>
            </a:r>
            <a:r>
              <a:rPr lang="ar-SA" b="1" dirty="0">
                <a:ea typeface="Varela Round"/>
              </a:rPr>
              <a:t>الحجاب </a:t>
            </a:r>
            <a:r>
              <a:rPr lang="ar-SA" dirty="0">
                <a:ea typeface="Varela Round"/>
              </a:rPr>
              <a:t>كي يحمي سعيد من نزيف الأنف, السّخرية من إيمان الأم بأنّ الحجاب بإمكانه أن يحمي </a:t>
            </a:r>
            <a:r>
              <a:rPr lang="ar-SA" dirty="0" err="1">
                <a:ea typeface="Varela Round"/>
              </a:rPr>
              <a:t>ويشفي.</a:t>
            </a:r>
            <a:r>
              <a:rPr lang="ar-SA" sz="2800" dirty="0" err="1">
                <a:ea typeface="Varela Round"/>
              </a:rPr>
              <a:t>.</a:t>
            </a:r>
            <a:endParaRPr lang="ar-SA" sz="2800" dirty="0">
              <a:ea typeface="Varela Round"/>
            </a:endParaRPr>
          </a:p>
          <a:p>
            <a:pPr marL="514350" indent="-514350" eaLnBrk="1" hangingPunct="1">
              <a:lnSpc>
                <a:spcPct val="150000"/>
              </a:lnSpc>
              <a:spcBef>
                <a:spcPct val="0"/>
              </a:spcBef>
              <a:buFont typeface="+mj-lt"/>
              <a:buAutoNum type="arabicPeriod"/>
              <a:defRPr/>
            </a:pPr>
            <a:r>
              <a:rPr lang="ar-SA" sz="2800" b="1" i="1" dirty="0">
                <a:ea typeface="Varela Round"/>
              </a:rPr>
              <a:t>الجهل بالدّين والبساطة</a:t>
            </a:r>
            <a:r>
              <a:rPr lang="ar-SA" sz="2800" dirty="0">
                <a:ea typeface="Varela Round"/>
              </a:rPr>
              <a:t>: إيمان الأم بالحجاب والخرافات نابع من جهلها بالدّين.</a:t>
            </a:r>
          </a:p>
          <a:p>
            <a:pPr marL="514350" indent="-514350" eaLnBrk="1" hangingPunct="1">
              <a:lnSpc>
                <a:spcPct val="150000"/>
              </a:lnSpc>
              <a:spcBef>
                <a:spcPct val="0"/>
              </a:spcBef>
              <a:buFont typeface="+mj-lt"/>
              <a:buAutoNum type="arabicPeriod"/>
              <a:defRPr/>
            </a:pPr>
            <a:r>
              <a:rPr lang="ar-SA" sz="2800" b="1" i="1" dirty="0">
                <a:ea typeface="Varela Round"/>
              </a:rPr>
              <a:t>البكاء كطريقة للتّعبير عن الحزن:</a:t>
            </a:r>
            <a:r>
              <a:rPr lang="ar-SA" sz="2800" dirty="0">
                <a:ea typeface="Varela Round"/>
              </a:rPr>
              <a:t> يظهر من خلال وصف الفتاة التي وضعت الماء في عينيها كي تبدوَ وكأنّها تبكي.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3"/>
          <p:cNvSpPr>
            <a:spLocks noGrp="1"/>
          </p:cNvSpPr>
          <p:nvPr>
            <p:ph sz="quarter" idx="4"/>
          </p:nvPr>
        </p:nvSpPr>
        <p:spPr>
          <a:xfrm>
            <a:off x="515938" y="546100"/>
            <a:ext cx="11158537" cy="5399088"/>
          </a:xfrm>
        </p:spPr>
        <p:txBody>
          <a:bodyPr/>
          <a:lstStyle/>
          <a:p>
            <a:pPr eaLnBrk="1" hangingPunct="1">
              <a:lnSpc>
                <a:spcPct val="150000"/>
              </a:lnSpc>
              <a:spcBef>
                <a:spcPct val="0"/>
              </a:spcBef>
              <a:buFont typeface="Arial" pitchFamily="34" charset="0"/>
              <a:buNone/>
            </a:pPr>
            <a:r>
              <a:rPr lang="ar-SA" dirty="0">
                <a:solidFill>
                  <a:srgbClr val="0070C0"/>
                </a:solidFill>
              </a:rPr>
              <a:t>سؤال في الرّأي والقيَم</a:t>
            </a:r>
          </a:p>
          <a:p>
            <a:pPr eaLnBrk="1" hangingPunct="1">
              <a:lnSpc>
                <a:spcPct val="150000"/>
              </a:lnSpc>
              <a:spcBef>
                <a:spcPct val="0"/>
              </a:spcBef>
            </a:pPr>
            <a:r>
              <a:rPr lang="ar-SA" dirty="0"/>
              <a:t>وصفَ الرّاوي أم تحسين </a:t>
            </a:r>
            <a:r>
              <a:rPr lang="ar-SA" dirty="0" err="1"/>
              <a:t>بالشّيطان.</a:t>
            </a:r>
            <a:r>
              <a:rPr lang="ar-SA" dirty="0"/>
              <a:t> ما رأيكَ في هذا </a:t>
            </a:r>
            <a:r>
              <a:rPr lang="ar-SA" dirty="0" err="1"/>
              <a:t>الوصف؟</a:t>
            </a:r>
            <a:r>
              <a:rPr lang="ar-SA" dirty="0"/>
              <a:t> علِّل.</a:t>
            </a:r>
          </a:p>
          <a:p>
            <a:pPr eaLnBrk="1" hangingPunct="1">
              <a:lnSpc>
                <a:spcPct val="150000"/>
              </a:lnSpc>
              <a:spcBef>
                <a:spcPct val="0"/>
              </a:spcBef>
            </a:pPr>
            <a:r>
              <a:rPr lang="ar-SA" dirty="0"/>
              <a:t>هل يمكن اعتبار أنّ ما كانت تقوم </a:t>
            </a:r>
            <a:r>
              <a:rPr lang="ar-SA" dirty="0" err="1"/>
              <a:t>به</a:t>
            </a:r>
            <a:r>
              <a:rPr lang="ar-SA" dirty="0"/>
              <a:t> أم تحسن هو ما </a:t>
            </a:r>
            <a:r>
              <a:rPr lang="ar-SA" dirty="0" err="1"/>
              <a:t>يُسمّى </a:t>
            </a:r>
            <a:r>
              <a:rPr lang="ar-SA" dirty="0"/>
              <a:t>”الطّبُّ </a:t>
            </a:r>
            <a:r>
              <a:rPr lang="ar-SA" dirty="0" err="1"/>
              <a:t>الشّعبيّ؟</a:t>
            </a:r>
            <a:r>
              <a:rPr lang="ar-SA" dirty="0"/>
              <a:t> وضِّح.</a:t>
            </a:r>
          </a:p>
          <a:p>
            <a:pPr eaLnBrk="1" hangingPunct="1">
              <a:lnSpc>
                <a:spcPct val="150000"/>
              </a:lnSpc>
              <a:spcBef>
                <a:spcPct val="0"/>
              </a:spcBef>
            </a:pPr>
            <a:r>
              <a:rPr lang="ar-SA" dirty="0"/>
              <a:t>كيف تُحَلِّل جملةَ </a:t>
            </a:r>
            <a:r>
              <a:rPr lang="ar-SA" dirty="0" err="1"/>
              <a:t>الرّاوي </a:t>
            </a:r>
            <a:r>
              <a:rPr lang="ar-SA" dirty="0"/>
              <a:t>”بكيتُ لانّ أمّي </a:t>
            </a:r>
            <a:r>
              <a:rPr lang="ar-SA" dirty="0" err="1"/>
              <a:t>تبكي“ ؟</a:t>
            </a:r>
            <a:endParaRPr lang="ar-SA" dirty="0"/>
          </a:p>
          <a:p>
            <a:pPr eaLnBrk="1" hangingPunct="1">
              <a:lnSpc>
                <a:spcPct val="150000"/>
              </a:lnSpc>
              <a:spcBef>
                <a:spcPct val="0"/>
              </a:spcBef>
            </a:pPr>
            <a:r>
              <a:rPr lang="ar-SA" dirty="0">
                <a:solidFill>
                  <a:srgbClr val="0070C0"/>
                </a:solidFill>
              </a:rPr>
              <a:t>نموذج  للإجابة</a:t>
            </a:r>
          </a:p>
          <a:p>
            <a:pPr marL="0" indent="0" eaLnBrk="1" hangingPunct="1">
              <a:lnSpc>
                <a:spcPct val="150000"/>
              </a:lnSpc>
              <a:spcBef>
                <a:spcPct val="0"/>
              </a:spcBef>
              <a:buFont typeface="Arial" pitchFamily="34" charset="0"/>
              <a:buNone/>
            </a:pPr>
            <a:r>
              <a:rPr lang="ar-SA" dirty="0">
                <a:solidFill>
                  <a:schemeClr val="tx1"/>
                </a:solidFill>
              </a:rPr>
              <a:t>  لقد وصف الرّاوي أم تحسين </a:t>
            </a:r>
            <a:r>
              <a:rPr lang="ar-SA" dirty="0" err="1">
                <a:solidFill>
                  <a:schemeClr val="tx1"/>
                </a:solidFill>
              </a:rPr>
              <a:t>بالشّيطانة</a:t>
            </a:r>
            <a:r>
              <a:rPr lang="ar-SA" dirty="0">
                <a:solidFill>
                  <a:schemeClr val="tx1"/>
                </a:solidFill>
              </a:rPr>
              <a:t>, لأنّه لم يكن يحبّها, فقد كانت امرأة استغلاليّة وغير مؤمنة, تدّعي أنّها تشفي سعيد من نزيف الدّم بواسطة الحجاب الذي كانت تصنعه مقابل </a:t>
            </a:r>
            <a:r>
              <a:rPr lang="ar-SA" dirty="0" err="1">
                <a:solidFill>
                  <a:schemeClr val="tx1"/>
                </a:solidFill>
              </a:rPr>
              <a:t>المال.</a:t>
            </a:r>
            <a:r>
              <a:rPr lang="ar-SA" dirty="0">
                <a:solidFill>
                  <a:schemeClr val="tx1"/>
                </a:solidFill>
              </a:rPr>
              <a:t> فكانت تستغلّ النّاس البسطاء وتفعل هذه الأعمال الشّيطانيّة.</a:t>
            </a:r>
            <a:endParaRPr lang="ar-SA" dirty="0">
              <a:solidFill>
                <a:srgbClr val="0070C0"/>
              </a:solidFill>
            </a:endParaRPr>
          </a:p>
          <a:p>
            <a:pPr>
              <a:spcBef>
                <a:spcPct val="0"/>
              </a:spcBef>
            </a:pPr>
            <a:endParaRPr lang="ar-S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عنوان 1"/>
          <p:cNvSpPr>
            <a:spLocks noGrp="1"/>
          </p:cNvSpPr>
          <p:nvPr>
            <p:ph type="title"/>
          </p:nvPr>
        </p:nvSpPr>
        <p:spPr>
          <a:xfrm>
            <a:off x="515938" y="212725"/>
            <a:ext cx="11158537" cy="720725"/>
          </a:xfrm>
        </p:spPr>
        <p:txBody>
          <a:bodyPr/>
          <a:lstStyle/>
          <a:p>
            <a:pPr fontAlgn="base">
              <a:spcAft>
                <a:spcPct val="0"/>
              </a:spcAft>
            </a:pPr>
            <a:r>
              <a:rPr lang="ar-SA" dirty="0"/>
              <a:t>الخصائص الأسلوبيّة في النّص</a:t>
            </a:r>
          </a:p>
        </p:txBody>
      </p:sp>
      <p:sp>
        <p:nvSpPr>
          <p:cNvPr id="4" name="عنصر نائب للمحتوى 3"/>
          <p:cNvSpPr>
            <a:spLocks noGrp="1"/>
          </p:cNvSpPr>
          <p:nvPr>
            <p:ph sz="quarter" idx="4"/>
          </p:nvPr>
        </p:nvSpPr>
        <p:spPr>
          <a:xfrm>
            <a:off x="515206" y="1257300"/>
            <a:ext cx="11160000" cy="4872038"/>
          </a:xfrm>
        </p:spPr>
        <p:txBody>
          <a:bodyPr>
            <a:normAutofit/>
          </a:bodyPr>
          <a:lstStyle/>
          <a:p>
            <a:pPr eaLnBrk="1" hangingPunct="1">
              <a:lnSpc>
                <a:spcPct val="150000"/>
              </a:lnSpc>
              <a:spcBef>
                <a:spcPct val="0"/>
              </a:spcBef>
              <a:spcAft>
                <a:spcPts val="0"/>
              </a:spcAft>
              <a:defRPr/>
            </a:pPr>
            <a:r>
              <a:rPr lang="ar-SA" dirty="0">
                <a:ea typeface="Varela Round"/>
              </a:rPr>
              <a:t>توظيف أسلوب </a:t>
            </a:r>
            <a:r>
              <a:rPr lang="ar-SA" b="1" dirty="0" err="1">
                <a:ea typeface="Varela Round"/>
              </a:rPr>
              <a:t>الاستفهام</a:t>
            </a:r>
            <a:r>
              <a:rPr lang="ar-SA" dirty="0" err="1">
                <a:ea typeface="Varela Round"/>
              </a:rPr>
              <a:t> </a:t>
            </a:r>
            <a:r>
              <a:rPr lang="ar-SA" dirty="0">
                <a:ea typeface="Varela Round"/>
              </a:rPr>
              <a:t>(هل تريد أن تذهب معي؟هل أنت </a:t>
            </a:r>
            <a:r>
              <a:rPr lang="ar-SA" dirty="0" err="1">
                <a:ea typeface="Varela Round"/>
              </a:rPr>
              <a:t>شجاع؟)</a:t>
            </a:r>
            <a:endParaRPr lang="ar-SA" dirty="0">
              <a:ea typeface="Varela Round"/>
            </a:endParaRPr>
          </a:p>
          <a:p>
            <a:pPr eaLnBrk="1" hangingPunct="1">
              <a:lnSpc>
                <a:spcPct val="150000"/>
              </a:lnSpc>
              <a:spcBef>
                <a:spcPct val="0"/>
              </a:spcBef>
              <a:spcAft>
                <a:spcPts val="0"/>
              </a:spcAft>
              <a:defRPr/>
            </a:pPr>
            <a:r>
              <a:rPr lang="ar-SA" dirty="0">
                <a:ea typeface="Varela Round"/>
              </a:rPr>
              <a:t>استخدام أسلوب </a:t>
            </a:r>
            <a:r>
              <a:rPr lang="ar-SA" b="1" dirty="0" err="1">
                <a:ea typeface="Varela Round"/>
              </a:rPr>
              <a:t>النّداء</a:t>
            </a:r>
            <a:r>
              <a:rPr lang="ar-SA" dirty="0" err="1">
                <a:ea typeface="Varela Round"/>
              </a:rPr>
              <a:t> </a:t>
            </a:r>
            <a:r>
              <a:rPr lang="ar-SA" dirty="0">
                <a:ea typeface="Varela Round"/>
              </a:rPr>
              <a:t>(يا سعيد, يا أم </a:t>
            </a:r>
            <a:r>
              <a:rPr lang="ar-SA" dirty="0" err="1">
                <a:ea typeface="Varela Round"/>
              </a:rPr>
              <a:t>توفيق..)</a:t>
            </a:r>
            <a:endParaRPr lang="ar-SA" dirty="0">
              <a:ea typeface="Varela Round"/>
            </a:endParaRPr>
          </a:p>
          <a:p>
            <a:pPr eaLnBrk="1" hangingPunct="1">
              <a:lnSpc>
                <a:spcPct val="150000"/>
              </a:lnSpc>
              <a:spcBef>
                <a:spcPct val="0"/>
              </a:spcBef>
              <a:spcAft>
                <a:spcPts val="0"/>
              </a:spcAft>
              <a:defRPr/>
            </a:pPr>
            <a:r>
              <a:rPr lang="ar-SA" b="1" dirty="0" err="1">
                <a:ea typeface="Varela Round"/>
              </a:rPr>
              <a:t>الطّباق</a:t>
            </a:r>
            <a:r>
              <a:rPr lang="ar-SA" dirty="0" err="1">
                <a:ea typeface="Varela Round"/>
              </a:rPr>
              <a:t>: </a:t>
            </a:r>
            <a:r>
              <a:rPr lang="ar-SA" dirty="0">
                <a:ea typeface="Varela Round"/>
              </a:rPr>
              <a:t>(الحرام, الحلال</a:t>
            </a:r>
            <a:r>
              <a:rPr lang="ar-SA" dirty="0" err="1">
                <a:ea typeface="Varela Round"/>
              </a:rPr>
              <a:t>) </a:t>
            </a:r>
            <a:r>
              <a:rPr lang="ar-SA" dirty="0">
                <a:ea typeface="Varela Round"/>
              </a:rPr>
              <a:t>(الزّوج, الفرد</a:t>
            </a:r>
            <a:r>
              <a:rPr lang="ar-SA" dirty="0" err="1">
                <a:ea typeface="Varela Round"/>
              </a:rPr>
              <a:t>)</a:t>
            </a:r>
            <a:endParaRPr lang="ar-SA" dirty="0">
              <a:ea typeface="Varela Round"/>
            </a:endParaRPr>
          </a:p>
          <a:p>
            <a:pPr eaLnBrk="1" hangingPunct="1">
              <a:lnSpc>
                <a:spcPct val="150000"/>
              </a:lnSpc>
              <a:spcBef>
                <a:spcPct val="0"/>
              </a:spcBef>
              <a:spcAft>
                <a:spcPts val="0"/>
              </a:spcAft>
              <a:defRPr/>
            </a:pPr>
            <a:r>
              <a:rPr lang="ar-SA" b="1" dirty="0" err="1">
                <a:ea typeface="Varela Round"/>
              </a:rPr>
              <a:t>الكناية</a:t>
            </a:r>
            <a:r>
              <a:rPr lang="ar-SA" dirty="0" err="1">
                <a:ea typeface="Varela Round"/>
              </a:rPr>
              <a:t>: </a:t>
            </a:r>
            <a:r>
              <a:rPr lang="ar-SA" dirty="0">
                <a:ea typeface="Varela Round"/>
              </a:rPr>
              <a:t>(قطّبت أمي جبينها وقالت </a:t>
            </a:r>
            <a:r>
              <a:rPr lang="ar-SA" dirty="0" err="1">
                <a:ea typeface="Varela Round"/>
              </a:rPr>
              <a:t>اخرس..</a:t>
            </a:r>
            <a:r>
              <a:rPr lang="ar-SA" dirty="0">
                <a:ea typeface="Varela Round"/>
              </a:rPr>
              <a:t> </a:t>
            </a:r>
            <a:r>
              <a:rPr lang="ar-SA" dirty="0" err="1">
                <a:ea typeface="Varela Round"/>
              </a:rPr>
              <a:t>)</a:t>
            </a:r>
            <a:endParaRPr lang="ar-SA" dirty="0">
              <a:ea typeface="Varela Round"/>
            </a:endParaRPr>
          </a:p>
          <a:p>
            <a:pPr eaLnBrk="1" hangingPunct="1">
              <a:lnSpc>
                <a:spcPct val="150000"/>
              </a:lnSpc>
              <a:spcBef>
                <a:spcPct val="0"/>
              </a:spcBef>
              <a:spcAft>
                <a:spcPts val="0"/>
              </a:spcAft>
              <a:defRPr/>
            </a:pPr>
            <a:r>
              <a:rPr lang="ar-SA" b="1" dirty="0" err="1">
                <a:ea typeface="Varela Round"/>
              </a:rPr>
              <a:t>التّشبيه</a:t>
            </a:r>
            <a:r>
              <a:rPr lang="ar-SA" dirty="0" err="1">
                <a:ea typeface="Varela Round"/>
              </a:rPr>
              <a:t>: </a:t>
            </a:r>
            <a:r>
              <a:rPr lang="ar-SA" dirty="0">
                <a:ea typeface="Varela Round"/>
              </a:rPr>
              <a:t>(صفراء تبدو كالشّيطان</a:t>
            </a:r>
            <a:r>
              <a:rPr lang="ar-SA" dirty="0" err="1">
                <a:ea typeface="Varela Round"/>
              </a:rPr>
              <a:t>)</a:t>
            </a:r>
            <a:endParaRPr lang="ar-SA" dirty="0">
              <a:ea typeface="Varela Round"/>
            </a:endParaRPr>
          </a:p>
          <a:p>
            <a:pPr eaLnBrk="1" hangingPunct="1">
              <a:lnSpc>
                <a:spcPct val="150000"/>
              </a:lnSpc>
              <a:spcBef>
                <a:spcPct val="0"/>
              </a:spcBef>
              <a:spcAft>
                <a:spcPts val="0"/>
              </a:spcAft>
              <a:defRPr/>
            </a:pPr>
            <a:r>
              <a:rPr lang="ar-SA" b="1" dirty="0" err="1">
                <a:ea typeface="Varela Round"/>
              </a:rPr>
              <a:t>استعارة</a:t>
            </a:r>
            <a:r>
              <a:rPr lang="ar-SA" dirty="0" err="1">
                <a:ea typeface="Varela Round"/>
              </a:rPr>
              <a:t>: </a:t>
            </a:r>
            <a:r>
              <a:rPr lang="ar-SA" dirty="0">
                <a:ea typeface="Varela Round"/>
              </a:rPr>
              <a:t>(أحسستُ أصابعَه تغرقُ في شعري</a:t>
            </a:r>
            <a:r>
              <a:rPr lang="ar-SA" dirty="0" err="1">
                <a:ea typeface="Varela Round"/>
              </a:rPr>
              <a:t>)</a:t>
            </a:r>
            <a:endParaRPr lang="ar-SA" dirty="0">
              <a:ea typeface="Varela Round"/>
            </a:endParaRPr>
          </a:p>
          <a:p>
            <a:pPr eaLnBrk="1" hangingPunct="1">
              <a:lnSpc>
                <a:spcPct val="150000"/>
              </a:lnSpc>
              <a:spcBef>
                <a:spcPct val="0"/>
              </a:spcBef>
              <a:spcAft>
                <a:spcPts val="0"/>
              </a:spcAft>
              <a:defRPr/>
            </a:pPr>
            <a:r>
              <a:rPr lang="ar-SA" dirty="0">
                <a:ea typeface="Varela Round"/>
              </a:rPr>
              <a:t>أسلوب</a:t>
            </a:r>
            <a:r>
              <a:rPr lang="ar-SA" b="1" dirty="0">
                <a:ea typeface="Varela Round"/>
              </a:rPr>
              <a:t> </a:t>
            </a:r>
            <a:r>
              <a:rPr lang="ar-SA" b="1" dirty="0" err="1">
                <a:ea typeface="Varela Round"/>
              </a:rPr>
              <a:t>النّفي</a:t>
            </a:r>
            <a:r>
              <a:rPr lang="ar-SA" dirty="0" err="1">
                <a:ea typeface="Varela Round"/>
              </a:rPr>
              <a:t>: </a:t>
            </a:r>
            <a:r>
              <a:rPr lang="ar-SA" dirty="0">
                <a:ea typeface="Varela Round"/>
              </a:rPr>
              <a:t>(لن </a:t>
            </a:r>
            <a:r>
              <a:rPr lang="ar-SA" dirty="0" err="1">
                <a:ea typeface="Varela Round"/>
              </a:rPr>
              <a:t>تذهبَ )</a:t>
            </a:r>
            <a:endParaRPr lang="ar-SA" dirty="0">
              <a:ea typeface="Varela Round"/>
            </a:endParaRPr>
          </a:p>
          <a:p>
            <a:pPr eaLnBrk="1" hangingPunct="1">
              <a:lnSpc>
                <a:spcPct val="150000"/>
              </a:lnSpc>
              <a:spcBef>
                <a:spcPct val="0"/>
              </a:spcBef>
              <a:spcAft>
                <a:spcPts val="0"/>
              </a:spcAft>
              <a:defRPr/>
            </a:pPr>
            <a:endParaRPr lang="ar-SA" dirty="0">
              <a:ea typeface="Varela Rou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3"/>
          <p:cNvSpPr>
            <a:spLocks noGrp="1"/>
          </p:cNvSpPr>
          <p:nvPr>
            <p:ph sz="quarter" idx="4"/>
          </p:nvPr>
        </p:nvSpPr>
        <p:spPr>
          <a:xfrm>
            <a:off x="515938" y="1265238"/>
            <a:ext cx="11158537" cy="5108575"/>
          </a:xfrm>
        </p:spPr>
        <p:txBody>
          <a:bodyPr/>
          <a:lstStyle/>
          <a:p>
            <a:pPr eaLnBrk="1" hangingPunct="1">
              <a:lnSpc>
                <a:spcPct val="150000"/>
              </a:lnSpc>
              <a:spcBef>
                <a:spcPct val="0"/>
              </a:spcBef>
            </a:pPr>
            <a:r>
              <a:rPr lang="ar-SA" b="1" dirty="0"/>
              <a:t>أسلوب </a:t>
            </a:r>
            <a:r>
              <a:rPr lang="ar-SA" b="1" dirty="0" err="1"/>
              <a:t>التّمنّي</a:t>
            </a:r>
            <a:r>
              <a:rPr lang="ar-SA" dirty="0" err="1"/>
              <a:t>: </a:t>
            </a:r>
            <a:r>
              <a:rPr lang="ar-SA" dirty="0"/>
              <a:t>(يا </a:t>
            </a:r>
            <a:r>
              <a:rPr lang="ar-SA" dirty="0" err="1"/>
              <a:t>ليتني</a:t>
            </a:r>
            <a:r>
              <a:rPr lang="ar-SA" dirty="0"/>
              <a:t> متُّ من قبلك</a:t>
            </a:r>
            <a:r>
              <a:rPr lang="ar-SA" dirty="0" err="1"/>
              <a:t>)</a:t>
            </a:r>
            <a:endParaRPr lang="ar-SA" dirty="0"/>
          </a:p>
          <a:p>
            <a:pPr eaLnBrk="1" hangingPunct="1">
              <a:lnSpc>
                <a:spcPct val="150000"/>
              </a:lnSpc>
              <a:spcBef>
                <a:spcPct val="0"/>
              </a:spcBef>
            </a:pPr>
            <a:r>
              <a:rPr lang="ar-SA" dirty="0"/>
              <a:t>توظيف </a:t>
            </a:r>
            <a:r>
              <a:rPr lang="ar-SA" b="1" dirty="0"/>
              <a:t>الألفاظ </a:t>
            </a:r>
            <a:r>
              <a:rPr lang="ar-SA" b="1" dirty="0" err="1"/>
              <a:t>العامّيّة</a:t>
            </a:r>
            <a:r>
              <a:rPr lang="ar-SA" dirty="0" err="1"/>
              <a:t>: </a:t>
            </a:r>
            <a:r>
              <a:rPr lang="ar-SA" dirty="0"/>
              <a:t>(بلا علك, القهوة يا </a:t>
            </a:r>
            <a:r>
              <a:rPr lang="ar-SA" dirty="0" err="1"/>
              <a:t>بنت..)</a:t>
            </a:r>
            <a:endParaRPr lang="ar-SA" dirty="0"/>
          </a:p>
          <a:p>
            <a:pPr eaLnBrk="1" hangingPunct="1">
              <a:lnSpc>
                <a:spcPct val="150000"/>
              </a:lnSpc>
              <a:spcBef>
                <a:spcPct val="0"/>
              </a:spcBef>
            </a:pPr>
            <a:r>
              <a:rPr lang="ar-SA" dirty="0"/>
              <a:t>توظيف </a:t>
            </a:r>
            <a:r>
              <a:rPr lang="ar-SA" b="1" dirty="0"/>
              <a:t>المضامين </a:t>
            </a:r>
            <a:r>
              <a:rPr lang="ar-SA" b="1" dirty="0" err="1"/>
              <a:t>الدّينيّة</a:t>
            </a:r>
            <a:r>
              <a:rPr lang="ar-SA" dirty="0" err="1"/>
              <a:t>: </a:t>
            </a:r>
            <a:r>
              <a:rPr lang="ar-SA" dirty="0"/>
              <a:t>(”قل لن يصيبنا إلّا ما كتب الله </a:t>
            </a:r>
            <a:r>
              <a:rPr lang="ar-SA" dirty="0" err="1"/>
              <a:t>لنا“  </a:t>
            </a:r>
            <a:r>
              <a:rPr lang="ar-SA" dirty="0"/>
              <a:t>” إنّ الله مع </a:t>
            </a:r>
            <a:r>
              <a:rPr lang="ar-SA" dirty="0" err="1"/>
              <a:t>الصّابرين“</a:t>
            </a:r>
            <a:endParaRPr lang="ar-SA" dirty="0"/>
          </a:p>
          <a:p>
            <a:pPr eaLnBrk="1" hangingPunct="1">
              <a:lnSpc>
                <a:spcPct val="150000"/>
              </a:lnSpc>
              <a:spcBef>
                <a:spcPct val="0"/>
              </a:spcBef>
            </a:pPr>
            <a:endParaRPr lang="ar-S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عنوان 1"/>
          <p:cNvSpPr>
            <a:spLocks noGrp="1"/>
          </p:cNvSpPr>
          <p:nvPr>
            <p:ph type="title"/>
          </p:nvPr>
        </p:nvSpPr>
        <p:spPr>
          <a:xfrm>
            <a:off x="188913" y="20638"/>
            <a:ext cx="11485562" cy="719137"/>
          </a:xfrm>
        </p:spPr>
        <p:txBody>
          <a:bodyPr/>
          <a:lstStyle/>
          <a:p>
            <a:pPr fontAlgn="base">
              <a:spcAft>
                <a:spcPct val="0"/>
              </a:spcAft>
            </a:pPr>
            <a:r>
              <a:rPr lang="ar-SA" sz="4000" dirty="0"/>
              <a:t>بعضٌ من الأسئلة حول النّص</a:t>
            </a:r>
          </a:p>
        </p:txBody>
      </p:sp>
      <p:sp>
        <p:nvSpPr>
          <p:cNvPr id="4" name="عنصر نائب للمحتوى 3"/>
          <p:cNvSpPr>
            <a:spLocks noGrp="1"/>
          </p:cNvSpPr>
          <p:nvPr>
            <p:ph sz="quarter" idx="4"/>
          </p:nvPr>
        </p:nvSpPr>
        <p:spPr>
          <a:xfrm>
            <a:off x="515206" y="739775"/>
            <a:ext cx="11160000" cy="5632450"/>
          </a:xfrm>
        </p:spPr>
        <p:txBody>
          <a:bodyPr rtlCol="1">
            <a:normAutofit fontScale="25000" lnSpcReduction="20000"/>
          </a:bodyPr>
          <a:lstStyle/>
          <a:p>
            <a:pPr eaLnBrk="1" fontAlgn="auto" hangingPunct="1">
              <a:lnSpc>
                <a:spcPct val="150000"/>
              </a:lnSpc>
              <a:buFont typeface="Arial" pitchFamily="34" charset="0"/>
              <a:buNone/>
              <a:defRPr/>
            </a:pPr>
            <a:r>
              <a:rPr lang="ar-SA" sz="9600" dirty="0">
                <a:solidFill>
                  <a:srgbClr val="0070C0"/>
                </a:solidFill>
              </a:rPr>
              <a:t>سؤال في المضمون</a:t>
            </a:r>
          </a:p>
          <a:p>
            <a:pPr eaLnBrk="1" fontAlgn="auto" hangingPunct="1">
              <a:lnSpc>
                <a:spcPct val="150000"/>
              </a:lnSpc>
              <a:buFont typeface="Arial" pitchFamily="34" charset="0"/>
              <a:buNone/>
              <a:defRPr/>
            </a:pPr>
            <a:r>
              <a:rPr lang="ar-SA" sz="9600" dirty="0">
                <a:solidFill>
                  <a:schemeClr val="tx1"/>
                </a:solidFill>
              </a:rPr>
              <a:t>هنالك فرقٌ واضح بين نظرة الأم ونظرة الأب لموت رفيق.</a:t>
            </a:r>
          </a:p>
          <a:p>
            <a:pPr eaLnBrk="1" fontAlgn="auto" hangingPunct="1">
              <a:lnSpc>
                <a:spcPct val="150000"/>
              </a:lnSpc>
              <a:buFont typeface="Arial" pitchFamily="34" charset="0"/>
              <a:buNone/>
              <a:defRPr/>
            </a:pPr>
            <a:r>
              <a:rPr lang="ar-SA" sz="9600" dirty="0" err="1">
                <a:solidFill>
                  <a:schemeClr val="tx1"/>
                </a:solidFill>
              </a:rPr>
              <a:t>أ.</a:t>
            </a:r>
            <a:r>
              <a:rPr lang="ar-SA" sz="9600" dirty="0">
                <a:solidFill>
                  <a:schemeClr val="tx1"/>
                </a:solidFill>
              </a:rPr>
              <a:t> قارِن بين ردّ فعل كلٍّ من الوالدِين تجاه موت ابنهما رفيق.</a:t>
            </a:r>
          </a:p>
          <a:p>
            <a:pPr eaLnBrk="1" fontAlgn="auto" hangingPunct="1">
              <a:lnSpc>
                <a:spcPct val="150000"/>
              </a:lnSpc>
              <a:buFont typeface="Arial" pitchFamily="34" charset="0"/>
              <a:buNone/>
              <a:defRPr/>
            </a:pPr>
            <a:r>
              <a:rPr lang="ar-SA" sz="9600" dirty="0" err="1">
                <a:solidFill>
                  <a:schemeClr val="tx1"/>
                </a:solidFill>
              </a:rPr>
              <a:t>ب.</a:t>
            </a:r>
            <a:r>
              <a:rPr lang="ar-SA" sz="9600" dirty="0">
                <a:solidFill>
                  <a:schemeClr val="tx1"/>
                </a:solidFill>
              </a:rPr>
              <a:t> بيّن أسباب تصرُّف </a:t>
            </a:r>
            <a:r>
              <a:rPr lang="ar-SA" sz="9600" u="sng" dirty="0">
                <a:solidFill>
                  <a:schemeClr val="tx1"/>
                </a:solidFill>
              </a:rPr>
              <a:t>كلٍّ منهما </a:t>
            </a:r>
            <a:r>
              <a:rPr lang="ar-SA" sz="9600" dirty="0">
                <a:solidFill>
                  <a:schemeClr val="tx1"/>
                </a:solidFill>
              </a:rPr>
              <a:t>عند حدوث فاجعة موت رفيق.</a:t>
            </a:r>
          </a:p>
          <a:p>
            <a:pPr eaLnBrk="1" hangingPunct="1">
              <a:lnSpc>
                <a:spcPct val="150000"/>
              </a:lnSpc>
              <a:spcBef>
                <a:spcPct val="0"/>
              </a:spcBef>
              <a:buFont typeface="Arial" pitchFamily="34" charset="0"/>
              <a:buNone/>
              <a:defRPr/>
            </a:pPr>
            <a:r>
              <a:rPr lang="ar-SA" sz="9600" dirty="0" err="1">
                <a:solidFill>
                  <a:schemeClr val="tx1"/>
                </a:solidFill>
                <a:ea typeface="Varela Round"/>
              </a:rPr>
              <a:t>أ.</a:t>
            </a:r>
            <a:r>
              <a:rPr lang="ar-SA" sz="9600" dirty="0">
                <a:solidFill>
                  <a:schemeClr val="tx1"/>
                </a:solidFill>
                <a:ea typeface="Varela Round"/>
              </a:rPr>
              <a:t> لقد كان الاختلاف واضحًا بين ردّ فعل الأم التي لم تتقبّل فكرة موت ابنها لرفيق, وأخذت تتذمّر وتتفوّه بكلمات لا تمتّ للإيمان </a:t>
            </a:r>
            <a:r>
              <a:rPr lang="ar-SA" sz="9600" dirty="0" err="1">
                <a:solidFill>
                  <a:schemeClr val="tx1"/>
                </a:solidFill>
                <a:ea typeface="Varela Round"/>
              </a:rPr>
              <a:t>بصِلَة.</a:t>
            </a:r>
            <a:r>
              <a:rPr lang="ar-SA" sz="9600" dirty="0">
                <a:solidFill>
                  <a:schemeClr val="tx1"/>
                </a:solidFill>
                <a:ea typeface="Varela Round"/>
              </a:rPr>
              <a:t> الأمّ التي لم تكُن صبورةً ولم تتقبّل قضاءَ الله وقدَرَه.</a:t>
            </a:r>
          </a:p>
          <a:p>
            <a:pPr eaLnBrk="1" hangingPunct="1">
              <a:lnSpc>
                <a:spcPct val="150000"/>
              </a:lnSpc>
              <a:spcBef>
                <a:spcPct val="0"/>
              </a:spcBef>
              <a:buFont typeface="Arial" pitchFamily="34" charset="0"/>
              <a:buNone/>
              <a:defRPr/>
            </a:pPr>
            <a:r>
              <a:rPr lang="ar-SA" sz="9600" dirty="0">
                <a:solidFill>
                  <a:srgbClr val="FF0000"/>
                </a:solidFill>
                <a:ea typeface="Varela Round"/>
              </a:rPr>
              <a:t>على عكس </a:t>
            </a:r>
            <a:r>
              <a:rPr lang="ar-SA" sz="9600" dirty="0">
                <a:solidFill>
                  <a:schemeClr val="tx1"/>
                </a:solidFill>
                <a:ea typeface="Varela Round"/>
              </a:rPr>
              <a:t>الأب الذي تقبّل موتَ ابنه بقلبٍ صبورٍ مؤمنٍ بقضاءٍ الله وقدره, كان يستغفر ربَّه ويعِظُ زوجتَه أم توفيق ليُصبِّرَها, ويطلب منها أن تكون صبورةً لأنّ هذه هي إرادةُ ربّ </a:t>
            </a:r>
            <a:r>
              <a:rPr lang="ar-SA" sz="9600" dirty="0" err="1">
                <a:solidFill>
                  <a:schemeClr val="tx1"/>
                </a:solidFill>
                <a:ea typeface="Varela Round"/>
              </a:rPr>
              <a:t>العالمين.</a:t>
            </a:r>
            <a:r>
              <a:rPr lang="ar-SA" sz="9600" dirty="0">
                <a:solidFill>
                  <a:schemeClr val="tx1"/>
                </a:solidFill>
                <a:ea typeface="Varela Round"/>
              </a:rPr>
              <a:t> وكان الأب يستشهد بآيات من القرآن </a:t>
            </a:r>
            <a:r>
              <a:rPr lang="ar-SA" sz="9600" dirty="0" err="1">
                <a:solidFill>
                  <a:schemeClr val="tx1"/>
                </a:solidFill>
                <a:ea typeface="Varela Round"/>
              </a:rPr>
              <a:t>الكريم : </a:t>
            </a:r>
            <a:r>
              <a:rPr lang="ar-SA" sz="9600" dirty="0">
                <a:solidFill>
                  <a:schemeClr val="tx1"/>
                </a:solidFill>
                <a:ea typeface="Varela Round"/>
              </a:rPr>
              <a:t>”قل لن يصيبنا إلّا ما كتب الله </a:t>
            </a:r>
            <a:r>
              <a:rPr lang="ar-SA" sz="9600" dirty="0" err="1">
                <a:solidFill>
                  <a:schemeClr val="tx1"/>
                </a:solidFill>
                <a:ea typeface="Varela Round"/>
              </a:rPr>
              <a:t>لنا“, </a:t>
            </a:r>
            <a:r>
              <a:rPr lang="ar-SA" sz="9600" dirty="0">
                <a:solidFill>
                  <a:schemeClr val="tx1"/>
                </a:solidFill>
                <a:ea typeface="Varela Round"/>
              </a:rPr>
              <a:t>”إنّ الله مع الصّابرين.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3"/>
          <p:cNvSpPr>
            <a:spLocks noGrp="1"/>
          </p:cNvSpPr>
          <p:nvPr>
            <p:ph sz="quarter" idx="4"/>
          </p:nvPr>
        </p:nvSpPr>
        <p:spPr>
          <a:xfrm>
            <a:off x="515938" y="1257299"/>
            <a:ext cx="11158537" cy="4621213"/>
          </a:xfrm>
        </p:spPr>
        <p:txBody>
          <a:bodyPr/>
          <a:lstStyle/>
          <a:p>
            <a:pPr eaLnBrk="1" hangingPunct="1">
              <a:lnSpc>
                <a:spcPct val="150000"/>
              </a:lnSpc>
              <a:spcBef>
                <a:spcPct val="0"/>
              </a:spcBef>
              <a:buFont typeface="Arial" pitchFamily="34" charset="0"/>
              <a:buNone/>
            </a:pPr>
            <a:r>
              <a:rPr lang="ar-SA" dirty="0" err="1">
                <a:solidFill>
                  <a:schemeClr val="tx1"/>
                </a:solidFill>
              </a:rPr>
              <a:t>ب.</a:t>
            </a:r>
            <a:r>
              <a:rPr lang="ar-SA" dirty="0">
                <a:solidFill>
                  <a:schemeClr val="tx1"/>
                </a:solidFill>
              </a:rPr>
              <a:t>  سبب تصرُّف الأم نابع من ضعف إيمانها بقضاء الله وقدره, فهي تمثِّلُ الإنسان الذي لا يُحكِّم عقله بالأمور بل </a:t>
            </a:r>
            <a:r>
              <a:rPr lang="ar-SA" dirty="0" err="1">
                <a:solidFill>
                  <a:schemeClr val="tx1"/>
                </a:solidFill>
              </a:rPr>
              <a:t>قلبَه.</a:t>
            </a:r>
            <a:r>
              <a:rPr lang="ar-SA" dirty="0">
                <a:solidFill>
                  <a:schemeClr val="tx1"/>
                </a:solidFill>
              </a:rPr>
              <a:t> وهنا غلبت عاطفتُها عقلّها وكانت مصدومةً جدًّا فلتستوعب الفاجعة.</a:t>
            </a:r>
          </a:p>
          <a:p>
            <a:pPr eaLnBrk="1" hangingPunct="1">
              <a:lnSpc>
                <a:spcPct val="150000"/>
              </a:lnSpc>
              <a:spcBef>
                <a:spcPct val="0"/>
              </a:spcBef>
              <a:buFont typeface="Arial" pitchFamily="34" charset="0"/>
              <a:buNone/>
            </a:pPr>
            <a:r>
              <a:rPr lang="ar-SA" dirty="0">
                <a:solidFill>
                  <a:schemeClr val="tx1"/>
                </a:solidFill>
              </a:rPr>
              <a:t>أمّا الأب فيعكس تصرُّفُه قوّةَ إيمانه وتقبُّل الفاجعة بقلبِ </a:t>
            </a:r>
            <a:r>
              <a:rPr lang="ar-SA" dirty="0" err="1">
                <a:solidFill>
                  <a:schemeClr val="tx1"/>
                </a:solidFill>
              </a:rPr>
              <a:t>صبور.</a:t>
            </a:r>
            <a:r>
              <a:rPr lang="ar-SA" dirty="0">
                <a:solidFill>
                  <a:schemeClr val="tx1"/>
                </a:solidFill>
              </a:rPr>
              <a:t> فقد كان يستغفر ربَّه ويصَبِّر نفسه بالدّعاء وبالقرآن </a:t>
            </a:r>
            <a:r>
              <a:rPr lang="ar-SA" dirty="0" err="1">
                <a:solidFill>
                  <a:schemeClr val="tx1"/>
                </a:solidFill>
              </a:rPr>
              <a:t>الكريم.</a:t>
            </a:r>
            <a:r>
              <a:rPr lang="ar-SA" dirty="0">
                <a:solidFill>
                  <a:schemeClr val="tx1"/>
                </a:solidFill>
              </a:rPr>
              <a:t> هذا لا يعني أنّه لم يكن حزينًا, لكن طريقة تعبيره عن الحزن اختلفت عن طريقة زوجته في التّعبير عنه</a:t>
            </a:r>
            <a:endParaRPr lang="ar-S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عنصر نائب للمحتوى 3"/>
          <p:cNvSpPr>
            <a:spLocks noGrp="1"/>
          </p:cNvSpPr>
          <p:nvPr>
            <p:ph sz="quarter" idx="4"/>
          </p:nvPr>
        </p:nvSpPr>
        <p:spPr>
          <a:xfrm>
            <a:off x="515206" y="544513"/>
            <a:ext cx="11160000" cy="4210050"/>
          </a:xfrm>
        </p:spPr>
        <p:txBody>
          <a:bodyPr>
            <a:normAutofit lnSpcReduction="10000"/>
          </a:bodyPr>
          <a:lstStyle/>
          <a:p>
            <a:pPr eaLnBrk="1" hangingPunct="1">
              <a:lnSpc>
                <a:spcPct val="150000"/>
              </a:lnSpc>
              <a:spcBef>
                <a:spcPct val="0"/>
              </a:spcBef>
              <a:buFont typeface="Arial" pitchFamily="34" charset="0"/>
              <a:buNone/>
              <a:defRPr/>
            </a:pPr>
            <a:r>
              <a:rPr lang="ar-SA" dirty="0">
                <a:solidFill>
                  <a:srgbClr val="0070C0"/>
                </a:solidFill>
                <a:ea typeface="Varela Round"/>
              </a:rPr>
              <a:t>سؤال في  الأسلوب</a:t>
            </a:r>
          </a:p>
          <a:p>
            <a:pPr eaLnBrk="1" hangingPunct="1">
              <a:lnSpc>
                <a:spcPct val="150000"/>
              </a:lnSpc>
              <a:spcBef>
                <a:spcPct val="0"/>
              </a:spcBef>
              <a:buFont typeface="Arial" pitchFamily="34" charset="0"/>
              <a:buNone/>
              <a:defRPr/>
            </a:pPr>
            <a:r>
              <a:rPr lang="ar-SA" dirty="0">
                <a:solidFill>
                  <a:schemeClr val="tx1"/>
                </a:solidFill>
                <a:ea typeface="Varela Round"/>
              </a:rPr>
              <a:t>نجدُ أسلوب الحوار الذّاتي في بعض المواضع في القصّة.</a:t>
            </a:r>
          </a:p>
          <a:p>
            <a:pPr eaLnBrk="1" hangingPunct="1">
              <a:lnSpc>
                <a:spcPct val="150000"/>
              </a:lnSpc>
              <a:spcBef>
                <a:spcPct val="0"/>
              </a:spcBef>
              <a:buFont typeface="Arial" pitchFamily="34" charset="0"/>
              <a:buNone/>
              <a:defRPr/>
            </a:pPr>
            <a:r>
              <a:rPr lang="ar-SA" dirty="0" err="1">
                <a:solidFill>
                  <a:schemeClr val="tx1"/>
                </a:solidFill>
                <a:ea typeface="Varela Round"/>
              </a:rPr>
              <a:t>أ.</a:t>
            </a:r>
            <a:r>
              <a:rPr lang="ar-SA" dirty="0">
                <a:solidFill>
                  <a:schemeClr val="tx1"/>
                </a:solidFill>
                <a:ea typeface="Varela Round"/>
              </a:rPr>
              <a:t> هات م</a:t>
            </a:r>
            <a:r>
              <a:rPr lang="ar-SA" u="sng" dirty="0">
                <a:solidFill>
                  <a:schemeClr val="tx1"/>
                </a:solidFill>
                <a:ea typeface="Varela Round"/>
              </a:rPr>
              <a:t>ثالَين</a:t>
            </a:r>
            <a:r>
              <a:rPr lang="ar-SA" dirty="0">
                <a:solidFill>
                  <a:schemeClr val="tx1"/>
                </a:solidFill>
                <a:ea typeface="Varela Round"/>
              </a:rPr>
              <a:t> من النّص لأسلوب الحوار الذّاتي.</a:t>
            </a:r>
          </a:p>
          <a:p>
            <a:pPr eaLnBrk="1" hangingPunct="1">
              <a:lnSpc>
                <a:spcPct val="170000"/>
              </a:lnSpc>
              <a:spcBef>
                <a:spcPct val="0"/>
              </a:spcBef>
              <a:buFont typeface="Arial" pitchFamily="34" charset="0"/>
              <a:buNone/>
              <a:defRPr/>
            </a:pPr>
            <a:r>
              <a:rPr lang="ar-SA" dirty="0" err="1">
                <a:solidFill>
                  <a:schemeClr val="tx1"/>
                </a:solidFill>
                <a:ea typeface="Varela Round"/>
              </a:rPr>
              <a:t>ب.</a:t>
            </a:r>
            <a:r>
              <a:rPr lang="ar-SA" dirty="0">
                <a:solidFill>
                  <a:schemeClr val="tx1"/>
                </a:solidFill>
                <a:ea typeface="Varela Round"/>
              </a:rPr>
              <a:t> بيِّن الغرض من استخدام الحوار في </a:t>
            </a:r>
            <a:r>
              <a:rPr lang="ar-SA" u="sng" dirty="0">
                <a:solidFill>
                  <a:schemeClr val="tx1"/>
                </a:solidFill>
                <a:ea typeface="Varela Round"/>
              </a:rPr>
              <a:t>أحد </a:t>
            </a:r>
            <a:r>
              <a:rPr lang="ar-SA" dirty="0">
                <a:solidFill>
                  <a:schemeClr val="tx1"/>
                </a:solidFill>
                <a:ea typeface="Varela Round"/>
              </a:rPr>
              <a:t>المثالَين.</a:t>
            </a:r>
          </a:p>
          <a:p>
            <a:pPr eaLnBrk="1" hangingPunct="1">
              <a:lnSpc>
                <a:spcPct val="150000"/>
              </a:lnSpc>
              <a:spcBef>
                <a:spcPct val="0"/>
              </a:spcBef>
              <a:buFont typeface="Arial" pitchFamily="34" charset="0"/>
              <a:buNone/>
              <a:defRPr/>
            </a:pPr>
            <a:r>
              <a:rPr lang="ar-SA" dirty="0">
                <a:solidFill>
                  <a:schemeClr val="tx1"/>
                </a:solidFill>
                <a:ea typeface="Varela Round"/>
              </a:rPr>
              <a:t>  </a:t>
            </a:r>
            <a:r>
              <a:rPr lang="ar-SA" dirty="0" err="1">
                <a:solidFill>
                  <a:schemeClr val="tx1"/>
                </a:solidFill>
                <a:ea typeface="Varela Round"/>
              </a:rPr>
              <a:t>أ.</a:t>
            </a:r>
            <a:r>
              <a:rPr lang="ar-SA" dirty="0">
                <a:solidFill>
                  <a:schemeClr val="tx1"/>
                </a:solidFill>
                <a:ea typeface="Varela Round"/>
              </a:rPr>
              <a:t>  المثال الأوّل للحوار </a:t>
            </a:r>
            <a:r>
              <a:rPr lang="ar-SA" dirty="0" err="1">
                <a:solidFill>
                  <a:schemeClr val="tx1"/>
                </a:solidFill>
                <a:ea typeface="Varela Round"/>
              </a:rPr>
              <a:t>الدّاخلي: </a:t>
            </a:r>
            <a:r>
              <a:rPr lang="ar-SA" dirty="0">
                <a:solidFill>
                  <a:schemeClr val="tx1"/>
                </a:solidFill>
                <a:ea typeface="Varela Round"/>
              </a:rPr>
              <a:t>”فكّرت في المدرسة, لاشكّ أنّني لن أذهب إليها إلّا بعد </a:t>
            </a:r>
            <a:r>
              <a:rPr lang="ar-SA" dirty="0" err="1">
                <a:solidFill>
                  <a:schemeClr val="tx1"/>
                </a:solidFill>
                <a:ea typeface="Varela Round"/>
              </a:rPr>
              <a:t>أسبوع“</a:t>
            </a:r>
            <a:endParaRPr lang="ar-SA" dirty="0">
              <a:solidFill>
                <a:schemeClr val="tx1"/>
              </a:solidFill>
              <a:ea typeface="Varela Round"/>
            </a:endParaRPr>
          </a:p>
          <a:p>
            <a:pPr eaLnBrk="1" hangingPunct="1">
              <a:lnSpc>
                <a:spcPct val="150000"/>
              </a:lnSpc>
              <a:spcBef>
                <a:spcPct val="0"/>
              </a:spcBef>
              <a:defRPr/>
            </a:pPr>
            <a:r>
              <a:rPr lang="ar-SA" dirty="0">
                <a:solidFill>
                  <a:schemeClr val="tx1"/>
                </a:solidFill>
                <a:ea typeface="Varela Round"/>
              </a:rPr>
              <a:t>المثال </a:t>
            </a:r>
            <a:r>
              <a:rPr lang="ar-SA" dirty="0" err="1">
                <a:solidFill>
                  <a:schemeClr val="tx1"/>
                </a:solidFill>
                <a:ea typeface="Varela Round"/>
              </a:rPr>
              <a:t>الثّاني: </a:t>
            </a:r>
            <a:r>
              <a:rPr lang="ar-SA" dirty="0">
                <a:solidFill>
                  <a:schemeClr val="tx1"/>
                </a:solidFill>
                <a:ea typeface="Varela Round"/>
              </a:rPr>
              <a:t>”لأوّل مرّةٍ شعرتُ فجأةً بحزنِ شديد, ففهمتُ بكاء أمّي وإخوتي....أخذت أبكي بصدقٍ وعنف حتّى انطفأت </a:t>
            </a:r>
            <a:r>
              <a:rPr lang="ar-SA" dirty="0" err="1">
                <a:solidFill>
                  <a:schemeClr val="tx1"/>
                </a:solidFill>
                <a:ea typeface="Varela Round"/>
              </a:rPr>
              <a:t>ِالنّجوم“.</a:t>
            </a:r>
            <a:endParaRPr lang="ar-SA" dirty="0">
              <a:solidFill>
                <a:schemeClr val="tx1"/>
              </a:solidFill>
              <a:ea typeface="Varela Round"/>
            </a:endParaRPr>
          </a:p>
          <a:p>
            <a:pPr eaLnBrk="1" hangingPunct="1">
              <a:lnSpc>
                <a:spcPct val="150000"/>
              </a:lnSpc>
              <a:spcBef>
                <a:spcPct val="0"/>
              </a:spcBef>
              <a:buFont typeface="Arial" pitchFamily="34" charset="0"/>
              <a:buNone/>
              <a:defRPr/>
            </a:pPr>
            <a:endParaRPr lang="ar-SA" dirty="0">
              <a:solidFill>
                <a:schemeClr val="tx1"/>
              </a:solidFill>
              <a:ea typeface="Varela Round"/>
            </a:endParaRPr>
          </a:p>
          <a:p>
            <a:pPr eaLnBrk="1" hangingPunct="1">
              <a:lnSpc>
                <a:spcPct val="150000"/>
              </a:lnSpc>
              <a:spcBef>
                <a:spcPct val="0"/>
              </a:spcBef>
              <a:buFont typeface="Arial" pitchFamily="34" charset="0"/>
              <a:buNone/>
              <a:defRPr/>
            </a:pPr>
            <a:endParaRPr lang="ar-SA" dirty="0">
              <a:solidFill>
                <a:schemeClr val="tx1"/>
              </a:solidFill>
              <a:ea typeface="Varela Rou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 calcmode="lin" valueType="num">
                                      <p:cBhvr additive="base">
                                        <p:cTn id="7" dur="500" fill="hold"/>
                                        <p:tgtEl>
                                          <p:spTgt spid="368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6">
                                            <p:txEl>
                                              <p:pRg st="1" end="1"/>
                                            </p:txEl>
                                          </p:spTgt>
                                        </p:tgtEl>
                                        <p:attrNameLst>
                                          <p:attrName>style.visibility</p:attrName>
                                        </p:attrNameLst>
                                      </p:cBhvr>
                                      <p:to>
                                        <p:strVal val="visible"/>
                                      </p:to>
                                    </p:set>
                                    <p:anim calcmode="lin" valueType="num">
                                      <p:cBhvr additive="base">
                                        <p:cTn id="13" dur="500" fill="hold"/>
                                        <p:tgtEl>
                                          <p:spTgt spid="368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6">
                                            <p:txEl>
                                              <p:pRg st="2" end="2"/>
                                            </p:txEl>
                                          </p:spTgt>
                                        </p:tgtEl>
                                        <p:attrNameLst>
                                          <p:attrName>style.visibility</p:attrName>
                                        </p:attrNameLst>
                                      </p:cBhvr>
                                      <p:to>
                                        <p:strVal val="visible"/>
                                      </p:to>
                                    </p:set>
                                    <p:anim calcmode="lin" valueType="num">
                                      <p:cBhvr additive="base">
                                        <p:cTn id="19" dur="500" fill="hold"/>
                                        <p:tgtEl>
                                          <p:spTgt spid="3686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6">
                                            <p:txEl>
                                              <p:pRg st="3" end="3"/>
                                            </p:txEl>
                                          </p:spTgt>
                                        </p:tgtEl>
                                        <p:attrNameLst>
                                          <p:attrName>style.visibility</p:attrName>
                                        </p:attrNameLst>
                                      </p:cBhvr>
                                      <p:to>
                                        <p:strVal val="visible"/>
                                      </p:to>
                                    </p:set>
                                    <p:anim calcmode="lin" valueType="num">
                                      <p:cBhvr additive="base">
                                        <p:cTn id="25" dur="500" fill="hold"/>
                                        <p:tgtEl>
                                          <p:spTgt spid="3686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866">
                                            <p:txEl>
                                              <p:pRg st="4" end="4"/>
                                            </p:txEl>
                                          </p:spTgt>
                                        </p:tgtEl>
                                        <p:attrNameLst>
                                          <p:attrName>style.visibility</p:attrName>
                                        </p:attrNameLst>
                                      </p:cBhvr>
                                      <p:to>
                                        <p:strVal val="visible"/>
                                      </p:to>
                                    </p:set>
                                    <p:anim calcmode="lin" valueType="num">
                                      <p:cBhvr additive="base">
                                        <p:cTn id="31" dur="500" fill="hold"/>
                                        <p:tgtEl>
                                          <p:spTgt spid="3686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866">
                                            <p:txEl>
                                              <p:pRg st="5" end="5"/>
                                            </p:txEl>
                                          </p:spTgt>
                                        </p:tgtEl>
                                        <p:attrNameLst>
                                          <p:attrName>style.visibility</p:attrName>
                                        </p:attrNameLst>
                                      </p:cBhvr>
                                      <p:to>
                                        <p:strVal val="visible"/>
                                      </p:to>
                                    </p:set>
                                    <p:anim calcmode="lin" valueType="num">
                                      <p:cBhvr additive="base">
                                        <p:cTn id="37" dur="500" fill="hold"/>
                                        <p:tgtEl>
                                          <p:spTgt spid="3686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6"/>
          <p:cNvSpPr>
            <a:spLocks noGrp="1"/>
          </p:cNvSpPr>
          <p:nvPr>
            <p:ph type="title"/>
          </p:nvPr>
        </p:nvSpPr>
        <p:spPr>
          <a:xfrm>
            <a:off x="515938" y="212725"/>
            <a:ext cx="11158537" cy="720725"/>
          </a:xfrm>
        </p:spPr>
        <p:txBody>
          <a:bodyPr/>
          <a:lstStyle/>
          <a:p>
            <a:pPr>
              <a:defRPr/>
            </a:pPr>
            <a:r>
              <a:rPr lang="ar-SA">
                <a:solidFill>
                  <a:srgbClr val="192A72"/>
                </a:solidFill>
                <a:cs typeface="+mn-cs"/>
              </a:rPr>
              <a:t> </a:t>
            </a:r>
            <a:endParaRPr dirty="0">
              <a:solidFill>
                <a:srgbClr val="192A72"/>
              </a:solidFill>
              <a:cs typeface="+mn-cs"/>
            </a:endParaRPr>
          </a:p>
        </p:txBody>
      </p:sp>
      <p:sp>
        <p:nvSpPr>
          <p:cNvPr id="12291" name="מציין מיקום טקסט 2"/>
          <p:cNvSpPr>
            <a:spLocks noGrp="1"/>
          </p:cNvSpPr>
          <p:nvPr>
            <p:ph type="body" sz="quarter" idx="3"/>
          </p:nvPr>
        </p:nvSpPr>
        <p:spPr>
          <a:xfrm>
            <a:off x="790575" y="984250"/>
            <a:ext cx="9001125" cy="539750"/>
          </a:xfrm>
        </p:spPr>
        <p:txBody>
          <a:bodyPr/>
          <a:lstStyle/>
          <a:p>
            <a:pPr eaLnBrk="1" hangingPunct="1"/>
            <a:r>
              <a:rPr lang="ar-SA"/>
              <a:t> </a:t>
            </a:r>
            <a:br>
              <a:rPr lang="ar-SA"/>
            </a:br>
            <a:r>
              <a:rPr lang="he-IL"/>
              <a:t> </a:t>
            </a:r>
            <a:r>
              <a:rPr lang="he-IL">
                <a:sym typeface="Varela Round" pitchFamily="2" charset="-79"/>
              </a:rPr>
              <a:t> </a:t>
            </a:r>
            <a:endParaRPr lang="ar-SA" sz="4800"/>
          </a:p>
        </p:txBody>
      </p:sp>
      <p:sp>
        <p:nvSpPr>
          <p:cNvPr id="12292" name="מציין מיקום תוכן 7"/>
          <p:cNvSpPr>
            <a:spLocks noGrp="1"/>
          </p:cNvSpPr>
          <p:nvPr>
            <p:ph sz="quarter" idx="4"/>
          </p:nvPr>
        </p:nvSpPr>
        <p:spPr>
          <a:xfrm>
            <a:off x="1595438" y="948953"/>
            <a:ext cx="8999537" cy="4354513"/>
          </a:xfrm>
        </p:spPr>
        <p:txBody>
          <a:bodyPr/>
          <a:lstStyle/>
          <a:p>
            <a:pPr algn="ctr" eaLnBrk="1" hangingPunct="1">
              <a:spcBef>
                <a:spcPct val="0"/>
              </a:spcBef>
              <a:buFont typeface="Arial" pitchFamily="34" charset="0"/>
              <a:buNone/>
            </a:pPr>
            <a:endParaRPr lang="ar-SA" sz="4800" b="1" dirty="0">
              <a:solidFill>
                <a:srgbClr val="0070C0"/>
              </a:solidFill>
              <a:cs typeface="+mn-cs"/>
            </a:endParaRPr>
          </a:p>
          <a:p>
            <a:pPr algn="ctr" eaLnBrk="1" hangingPunct="1">
              <a:spcBef>
                <a:spcPct val="0"/>
              </a:spcBef>
              <a:buFont typeface="Arial" pitchFamily="34" charset="0"/>
              <a:buNone/>
            </a:pPr>
            <a:endParaRPr lang="ar-SA" sz="4800" b="1" dirty="0">
              <a:solidFill>
                <a:srgbClr val="0070C0"/>
              </a:solidFill>
              <a:cs typeface="+mn-cs"/>
            </a:endParaRPr>
          </a:p>
          <a:p>
            <a:pPr algn="ctr" eaLnBrk="1" hangingPunct="1">
              <a:spcBef>
                <a:spcPct val="0"/>
              </a:spcBef>
              <a:buFont typeface="Arial" pitchFamily="34" charset="0"/>
              <a:buNone/>
            </a:pPr>
            <a:r>
              <a:rPr lang="ar-SA" sz="6600" b="1" dirty="0">
                <a:solidFill>
                  <a:srgbClr val="0070C0"/>
                </a:solidFill>
                <a:cs typeface="+mn-cs"/>
              </a:rPr>
              <a:t>القصّة القصيرة</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3"/>
          <p:cNvSpPr>
            <a:spLocks noGrp="1"/>
          </p:cNvSpPr>
          <p:nvPr>
            <p:ph sz="quarter" idx="4"/>
          </p:nvPr>
        </p:nvSpPr>
        <p:spPr>
          <a:xfrm>
            <a:off x="515938" y="566738"/>
            <a:ext cx="11158537" cy="4151312"/>
          </a:xfrm>
        </p:spPr>
        <p:txBody>
          <a:bodyPr/>
          <a:lstStyle/>
          <a:p>
            <a:pPr eaLnBrk="1" hangingPunct="1">
              <a:lnSpc>
                <a:spcPct val="150000"/>
              </a:lnSpc>
              <a:spcBef>
                <a:spcPct val="0"/>
              </a:spcBef>
              <a:buFont typeface="Arial" pitchFamily="34" charset="0"/>
              <a:buNone/>
            </a:pPr>
            <a:r>
              <a:rPr lang="ar-SA" dirty="0">
                <a:solidFill>
                  <a:schemeClr val="tx1"/>
                </a:solidFill>
              </a:rPr>
              <a:t>   </a:t>
            </a:r>
            <a:r>
              <a:rPr lang="ar-SA" dirty="0" err="1">
                <a:solidFill>
                  <a:schemeClr val="tx1"/>
                </a:solidFill>
              </a:rPr>
              <a:t>ب.</a:t>
            </a:r>
            <a:r>
              <a:rPr lang="ar-SA" dirty="0">
                <a:solidFill>
                  <a:schemeClr val="tx1"/>
                </a:solidFill>
              </a:rPr>
              <a:t> الغرض من استخدام الحوار في المثال الأوّل هو: توضيح عدم فهم الرّاوي لمعنى الموت, وأنّ موت أخيه كان بوّابة للمتعة بالنّسبة إليه, فهو لن يذهب للمدرسة لأنّ أمّه وكل العائلة مشغولةٌ بموت أخيه.</a:t>
            </a:r>
          </a:p>
          <a:p>
            <a:pPr eaLnBrk="1" hangingPunct="1">
              <a:lnSpc>
                <a:spcPct val="150000"/>
              </a:lnSpc>
              <a:spcBef>
                <a:spcPct val="0"/>
              </a:spcBef>
              <a:buFont typeface="Arial" pitchFamily="34" charset="0"/>
              <a:buNone/>
            </a:pPr>
            <a:r>
              <a:rPr lang="ar-SA" dirty="0">
                <a:solidFill>
                  <a:schemeClr val="tx1"/>
                </a:solidFill>
              </a:rPr>
              <a:t>    الغرض من استخدام الحوار في المثال الثّاني </a:t>
            </a:r>
            <a:r>
              <a:rPr lang="ar-SA" dirty="0" err="1">
                <a:solidFill>
                  <a:schemeClr val="tx1"/>
                </a:solidFill>
              </a:rPr>
              <a:t>هو </a:t>
            </a:r>
            <a:r>
              <a:rPr lang="ar-SA" dirty="0">
                <a:solidFill>
                  <a:schemeClr val="tx1"/>
                </a:solidFill>
              </a:rPr>
              <a:t>: التّأكيد على وصول الرّاوي لمرحلة فهم المعنى </a:t>
            </a:r>
            <a:r>
              <a:rPr lang="ar-SA" dirty="0" err="1">
                <a:solidFill>
                  <a:schemeClr val="tx1"/>
                </a:solidFill>
              </a:rPr>
              <a:t>الحقيقي</a:t>
            </a:r>
            <a:r>
              <a:rPr lang="ar-SA" dirty="0">
                <a:solidFill>
                  <a:schemeClr val="tx1"/>
                </a:solidFill>
              </a:rPr>
              <a:t> للموت, ونتيجة ذلك أخذ يبكي بشدّة من اللّيل حتّى </a:t>
            </a:r>
            <a:r>
              <a:rPr lang="ar-SA" dirty="0" err="1">
                <a:solidFill>
                  <a:schemeClr val="tx1"/>
                </a:solidFill>
              </a:rPr>
              <a:t>الصّباح .</a:t>
            </a:r>
            <a:endParaRPr lang="ar-SA" dirty="0">
              <a:solidFill>
                <a:schemeClr val="tx1"/>
              </a:solidFill>
            </a:endParaRPr>
          </a:p>
          <a:p>
            <a:pPr eaLnBrk="1" hangingPunct="1">
              <a:lnSpc>
                <a:spcPct val="150000"/>
              </a:lnSpc>
              <a:spcBef>
                <a:spcPct val="0"/>
              </a:spcBef>
              <a:buFont typeface="Arial" pitchFamily="34" charset="0"/>
              <a:buNone/>
            </a:pPr>
            <a:r>
              <a:rPr lang="ar-SA" dirty="0" err="1">
                <a:solidFill>
                  <a:schemeClr val="tx1"/>
                </a:solidFill>
              </a:rPr>
              <a:t>* </a:t>
            </a:r>
            <a:r>
              <a:rPr lang="ar-SA" dirty="0">
                <a:solidFill>
                  <a:schemeClr val="tx1"/>
                </a:solidFill>
              </a:rPr>
              <a:t>(لكن انتبهوا أنّ المطلوب هو كتابة الغرض من أحد المثالَين</a:t>
            </a:r>
            <a:r>
              <a:rPr lang="ar-SA" dirty="0" err="1">
                <a:solidFill>
                  <a:schemeClr val="tx1"/>
                </a:solidFill>
              </a:rPr>
              <a:t>).</a:t>
            </a:r>
            <a:endParaRPr lang="ar-SA" dirty="0">
              <a:solidFill>
                <a:schemeClr val="tx1"/>
              </a:solidFill>
            </a:endParaRPr>
          </a:p>
          <a:p>
            <a:pPr>
              <a:lnSpc>
                <a:spcPct val="150000"/>
              </a:lnSpc>
              <a:spcBef>
                <a:spcPct val="0"/>
              </a:spcBef>
              <a:buFont typeface="Arial" pitchFamily="34" charset="0"/>
              <a:buNone/>
            </a:pPr>
            <a:endParaRPr lang="ar-S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Autofit/>
          </a:bodyPr>
          <a:lstStyle/>
          <a:p>
            <a:pPr algn="r" rtl="1">
              <a:lnSpc>
                <a:spcPct val="150000"/>
              </a:lnSpc>
            </a:pPr>
            <a:r>
              <a:rPr lang="he-IL" sz="2000" dirty="0"/>
              <a:t>השימוש ביצירות במהלך שידור זה נעשה לפי סעיף 27א לחוק זכות יוצרים, תשס"ח-2007.</a:t>
            </a:r>
            <a:br>
              <a:rPr lang="he-IL" sz="2000" dirty="0"/>
            </a:br>
            <a:r>
              <a:rPr lang="he-IL" sz="2000" dirty="0"/>
              <a:t>אם הינך בעל הזכויות באחת היצירות, באפשרותך לבקש מאיתנו לחדול מהשימוש ביצירה, </a:t>
            </a:r>
            <a:br>
              <a:rPr lang="he-IL" sz="2000" dirty="0"/>
            </a:br>
            <a:r>
              <a:rPr lang="he-IL" sz="2000" dirty="0"/>
              <a:t>זאת באמצעות פנייה לדוא"ל  </a:t>
            </a:r>
            <a:r>
              <a:rPr lang="en-US" sz="2000" dirty="0"/>
              <a:t>rights@education.gov.il</a:t>
            </a:r>
            <a:endParaRPr lang="he-IL"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Google Shape;55;p13"/>
          <p:cNvSpPr txBox="1">
            <a:spLocks noChangeArrowheads="1"/>
          </p:cNvSpPr>
          <p:nvPr/>
        </p:nvSpPr>
        <p:spPr bwMode="auto">
          <a:xfrm>
            <a:off x="1628775" y="2695575"/>
            <a:ext cx="9207500" cy="1924050"/>
          </a:xfrm>
          <a:prstGeom prst="rect">
            <a:avLst/>
          </a:prstGeom>
          <a:noFill/>
          <a:ln w="9525">
            <a:noFill/>
            <a:miter lim="800000"/>
            <a:headEnd/>
            <a:tailEnd/>
          </a:ln>
        </p:spPr>
        <p:txBody>
          <a:bodyPr lIns="121888" tIns="121888" rIns="121888" bIns="121888"/>
          <a:lstStyle/>
          <a:p>
            <a:pPr marL="608013">
              <a:lnSpc>
                <a:spcPct val="150000"/>
              </a:lnSpc>
            </a:pPr>
            <a:endParaRPr lang="ar-SA">
              <a:latin typeface="Calibri" pitchFamily="34" charset="0"/>
            </a:endParaRPr>
          </a:p>
        </p:txBody>
      </p:sp>
      <p:sp>
        <p:nvSpPr>
          <p:cNvPr id="13315" name="כותרת 4"/>
          <p:cNvSpPr>
            <a:spLocks noGrp="1"/>
          </p:cNvSpPr>
          <p:nvPr>
            <p:ph type="ctrTitle"/>
          </p:nvPr>
        </p:nvSpPr>
        <p:spPr>
          <a:xfrm>
            <a:off x="738940" y="1640910"/>
            <a:ext cx="9602361" cy="1260000"/>
          </a:xfrm>
        </p:spPr>
        <p:txBody>
          <a:bodyPr/>
          <a:lstStyle/>
          <a:p>
            <a:pPr algn="r"/>
            <a:r>
              <a:rPr lang="ar-SA" dirty="0"/>
              <a:t>أخي رفيق</a:t>
            </a:r>
            <a:endParaRPr lang="he-IL" dirty="0"/>
          </a:p>
        </p:txBody>
      </p:sp>
      <p:sp>
        <p:nvSpPr>
          <p:cNvPr id="13316" name="כותרת משנה 6"/>
          <p:cNvSpPr>
            <a:spLocks noGrp="1"/>
          </p:cNvSpPr>
          <p:nvPr>
            <p:ph type="subTitle" idx="1"/>
          </p:nvPr>
        </p:nvSpPr>
        <p:spPr>
          <a:xfrm>
            <a:off x="738116" y="2918493"/>
            <a:ext cx="9603087" cy="1657752"/>
          </a:xfrm>
        </p:spPr>
        <p:txBody>
          <a:bodyPr/>
          <a:lstStyle/>
          <a:p>
            <a:pPr algn="r">
              <a:spcBef>
                <a:spcPct val="0"/>
              </a:spcBef>
              <a:spcAft>
                <a:spcPct val="0"/>
              </a:spcAft>
            </a:pPr>
            <a:r>
              <a:rPr lang="ar-SA" sz="6600" dirty="0">
                <a:ea typeface="+mj-ea"/>
              </a:rPr>
              <a:t>سعيد </a:t>
            </a:r>
            <a:r>
              <a:rPr lang="ar-SA" sz="6600" dirty="0" err="1">
                <a:ea typeface="+mj-ea"/>
              </a:rPr>
              <a:t>حورانيّة</a:t>
            </a:r>
            <a:endParaRPr lang="ar-SA" sz="6600" dirty="0">
              <a:ea typeface="+mj-ea"/>
            </a:endParaRPr>
          </a:p>
          <a:p>
            <a:endParaRPr lang="he-IL" dirty="0">
              <a:sym typeface="Varela Round" pitchFamily="2" charset="-79"/>
            </a:endParaRPr>
          </a:p>
        </p:txBody>
      </p:sp>
      <p:pic>
        <p:nvPicPr>
          <p:cNvPr id="13317" name="Picture 4"/>
          <p:cNvPicPr>
            <a:picLocks noChangeAspect="1" noChangeArrowheads="1"/>
          </p:cNvPicPr>
          <p:nvPr/>
        </p:nvPicPr>
        <p:blipFill>
          <a:blip r:embed="rId3" cstate="print"/>
          <a:stretch>
            <a:fillRect/>
          </a:stretch>
        </p:blipFill>
        <p:spPr bwMode="auto">
          <a:xfrm>
            <a:off x="3283163" y="1908330"/>
            <a:ext cx="2595843" cy="20189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כותרת 7"/>
          <p:cNvSpPr>
            <a:spLocks noGrp="1"/>
          </p:cNvSpPr>
          <p:nvPr>
            <p:ph type="title"/>
          </p:nvPr>
        </p:nvSpPr>
        <p:spPr/>
        <p:txBody>
          <a:bodyPr/>
          <a:lstStyle/>
          <a:p>
            <a:r>
              <a:rPr lang="ar-SA" dirty="0">
                <a:cs typeface="+mn-cs"/>
              </a:rPr>
              <a:t>سعيد </a:t>
            </a:r>
            <a:r>
              <a:rPr lang="ar-SA" dirty="0" err="1">
                <a:cs typeface="+mn-cs"/>
              </a:rPr>
              <a:t>حورانيّة:- </a:t>
            </a:r>
            <a:r>
              <a:rPr lang="ar-SA" dirty="0">
                <a:cs typeface="+mn-cs"/>
              </a:rPr>
              <a:t>(1929-1994</a:t>
            </a:r>
            <a:r>
              <a:rPr lang="ar-SA" dirty="0" err="1">
                <a:cs typeface="+mn-cs"/>
              </a:rPr>
              <a:t>).</a:t>
            </a:r>
            <a:r>
              <a:rPr lang="ar-SA" dirty="0">
                <a:cs typeface="+mn-cs"/>
              </a:rPr>
              <a:t> </a:t>
            </a:r>
          </a:p>
        </p:txBody>
      </p:sp>
      <p:sp>
        <p:nvSpPr>
          <p:cNvPr id="14339" name="מציין מיקום טקסט 13"/>
          <p:cNvSpPr>
            <a:spLocks noGrp="1"/>
          </p:cNvSpPr>
          <p:nvPr>
            <p:ph type="body" sz="quarter" idx="3"/>
          </p:nvPr>
        </p:nvSpPr>
        <p:spPr/>
        <p:txBody>
          <a:bodyPr/>
          <a:lstStyle/>
          <a:p>
            <a:r>
              <a:rPr lang="he-IL">
                <a:cs typeface="+mn-cs"/>
              </a:rPr>
              <a:t> </a:t>
            </a:r>
          </a:p>
        </p:txBody>
      </p:sp>
      <p:sp>
        <p:nvSpPr>
          <p:cNvPr id="14340" name="מציין מיקום תוכן 10"/>
          <p:cNvSpPr>
            <a:spLocks noGrp="1"/>
          </p:cNvSpPr>
          <p:nvPr>
            <p:ph sz="quarter" idx="4"/>
          </p:nvPr>
        </p:nvSpPr>
        <p:spPr>
          <a:xfrm>
            <a:off x="515206" y="1185681"/>
            <a:ext cx="11160000" cy="4692517"/>
          </a:xfrm>
        </p:spPr>
        <p:txBody>
          <a:bodyPr/>
          <a:lstStyle/>
          <a:p>
            <a:r>
              <a:rPr lang="ar-SA" dirty="0">
                <a:cs typeface="+mn-cs"/>
              </a:rPr>
              <a:t>هو أديب سوري، وُلِد في دمشق، عمل في التّدريس والصّحافة، كان عُضوًا في اتّحاد الكتّاب العرب في سوريا.</a:t>
            </a:r>
          </a:p>
          <a:p>
            <a:r>
              <a:rPr lang="ar-SA" dirty="0">
                <a:cs typeface="+mn-cs"/>
              </a:rPr>
              <a:t>كتب </a:t>
            </a:r>
            <a:r>
              <a:rPr lang="ar-SA" dirty="0" err="1">
                <a:cs typeface="+mn-cs"/>
              </a:rPr>
              <a:t>حورانيّة</a:t>
            </a:r>
            <a:r>
              <a:rPr lang="ar-SA" dirty="0">
                <a:cs typeface="+mn-cs"/>
              </a:rPr>
              <a:t> القصص الواقعيّة، حيث تطرّق إلى التّجارب البشريّة الّتي تحصل في خضمِّ الحياة وضغوطها.</a:t>
            </a:r>
          </a:p>
          <a:p>
            <a:r>
              <a:rPr lang="ar-SA" dirty="0">
                <a:cs typeface="+mn-cs"/>
              </a:rPr>
              <a:t>اتّبع </a:t>
            </a:r>
            <a:r>
              <a:rPr lang="ar-SA" dirty="0" err="1">
                <a:cs typeface="+mn-cs"/>
              </a:rPr>
              <a:t>حورانيّة</a:t>
            </a:r>
            <a:r>
              <a:rPr lang="ar-SA" dirty="0">
                <a:cs typeface="+mn-cs"/>
              </a:rPr>
              <a:t> طريقته في السّرد الذّاتي التي جعلت القارئ يشعر بواقعيّة الأحداث.</a:t>
            </a:r>
          </a:p>
          <a:p>
            <a:r>
              <a:rPr lang="ar-SA" dirty="0">
                <a:cs typeface="+mn-cs"/>
              </a:rPr>
              <a:t>من </a:t>
            </a:r>
            <a:r>
              <a:rPr lang="ar-SA" dirty="0" err="1">
                <a:cs typeface="+mn-cs"/>
              </a:rPr>
              <a:t>مؤلفاته:</a:t>
            </a:r>
            <a:endParaRPr lang="ar-SA" dirty="0">
              <a:cs typeface="+mn-cs"/>
            </a:endParaRPr>
          </a:p>
          <a:p>
            <a:r>
              <a:rPr lang="ar-SA" dirty="0">
                <a:cs typeface="+mn-cs"/>
              </a:rPr>
              <a:t>في النّاس </a:t>
            </a:r>
            <a:r>
              <a:rPr lang="ar-SA" dirty="0" err="1">
                <a:cs typeface="+mn-cs"/>
              </a:rPr>
              <a:t>المسرّة </a:t>
            </a:r>
            <a:r>
              <a:rPr lang="ar-SA" dirty="0">
                <a:cs typeface="+mn-cs"/>
              </a:rPr>
              <a:t>(دمشق  </a:t>
            </a:r>
            <a:r>
              <a:rPr lang="ar-SA" dirty="0" err="1">
                <a:cs typeface="+mn-cs"/>
              </a:rPr>
              <a:t>1954 </a:t>
            </a:r>
            <a:r>
              <a:rPr lang="ar-SA" dirty="0">
                <a:cs typeface="+mn-cs"/>
              </a:rPr>
              <a:t>)، شتاء قاسٍ </a:t>
            </a:r>
            <a:r>
              <a:rPr lang="ar-SA" dirty="0" err="1">
                <a:cs typeface="+mn-cs"/>
              </a:rPr>
              <a:t>آخر </a:t>
            </a:r>
            <a:r>
              <a:rPr lang="ar-SA" dirty="0">
                <a:cs typeface="+mn-cs"/>
              </a:rPr>
              <a:t>(1963) سنتان وتحترق </a:t>
            </a:r>
            <a:r>
              <a:rPr lang="ar-SA" dirty="0" err="1">
                <a:cs typeface="+mn-cs"/>
              </a:rPr>
              <a:t>الغابة </a:t>
            </a:r>
            <a:r>
              <a:rPr lang="ar-SA" dirty="0">
                <a:cs typeface="+mn-cs"/>
              </a:rPr>
              <a:t>(بيروت 1964</a:t>
            </a:r>
            <a:r>
              <a:rPr lang="ar-SA" dirty="0" err="1">
                <a:cs typeface="+mn-cs"/>
              </a:rPr>
              <a:t>).</a:t>
            </a:r>
            <a:endParaRPr lang="ar-SA" dirty="0">
              <a:cs typeface="+mn-cs"/>
            </a:endParaRPr>
          </a:p>
          <a:p>
            <a:endParaRPr lang="ar-SA" dirty="0">
              <a:cs typeface="+mn-cs"/>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כותרת 1"/>
          <p:cNvSpPr>
            <a:spLocks noGrp="1"/>
          </p:cNvSpPr>
          <p:nvPr>
            <p:ph type="title"/>
          </p:nvPr>
        </p:nvSpPr>
        <p:spPr>
          <a:xfrm>
            <a:off x="515938" y="212725"/>
            <a:ext cx="11158537" cy="720725"/>
          </a:xfrm>
        </p:spPr>
        <p:txBody>
          <a:bodyPr/>
          <a:lstStyle/>
          <a:p>
            <a:pPr fontAlgn="base">
              <a:spcAft>
                <a:spcPct val="0"/>
              </a:spcAft>
            </a:pPr>
            <a:r>
              <a:t> </a:t>
            </a:r>
          </a:p>
        </p:txBody>
      </p:sp>
      <p:sp>
        <p:nvSpPr>
          <p:cNvPr id="15363" name="מציין מיקום טקסט 2"/>
          <p:cNvSpPr>
            <a:spLocks noGrp="1"/>
          </p:cNvSpPr>
          <p:nvPr>
            <p:ph type="body" sz="quarter" idx="3"/>
          </p:nvPr>
        </p:nvSpPr>
        <p:spPr>
          <a:xfrm>
            <a:off x="0" y="393700"/>
            <a:ext cx="11158538" cy="539750"/>
          </a:xfrm>
        </p:spPr>
        <p:txBody>
          <a:bodyPr/>
          <a:lstStyle/>
          <a:p>
            <a:pPr eaLnBrk="1" hangingPunct="1"/>
            <a:r>
              <a:rPr lang="ar-SA" dirty="0">
                <a:latin typeface="Arial" pitchFamily="34" charset="0"/>
                <a:cs typeface="Arial" pitchFamily="34" charset="0"/>
              </a:rPr>
              <a:t>مقدّمة قبل الدّخول في تحليل القصّة</a:t>
            </a:r>
            <a:endParaRPr lang="he-IL" dirty="0">
              <a:latin typeface="Arial" pitchFamily="34" charset="0"/>
              <a:cs typeface="Arial" pitchFamily="34" charset="0"/>
            </a:endParaRPr>
          </a:p>
        </p:txBody>
      </p:sp>
      <p:sp>
        <p:nvSpPr>
          <p:cNvPr id="15364" name="מציין מיקום תוכן 3"/>
          <p:cNvSpPr>
            <a:spLocks noGrp="1"/>
          </p:cNvSpPr>
          <p:nvPr>
            <p:ph sz="quarter" idx="4"/>
          </p:nvPr>
        </p:nvSpPr>
        <p:spPr>
          <a:xfrm>
            <a:off x="515937" y="1266825"/>
            <a:ext cx="11158538" cy="4152900"/>
          </a:xfrm>
        </p:spPr>
        <p:txBody>
          <a:bodyPr>
            <a:normAutofit/>
          </a:bodyPr>
          <a:lstStyle/>
          <a:p>
            <a:pPr marL="0" indent="0" eaLnBrk="1" hangingPunct="1">
              <a:lnSpc>
                <a:spcPct val="150000"/>
              </a:lnSpc>
              <a:spcBef>
                <a:spcPct val="0"/>
              </a:spcBef>
              <a:buNone/>
            </a:pPr>
            <a:r>
              <a:rPr lang="ar-SA" dirty="0">
                <a:latin typeface="Arial" pitchFamily="34" charset="0"/>
                <a:cs typeface="Arial" pitchFamily="34" charset="0"/>
              </a:rPr>
              <a:t>القصّة تتحدّث عن موضوع موت </a:t>
            </a:r>
            <a:r>
              <a:rPr lang="ar-SA" dirty="0" err="1">
                <a:latin typeface="Arial" pitchFamily="34" charset="0"/>
                <a:cs typeface="Arial" pitchFamily="34" charset="0"/>
              </a:rPr>
              <a:t>الأخ </a:t>
            </a:r>
            <a:r>
              <a:rPr lang="ar-SA" dirty="0">
                <a:latin typeface="Arial" pitchFamily="34" charset="0"/>
                <a:cs typeface="Arial" pitchFamily="34" charset="0"/>
              </a:rPr>
              <a:t>(رفيق) غرقًا، فكما هو معروف أنّ الموت لا مهرب منه، وهو حق على كل إنسان، وعبارة عن قضاء وقدر، فجميع هذه المصطلحات عبارة عن مفاهيم واقعيّة يواجِهها الإنسان بحياتِهِ اليوميّة على أرض الواقع.</a:t>
            </a:r>
            <a:endParaRPr dirty="0">
              <a:latin typeface="Arial" pitchFamily="34" charset="0"/>
              <a:cs typeface="Arial" pitchFamily="34" charset="0"/>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عنصر نائب للنص 2"/>
          <p:cNvSpPr>
            <a:spLocks noGrp="1"/>
          </p:cNvSpPr>
          <p:nvPr>
            <p:ph type="body" sz="quarter" idx="3"/>
          </p:nvPr>
        </p:nvSpPr>
        <p:spPr>
          <a:xfrm>
            <a:off x="515938" y="200025"/>
            <a:ext cx="11158537" cy="638175"/>
          </a:xfrm>
        </p:spPr>
        <p:txBody>
          <a:bodyPr/>
          <a:lstStyle/>
          <a:p>
            <a:pPr algn="ctr" eaLnBrk="1" hangingPunct="1"/>
            <a:r>
              <a:rPr lang="ar-SA" dirty="0"/>
              <a:t>عنوان النّص</a:t>
            </a:r>
          </a:p>
        </p:txBody>
      </p:sp>
      <p:sp>
        <p:nvSpPr>
          <p:cNvPr id="4" name="عنصر نائب للمحتوى 3"/>
          <p:cNvSpPr>
            <a:spLocks noGrp="1"/>
          </p:cNvSpPr>
          <p:nvPr>
            <p:ph sz="quarter" idx="4"/>
          </p:nvPr>
        </p:nvSpPr>
        <p:spPr>
          <a:xfrm>
            <a:off x="515206" y="838200"/>
            <a:ext cx="11160000" cy="4960938"/>
          </a:xfrm>
        </p:spPr>
        <p:txBody>
          <a:bodyPr rtlCol="1">
            <a:normAutofit lnSpcReduction="10000"/>
          </a:bodyPr>
          <a:lstStyle/>
          <a:p>
            <a:pPr marL="0" indent="0" eaLnBrk="1" fontAlgn="auto" hangingPunct="1">
              <a:lnSpc>
                <a:spcPct val="150000"/>
              </a:lnSpc>
              <a:spcAft>
                <a:spcPts val="0"/>
              </a:spcAft>
              <a:buFont typeface="Arial" pitchFamily="34" charset="0"/>
              <a:buNone/>
              <a:defRPr/>
            </a:pPr>
            <a:r>
              <a:rPr lang="ar-SA" dirty="0"/>
              <a:t>يبدأ الكاتب عنوانه بضمير المتكلّم، حيث </a:t>
            </a:r>
            <a:r>
              <a:rPr lang="ar-SA" dirty="0" err="1"/>
              <a:t>قال </a:t>
            </a:r>
            <a:r>
              <a:rPr lang="ar-SA" dirty="0"/>
              <a:t>” أخي“ وهذا يعبّر عن عمق المعنى، فللأخ قيمة لا يحلّ مكانها أحد، والأخوّة هي سمة ٌوسندٌ في الحياة اليوميّة.</a:t>
            </a:r>
            <a:endParaRPr lang="en-US" dirty="0"/>
          </a:p>
          <a:p>
            <a:pPr marL="365760" indent="-256032" eaLnBrk="1" fontAlgn="auto" hangingPunct="1">
              <a:lnSpc>
                <a:spcPct val="150000"/>
              </a:lnSpc>
              <a:spcAft>
                <a:spcPts val="0"/>
              </a:spcAft>
              <a:defRPr/>
            </a:pPr>
            <a:r>
              <a:rPr lang="ar-SA" dirty="0"/>
              <a:t>أمّا كلمة رفيق المشتقّة من </a:t>
            </a:r>
            <a:r>
              <a:rPr lang="ar-SA" dirty="0" err="1"/>
              <a:t>الجذر </a:t>
            </a:r>
            <a:r>
              <a:rPr lang="ar-SA" dirty="0"/>
              <a:t>( ر.ف.ق)،  فقد حلّت لتزيد من عنصر التّشويق، فها هو المتلَقّي يقف أمام العديد من الأسئلة الّتي يحتاج للإجابة عنها.</a:t>
            </a:r>
            <a:endParaRPr lang="en-US" dirty="0"/>
          </a:p>
          <a:p>
            <a:pPr marL="365760" indent="-256032" eaLnBrk="1" fontAlgn="auto" hangingPunct="1">
              <a:lnSpc>
                <a:spcPct val="150000"/>
              </a:lnSpc>
              <a:spcAft>
                <a:spcPts val="0"/>
              </a:spcAft>
              <a:defRPr/>
            </a:pPr>
            <a:r>
              <a:rPr lang="ar-SA" dirty="0"/>
              <a:t>هل هذا الأخ هو الأخ البيولوجي للرّاوي؟</a:t>
            </a:r>
            <a:endParaRPr lang="en-US" dirty="0"/>
          </a:p>
          <a:p>
            <a:pPr marL="365760" indent="-256032" eaLnBrk="1" fontAlgn="auto" hangingPunct="1">
              <a:lnSpc>
                <a:spcPct val="150000"/>
              </a:lnSpc>
              <a:spcAft>
                <a:spcPts val="0"/>
              </a:spcAft>
              <a:defRPr/>
            </a:pPr>
            <a:r>
              <a:rPr lang="ar-SA" dirty="0"/>
              <a:t>هل رفيق هو اسمه </a:t>
            </a:r>
            <a:r>
              <a:rPr lang="ar-SA" dirty="0" err="1"/>
              <a:t>الحقيقي؟</a:t>
            </a:r>
            <a:r>
              <a:rPr lang="ar-SA" dirty="0"/>
              <a:t> أم أنّ هنالك دلالة لهذا </a:t>
            </a:r>
            <a:r>
              <a:rPr lang="ar-SA" dirty="0" err="1"/>
              <a:t>الإسم؟</a:t>
            </a:r>
            <a:endParaRPr lang="en-US" dirty="0"/>
          </a:p>
          <a:p>
            <a:pPr marL="365760" indent="-256032" eaLnBrk="1" fontAlgn="auto" hangingPunct="1">
              <a:lnSpc>
                <a:spcPct val="150000"/>
              </a:lnSpc>
              <a:spcAft>
                <a:spcPts val="0"/>
              </a:spcAft>
              <a:defRPr/>
            </a:pPr>
            <a:r>
              <a:rPr lang="ar-SA" dirty="0"/>
              <a:t>ما هي العلاقة بين رفيق وبقيّة الشّخصيّات في النّصّ</a:t>
            </a:r>
            <a:endParaRPr lang="en-US" dirty="0"/>
          </a:p>
          <a:p>
            <a:pPr marL="365760" indent="-256032" eaLnBrk="1" fontAlgn="auto" hangingPunct="1">
              <a:lnSpc>
                <a:spcPct val="150000"/>
              </a:lnSpc>
              <a:spcAft>
                <a:spcPts val="0"/>
              </a:spcAft>
              <a:defRPr/>
            </a:pPr>
            <a:r>
              <a:rPr lang="ar-SA" dirty="0"/>
              <a:t>وغيرها من الأسئلة الّتي تجعل القارئ يستمر بقراءة النّص للوصول إلى الإجابات</a:t>
            </a:r>
          </a:p>
          <a:p>
            <a:pPr marL="365760" indent="-256032" eaLnBrk="1" fontAlgn="auto" hangingPunct="1">
              <a:lnSpc>
                <a:spcPct val="150000"/>
              </a:lnSpc>
              <a:spcAft>
                <a:spcPts val="0"/>
              </a:spcAft>
              <a:defRPr/>
            </a:pPr>
            <a:r>
              <a:rPr lang="ar-SA" dirty="0"/>
              <a:t>وهذا هو عنصر التّشويق الذي استخدمه الكاتب بدءًا من العنوان.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عنصر نائب للنص 2"/>
          <p:cNvSpPr>
            <a:spLocks noGrp="1"/>
          </p:cNvSpPr>
          <p:nvPr>
            <p:ph type="body" sz="quarter" idx="3"/>
          </p:nvPr>
        </p:nvSpPr>
        <p:spPr>
          <a:xfrm>
            <a:off x="515938" y="646113"/>
            <a:ext cx="11158537" cy="539750"/>
          </a:xfrm>
        </p:spPr>
        <p:txBody>
          <a:bodyPr/>
          <a:lstStyle/>
          <a:p>
            <a:pPr algn="ctr" eaLnBrk="1" hangingPunct="1"/>
            <a:r>
              <a:rPr lang="ar-SA" dirty="0"/>
              <a:t>تلخيص للنّص</a:t>
            </a:r>
          </a:p>
        </p:txBody>
      </p:sp>
      <p:sp>
        <p:nvSpPr>
          <p:cNvPr id="4" name="عنصر نائب للمحتوى 3"/>
          <p:cNvSpPr>
            <a:spLocks noGrp="1"/>
          </p:cNvSpPr>
          <p:nvPr>
            <p:ph sz="quarter" idx="4"/>
          </p:nvPr>
        </p:nvSpPr>
        <p:spPr>
          <a:xfrm>
            <a:off x="515206" y="1185863"/>
            <a:ext cx="11160000" cy="3981450"/>
          </a:xfrm>
        </p:spPr>
        <p:txBody>
          <a:bodyPr rtlCol="1"/>
          <a:lstStyle/>
          <a:p>
            <a:pPr marL="0" indent="0" eaLnBrk="1" fontAlgn="auto" hangingPunct="1">
              <a:lnSpc>
                <a:spcPct val="170000"/>
              </a:lnSpc>
              <a:spcAft>
                <a:spcPts val="0"/>
              </a:spcAft>
              <a:buFont typeface="Arial" pitchFamily="34" charset="0"/>
              <a:buNone/>
              <a:defRPr/>
            </a:pPr>
            <a:r>
              <a:rPr lang="ar-SA" dirty="0"/>
              <a:t>تدور أحداث القصّة حول </a:t>
            </a:r>
            <a:r>
              <a:rPr lang="ar-SA" dirty="0" err="1"/>
              <a:t>شخصيّة </a:t>
            </a:r>
            <a:r>
              <a:rPr lang="ar-SA" dirty="0"/>
              <a:t>"رفيق" وهو فتى في مُقتبل العمر، حيث كان على علاقة وطيدة مع أخيه الّذي يصغره بخمسة أعوام</a:t>
            </a:r>
            <a:r>
              <a:rPr lang="en-US" dirty="0"/>
              <a:t>.</a:t>
            </a:r>
          </a:p>
          <a:p>
            <a:pPr marL="0" indent="0" eaLnBrk="1" fontAlgn="auto" hangingPunct="1">
              <a:lnSpc>
                <a:spcPct val="170000"/>
              </a:lnSpc>
              <a:spcAft>
                <a:spcPts val="0"/>
              </a:spcAft>
              <a:buFont typeface="Arial" pitchFamily="34" charset="0"/>
              <a:buNone/>
              <a:defRPr/>
            </a:pPr>
            <a:r>
              <a:rPr lang="ar-SA" dirty="0"/>
              <a:t>فتبدأ القصّة برغبة اصطحاب رفيق لأخيه سعيد للبريّة، إلّا أنّ الأم تمنع خروج سعيد من البيت بحجّة قدوم أم تحسين الّتي قامت بصنع حجاب لسعيد كي يُشفى من نزيف الدّم، قرار الأم لا يعجب سعيد فيصف أم تحسين كالشّيطان، ويجلس في حضنها عنوة وما أن تنتهي من </a:t>
            </a:r>
            <a:r>
              <a:rPr lang="ar-SA" dirty="0" err="1"/>
              <a:t>التّكبيسة</a:t>
            </a:r>
            <a:r>
              <a:rPr lang="ar-SA" dirty="0"/>
              <a:t> على حدِّ قولِهِ فيخرج فارًّا إلى البريّة ليلحق بأخيه</a:t>
            </a:r>
            <a:r>
              <a:rPr lang="en-US" dirty="0"/>
              <a:t>.</a:t>
            </a:r>
          </a:p>
          <a:p>
            <a:pPr eaLnBrk="1" fontAlgn="auto" hangingPunct="1">
              <a:defRPr/>
            </a:pPr>
            <a:endParaRPr lang="ar-SA" dirty="0"/>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عنصر نائب للنص 2"/>
          <p:cNvSpPr>
            <a:spLocks noGrp="1"/>
          </p:cNvSpPr>
          <p:nvPr>
            <p:ph type="body" sz="quarter" idx="3"/>
          </p:nvPr>
        </p:nvSpPr>
        <p:spPr>
          <a:xfrm>
            <a:off x="515938" y="1185863"/>
            <a:ext cx="11158537" cy="539750"/>
          </a:xfrm>
        </p:spPr>
        <p:txBody>
          <a:bodyPr/>
          <a:lstStyle/>
          <a:p>
            <a:pPr eaLnBrk="1" hangingPunct="1"/>
            <a:r>
              <a:rPr lang="ar-SA"/>
              <a:t> </a:t>
            </a:r>
          </a:p>
        </p:txBody>
      </p:sp>
      <p:sp>
        <p:nvSpPr>
          <p:cNvPr id="18435" name="عنصر نائب للمحتوى 3"/>
          <p:cNvSpPr>
            <a:spLocks noGrp="1"/>
          </p:cNvSpPr>
          <p:nvPr>
            <p:ph sz="quarter" idx="4"/>
          </p:nvPr>
        </p:nvSpPr>
        <p:spPr>
          <a:xfrm>
            <a:off x="515938" y="1185863"/>
            <a:ext cx="11158537" cy="4692650"/>
          </a:xfrm>
        </p:spPr>
        <p:txBody>
          <a:bodyPr/>
          <a:lstStyle/>
          <a:p>
            <a:pPr eaLnBrk="1" hangingPunct="1">
              <a:lnSpc>
                <a:spcPct val="150000"/>
              </a:lnSpc>
              <a:spcBef>
                <a:spcPct val="0"/>
              </a:spcBef>
            </a:pPr>
            <a:r>
              <a:rPr lang="ar-SA" dirty="0">
                <a:latin typeface="Arial" pitchFamily="34" charset="0"/>
                <a:cs typeface="Arial" pitchFamily="34" charset="0"/>
              </a:rPr>
              <a:t>وما أن يصل إلى هناك فيتلقّى الخبر الصاعق حول موت أخيه رفيق، معتبرًا هذا الكلام عبارة عن مُزاح، ولكنّه يتأكّد من هذا الخبر، فيعود إلى البيت، ومن هذه اللّحظة يبدأ الرّاوي بالوصف الدّقيق لجوّ البيت الحزين، وللشّخصيّات وكيفيّة تقبّلها لموضوع الموت، متطرّقًا إلى التّحضير للجنازة وما إلى ذلك، حيث يركّز الرّاوي في أكثر من مناسبة على أنّه لم يعرف معنى الموت، أمّا في نهاية القصّة فيستوعب معنى الموت ويشعر بصعوبة الموقف</a:t>
            </a:r>
            <a:r>
              <a:rPr lang="en-US" dirty="0">
                <a:latin typeface="Arial" pitchFamily="34" charset="0"/>
                <a:cs typeface="Arial" pitchFamily="34" charset="0"/>
              </a:rPr>
              <a:t>.</a:t>
            </a:r>
            <a:endParaRPr lang="ar-SA" dirty="0">
              <a:latin typeface="Arial" pitchFamily="34" charset="0"/>
              <a:cs typeface="Arial" pitchFamily="34" charset="0"/>
            </a:endParaRPr>
          </a:p>
          <a:p>
            <a:pPr eaLnBrk="1" hangingPunct="1">
              <a:lnSpc>
                <a:spcPct val="150000"/>
              </a:lnSpc>
              <a:spcBef>
                <a:spcPct val="0"/>
              </a:spcBef>
              <a:buFont typeface="Arial" pitchFamily="34" charset="0"/>
              <a:buNone/>
            </a:pPr>
            <a:endParaRPr lang="ar-SA" dirty="0">
              <a:cs typeface="Arial" pitchFamily="34" charset="0"/>
            </a:endParaRPr>
          </a:p>
        </p:txBody>
      </p:sp>
    </p:spTree>
  </p:cSld>
  <p:clrMapOvr>
    <a:masterClrMapping/>
  </p:clrMapOvr>
  <p:transition>
    <p:wipe dir="u"/>
  </p:transition>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1410</TotalTime>
  <Words>2184</Words>
  <Application>Microsoft Office PowerPoint</Application>
  <PresentationFormat>מותאם אישית</PresentationFormat>
  <Paragraphs>136</Paragraphs>
  <Slides>31</Slides>
  <Notes>5</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31</vt:i4>
      </vt:variant>
    </vt:vector>
  </HeadingPairs>
  <TitlesOfParts>
    <vt:vector size="36" baseType="lpstr">
      <vt:lpstr>Arial</vt:lpstr>
      <vt:lpstr>Calibri</vt:lpstr>
      <vt:lpstr>Varela Round</vt:lpstr>
      <vt:lpstr>Wingdings 3</vt:lpstr>
      <vt:lpstr>ערכת נושא Office</vt:lpstr>
      <vt:lpstr>מערכת שידורים לאומית</vt:lpstr>
      <vt:lpstr>أخي رفيق </vt:lpstr>
      <vt:lpstr> </vt:lpstr>
      <vt:lpstr>أخي رفيق</vt:lpstr>
      <vt:lpstr>سعيد حورانيّة:- (1929-1994). </vt:lpstr>
      <vt:lpstr>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المبنى التّدريجي في فهم معنى الموت</vt:lpstr>
      <vt:lpstr>دلالة وأهمّيّة القرعون</vt:lpstr>
      <vt:lpstr>מצגת של PowerPoint‏</vt:lpstr>
      <vt:lpstr>القضايا الاجتماعيّة التي يتناولها النّصّ وعرضها بشكل ساخر</vt:lpstr>
      <vt:lpstr>מצגת של PowerPoint‏</vt:lpstr>
      <vt:lpstr>الخصائص الأسلوبيّة في النّص</vt:lpstr>
      <vt:lpstr>מצגת של PowerPoint‏</vt:lpstr>
      <vt:lpstr>بعضٌ من الأسئلة حول النّص</vt:lpstr>
      <vt:lpstr>מצגת של PowerPoint‏</vt:lpstr>
      <vt:lpstr>מצגת של PowerPoint‏</vt:lpstr>
      <vt:lpstr>מצגת של PowerPoint‏</vt:lpstr>
      <vt:lpstr>השימוש ביצירות במהלך שידור זה נעשה לפי סעיף 27א לחוק זכות יוצרים, תשס"ח-2007. אם הינך בעל הזכויות באחת היצירות, באפשרותך לבקש מאיתנו לחדול מהשימוש ביצירה,  זאת באמצעות פנייה לדוא"ל  rights@education.gov.il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user</dc:creator>
  <cp:lastModifiedBy>bahaa.misrad@gmail.com</cp:lastModifiedBy>
  <cp:revision>118</cp:revision>
  <dcterms:created xsi:type="dcterms:W3CDTF">2020-03-15T19:13:03Z</dcterms:created>
  <dcterms:modified xsi:type="dcterms:W3CDTF">2021-10-28T10:22:56Z</dcterms:modified>
</cp:coreProperties>
</file>