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60" r:id="rId6"/>
  </p:sldIdLst>
  <p:sldSz cx="13716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2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122363"/>
            <a:ext cx="10287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714500" y="3602038"/>
            <a:ext cx="10287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29E16-4CDE-4742-8C1F-6A303FABB87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288250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29E16-4CDE-4742-8C1F-6A303FABB87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44794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365125"/>
            <a:ext cx="295751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365125"/>
            <a:ext cx="8701088"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29E16-4CDE-4742-8C1F-6A303FABB87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404843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29E16-4CDE-4742-8C1F-6A303FABB87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198433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1709739"/>
            <a:ext cx="1183005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935831" y="4589464"/>
            <a:ext cx="118300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29E16-4CDE-4742-8C1F-6A303FABB87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336627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29E16-4CDE-4742-8C1F-6A303FABB871}"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381141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365126"/>
            <a:ext cx="1183005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2" y="1681163"/>
            <a:ext cx="580251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4762" y="2505075"/>
            <a:ext cx="580251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5" y="1681163"/>
            <a:ext cx="58310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43725" y="2505075"/>
            <a:ext cx="58310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29E16-4CDE-4742-8C1F-6A303FABB871}"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279368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29E16-4CDE-4742-8C1F-6A303FABB871}"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39852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29E16-4CDE-4742-8C1F-6A303FABB871}"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373991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457200"/>
            <a:ext cx="442376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831087" y="987426"/>
            <a:ext cx="69437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2057400"/>
            <a:ext cx="4423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929E16-4CDE-4742-8C1F-6A303FABB871}"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253138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457200"/>
            <a:ext cx="442376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987426"/>
            <a:ext cx="694372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44762" y="2057400"/>
            <a:ext cx="4423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929E16-4CDE-4742-8C1F-6A303FABB871}"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91-1D1D-424E-A22B-7578AA5ECC5E}" type="slidenum">
              <a:rPr lang="en-US" smtClean="0"/>
              <a:t>‹#›</a:t>
            </a:fld>
            <a:endParaRPr lang="en-US"/>
          </a:p>
        </p:txBody>
      </p:sp>
    </p:spTree>
    <p:extLst>
      <p:ext uri="{BB962C8B-B14F-4D97-AF65-F5344CB8AC3E}">
        <p14:creationId xmlns:p14="http://schemas.microsoft.com/office/powerpoint/2010/main" val="269929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365126"/>
            <a:ext cx="1183005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1825625"/>
            <a:ext cx="118300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6356351"/>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29E16-4CDE-4742-8C1F-6A303FABB871}" type="datetimeFigureOut">
              <a:rPr lang="en-US" smtClean="0"/>
              <a:t>3/16/2022</a:t>
            </a:fld>
            <a:endParaRPr lang="en-US"/>
          </a:p>
        </p:txBody>
      </p:sp>
      <p:sp>
        <p:nvSpPr>
          <p:cNvPr id="5" name="Footer Placeholder 4"/>
          <p:cNvSpPr>
            <a:spLocks noGrp="1"/>
          </p:cNvSpPr>
          <p:nvPr>
            <p:ph type="ftr" sz="quarter" idx="3"/>
          </p:nvPr>
        </p:nvSpPr>
        <p:spPr>
          <a:xfrm>
            <a:off x="4543425" y="6356351"/>
            <a:ext cx="4629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6356351"/>
            <a:ext cx="3086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A991-1D1D-424E-A22B-7578AA5ECC5E}" type="slidenum">
              <a:rPr lang="en-US" smtClean="0"/>
              <a:t>‹#›</a:t>
            </a:fld>
            <a:endParaRPr lang="en-US"/>
          </a:p>
        </p:txBody>
      </p:sp>
    </p:spTree>
    <p:extLst>
      <p:ext uri="{BB962C8B-B14F-4D97-AF65-F5344CB8AC3E}">
        <p14:creationId xmlns:p14="http://schemas.microsoft.com/office/powerpoint/2010/main" val="4230766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nner">
            <a:extLst>
              <a:ext uri="{FF2B5EF4-FFF2-40B4-BE49-F238E27FC236}">
                <a16:creationId xmlns:a16="http://schemas.microsoft.com/office/drawing/2014/main" id="{4AAF68AF-2AE6-4A15-B2E9-4EC828C6F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016794"/>
            <a:ext cx="13715999" cy="5269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8D4739-3E6F-48C5-829D-390D2C137754}"/>
              </a:ext>
            </a:extLst>
          </p:cNvPr>
          <p:cNvSpPr txBox="1"/>
          <p:nvPr/>
        </p:nvSpPr>
        <p:spPr>
          <a:xfrm>
            <a:off x="2666497" y="239127"/>
            <a:ext cx="8383006" cy="1477456"/>
          </a:xfrm>
          <a:prstGeom prst="rect">
            <a:avLst/>
          </a:prstGeom>
          <a:noFill/>
        </p:spPr>
        <p:txBody>
          <a:bodyPr wrap="square" rtlCol="0">
            <a:spAutoFit/>
          </a:bodyPr>
          <a:lstStyle/>
          <a:p>
            <a:pPr algn="ctr"/>
            <a:r>
              <a:rPr lang="en-US" sz="3375" b="1" dirty="0">
                <a:latin typeface="Arial" panose="020B0604020202020204" pitchFamily="34" charset="0"/>
                <a:cs typeface="Arial" panose="020B0604020202020204" pitchFamily="34" charset="0"/>
              </a:rPr>
              <a:t>Hollywood Blockbuster Case Study</a:t>
            </a:r>
          </a:p>
          <a:p>
            <a:pPr algn="ctr"/>
            <a:endParaRPr lang="en-US" sz="2813" b="1" dirty="0">
              <a:latin typeface="Arial" panose="020B0604020202020204" pitchFamily="34" charset="0"/>
              <a:cs typeface="Arial" panose="020B0604020202020204" pitchFamily="34" charset="0"/>
            </a:endParaRPr>
          </a:p>
          <a:p>
            <a:pPr algn="ctr"/>
            <a:r>
              <a:rPr lang="en-US" sz="2813" b="1" dirty="0">
                <a:latin typeface="Arial" panose="020B0604020202020204" pitchFamily="34" charset="0"/>
                <a:cs typeface="Arial" panose="020B0604020202020204" pitchFamily="34" charset="0"/>
              </a:rPr>
              <a:t>Mahmood Reza Yassin</a:t>
            </a:r>
          </a:p>
        </p:txBody>
      </p:sp>
    </p:spTree>
    <p:extLst>
      <p:ext uri="{BB962C8B-B14F-4D97-AF65-F5344CB8AC3E}">
        <p14:creationId xmlns:p14="http://schemas.microsoft.com/office/powerpoint/2010/main" val="230331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55286B64-8EE5-488F-95EA-F0D7FF621D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221" b="30379"/>
          <a:stretch/>
        </p:blipFill>
        <p:spPr bwMode="auto">
          <a:xfrm>
            <a:off x="11036968" y="6227846"/>
            <a:ext cx="2594310" cy="5534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FF740C-BEA9-4799-94BF-2613CFAD7641}"/>
              </a:ext>
            </a:extLst>
          </p:cNvPr>
          <p:cNvSpPr txBox="1"/>
          <p:nvPr/>
        </p:nvSpPr>
        <p:spPr>
          <a:xfrm>
            <a:off x="459361" y="221079"/>
            <a:ext cx="12282083" cy="6163226"/>
          </a:xfrm>
          <a:prstGeom prst="rect">
            <a:avLst/>
          </a:prstGeom>
          <a:noFill/>
        </p:spPr>
        <p:txBody>
          <a:bodyPr wrap="square">
            <a:spAutoFit/>
          </a:bodyPr>
          <a:lstStyle/>
          <a:p>
            <a:pPr algn="just"/>
            <a:r>
              <a:rPr lang="en-US" sz="2700" b="1" dirty="0">
                <a:solidFill>
                  <a:srgbClr val="000000"/>
                </a:solidFill>
                <a:latin typeface="Arial" panose="020B0604020202020204" pitchFamily="34" charset="0"/>
                <a:cs typeface="Arial" panose="020B0604020202020204" pitchFamily="34" charset="0"/>
              </a:rPr>
              <a:t>Analysis of Hollywood Data</a:t>
            </a:r>
          </a:p>
          <a:p>
            <a:pPr algn="just"/>
            <a:endParaRPr lang="en-US" sz="2250" dirty="0">
              <a:solidFill>
                <a:srgbClr val="000000"/>
              </a:solidFill>
              <a:latin typeface="Arial" panose="020B0604020202020204" pitchFamily="34" charset="0"/>
              <a:cs typeface="Arial" panose="020B0604020202020204" pitchFamily="34" charset="0"/>
            </a:endParaRPr>
          </a:p>
          <a:p>
            <a:pPr algn="just"/>
            <a:r>
              <a:rPr lang="en-US" sz="2300" dirty="0">
                <a:solidFill>
                  <a:srgbClr val="000000"/>
                </a:solidFill>
                <a:latin typeface="Arial" panose="020B0604020202020204" pitchFamily="34" charset="0"/>
                <a:cs typeface="Arial" panose="020B0604020202020204" pitchFamily="34" charset="0"/>
              </a:rPr>
              <a:t>1. Correction of misclassified data in the training spreadsheet</a:t>
            </a:r>
          </a:p>
          <a:p>
            <a:pPr algn="just"/>
            <a:endParaRPr lang="en-US" sz="2300" dirty="0">
              <a:solidFill>
                <a:srgbClr val="000000"/>
              </a:solidFill>
              <a:latin typeface="Arial" panose="020B0604020202020204" pitchFamily="34" charset="0"/>
              <a:cs typeface="Arial" panose="020B0604020202020204" pitchFamily="34" charset="0"/>
            </a:endParaRPr>
          </a:p>
          <a:p>
            <a:pPr algn="just"/>
            <a:r>
              <a:rPr lang="en-US" sz="2300" dirty="0">
                <a:solidFill>
                  <a:srgbClr val="000000"/>
                </a:solidFill>
                <a:latin typeface="Arial" panose="020B0604020202020204" pitchFamily="34" charset="0"/>
                <a:cs typeface="Arial" panose="020B0604020202020204" pitchFamily="34" charset="0"/>
              </a:rPr>
              <a:t>2. Exploratory data analysis</a:t>
            </a:r>
          </a:p>
          <a:p>
            <a:pPr algn="just"/>
            <a:endParaRPr lang="en-US" sz="2300" dirty="0">
              <a:solidFill>
                <a:srgbClr val="000000"/>
              </a:solidFill>
              <a:latin typeface="Arial" panose="020B0604020202020204" pitchFamily="34" charset="0"/>
              <a:cs typeface="Arial" panose="020B0604020202020204" pitchFamily="34" charset="0"/>
            </a:endParaRPr>
          </a:p>
          <a:p>
            <a:pPr algn="just"/>
            <a:r>
              <a:rPr lang="en-US" sz="2300" dirty="0">
                <a:solidFill>
                  <a:srgbClr val="000000"/>
                </a:solidFill>
                <a:latin typeface="Arial" panose="020B0604020202020204" pitchFamily="34" charset="0"/>
                <a:cs typeface="Arial" panose="020B0604020202020204" pitchFamily="34" charset="0"/>
              </a:rPr>
              <a:t>3. </a:t>
            </a:r>
            <a:r>
              <a:rPr lang="en-US" sz="2300" dirty="0">
                <a:latin typeface="Arial" panose="020B0604020202020204" pitchFamily="34" charset="0"/>
                <a:cs typeface="Arial" panose="020B0604020202020204" pitchFamily="34" charset="0"/>
              </a:rPr>
              <a:t>Mapping categorical input features (one-hot-encoding &amp; factorization)</a:t>
            </a:r>
          </a:p>
          <a:p>
            <a:pPr algn="just"/>
            <a:endParaRPr lang="en-US" sz="2300" dirty="0">
              <a:latin typeface="Arial" panose="020B0604020202020204" pitchFamily="34" charset="0"/>
              <a:cs typeface="Arial" panose="020B0604020202020204" pitchFamily="34" charset="0"/>
            </a:endParaRPr>
          </a:p>
          <a:p>
            <a:pPr algn="just"/>
            <a:r>
              <a:rPr lang="en-US" sz="2300" dirty="0">
                <a:latin typeface="Arial" panose="020B0604020202020204" pitchFamily="34" charset="0"/>
                <a:cs typeface="Arial" panose="020B0604020202020204" pitchFamily="34" charset="0"/>
              </a:rPr>
              <a:t>4. Feature selection (univariate selection &amp; feature importance algorithms)</a:t>
            </a:r>
          </a:p>
          <a:p>
            <a:pPr marL="342900" indent="-342900" algn="just">
              <a:buFontTx/>
              <a:buChar char="-"/>
            </a:pPr>
            <a:endParaRPr lang="en-US" sz="2300" dirty="0">
              <a:latin typeface="Arial" panose="020B0604020202020204" pitchFamily="34" charset="0"/>
              <a:cs typeface="Arial" panose="020B0604020202020204" pitchFamily="34" charset="0"/>
            </a:endParaRPr>
          </a:p>
          <a:p>
            <a:pPr algn="just"/>
            <a:r>
              <a:rPr lang="en-US" sz="2300" dirty="0">
                <a:latin typeface="Arial" panose="020B0604020202020204" pitchFamily="34" charset="0"/>
                <a:cs typeface="Arial" panose="020B0604020202020204" pitchFamily="34" charset="0"/>
              </a:rPr>
              <a:t>5. Machine Learning models</a:t>
            </a:r>
          </a:p>
          <a:p>
            <a:pPr marL="342900" indent="-342900" algn="just">
              <a:buFontTx/>
              <a:buChar char="-"/>
            </a:pPr>
            <a:r>
              <a:rPr lang="en-US" sz="2300" dirty="0">
                <a:latin typeface="Arial" panose="020B0604020202020204" pitchFamily="34" charset="0"/>
                <a:cs typeface="Arial" panose="020B0604020202020204" pitchFamily="34" charset="0"/>
              </a:rPr>
              <a:t>Logistic regression</a:t>
            </a:r>
          </a:p>
          <a:p>
            <a:pPr marL="342900" indent="-342900" algn="just">
              <a:buFontTx/>
              <a:buChar char="-"/>
            </a:pPr>
            <a:r>
              <a:rPr lang="en-US" sz="2300" dirty="0">
                <a:latin typeface="Arial" panose="020B0604020202020204" pitchFamily="34" charset="0"/>
                <a:cs typeface="Arial" panose="020B0604020202020204" pitchFamily="34" charset="0"/>
              </a:rPr>
              <a:t>Random forest with one-hot-encoding and factorization of input features</a:t>
            </a:r>
          </a:p>
          <a:p>
            <a:pPr marL="342900" indent="-342900" algn="just">
              <a:buFontTx/>
              <a:buChar char="-"/>
            </a:pPr>
            <a:r>
              <a:rPr lang="en-US" sz="2300" dirty="0">
                <a:latin typeface="Arial" panose="020B0604020202020204" pitchFamily="34" charset="0"/>
                <a:cs typeface="Arial" panose="020B0604020202020204" pitchFamily="34" charset="0"/>
              </a:rPr>
              <a:t>Support vector machine (SVM)</a:t>
            </a:r>
          </a:p>
          <a:p>
            <a:pPr marL="342900" indent="-342900" algn="just">
              <a:buFontTx/>
              <a:buChar char="-"/>
            </a:pPr>
            <a:r>
              <a:rPr lang="en-US" sz="2300" dirty="0">
                <a:latin typeface="Arial" panose="020B0604020202020204" pitchFamily="34" charset="0"/>
                <a:cs typeface="Arial" panose="020B0604020202020204" pitchFamily="34" charset="0"/>
              </a:rPr>
              <a:t>Neural network (regression and classification problems)</a:t>
            </a:r>
          </a:p>
          <a:p>
            <a:pPr marL="342900" indent="-342900" algn="just">
              <a:buFontTx/>
              <a:buChar char="-"/>
            </a:pPr>
            <a:endParaRPr lang="en-US" sz="2300" dirty="0">
              <a:latin typeface="Arial" panose="020B0604020202020204" pitchFamily="34" charset="0"/>
              <a:cs typeface="Arial" panose="020B0604020202020204" pitchFamily="34" charset="0"/>
            </a:endParaRPr>
          </a:p>
          <a:p>
            <a:pPr algn="just"/>
            <a:r>
              <a:rPr lang="en-US" sz="2300" dirty="0">
                <a:latin typeface="Arial" panose="020B0604020202020204" pitchFamily="34" charset="0"/>
                <a:cs typeface="Arial" panose="020B0604020202020204" pitchFamily="34" charset="0"/>
              </a:rPr>
              <a:t>6. Learning-curve analysis and recommendations to improve the accuracy of ML models</a:t>
            </a:r>
          </a:p>
        </p:txBody>
      </p:sp>
    </p:spTree>
    <p:extLst>
      <p:ext uri="{BB962C8B-B14F-4D97-AF65-F5344CB8AC3E}">
        <p14:creationId xmlns:p14="http://schemas.microsoft.com/office/powerpoint/2010/main" val="78852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55286B64-8EE5-488F-95EA-F0D7FF621D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221" b="30379"/>
          <a:stretch/>
        </p:blipFill>
        <p:spPr bwMode="auto">
          <a:xfrm>
            <a:off x="11036968" y="6227846"/>
            <a:ext cx="2594310" cy="5534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FF740C-BEA9-4799-94BF-2613CFAD7641}"/>
              </a:ext>
            </a:extLst>
          </p:cNvPr>
          <p:cNvSpPr txBox="1"/>
          <p:nvPr/>
        </p:nvSpPr>
        <p:spPr>
          <a:xfrm>
            <a:off x="459361" y="221079"/>
            <a:ext cx="5709413" cy="507831"/>
          </a:xfrm>
          <a:prstGeom prst="rect">
            <a:avLst/>
          </a:prstGeom>
          <a:noFill/>
        </p:spPr>
        <p:txBody>
          <a:bodyPr wrap="square">
            <a:spAutoFit/>
          </a:bodyPr>
          <a:lstStyle/>
          <a:p>
            <a:pPr algn="just"/>
            <a:r>
              <a:rPr lang="en-US" sz="2700" b="1" dirty="0">
                <a:solidFill>
                  <a:srgbClr val="000000"/>
                </a:solidFill>
                <a:latin typeface="Arial" panose="020B0604020202020204" pitchFamily="34" charset="0"/>
                <a:cs typeface="Arial" panose="020B0604020202020204" pitchFamily="34" charset="0"/>
              </a:rPr>
              <a:t>Random Forest Model</a:t>
            </a:r>
          </a:p>
        </p:txBody>
      </p:sp>
      <p:pic>
        <p:nvPicPr>
          <p:cNvPr id="5122" name="Picture 2">
            <a:extLst>
              <a:ext uri="{FF2B5EF4-FFF2-40B4-BE49-F238E27FC236}">
                <a16:creationId xmlns:a16="http://schemas.microsoft.com/office/drawing/2014/main" id="{3579AFA2-1F42-46A2-AA77-900DA5EE1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774" y="1299747"/>
            <a:ext cx="6765175" cy="51526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1B5409A-9714-4118-A8F2-D65D8ABD3626}"/>
              </a:ext>
            </a:extLst>
          </p:cNvPr>
          <p:cNvPicPr>
            <a:picLocks noChangeAspect="1"/>
          </p:cNvPicPr>
          <p:nvPr/>
        </p:nvPicPr>
        <p:blipFill rotWithShape="1">
          <a:blip r:embed="rId4"/>
          <a:srcRect l="1841" r="29843" b="6965"/>
          <a:stretch/>
        </p:blipFill>
        <p:spPr>
          <a:xfrm>
            <a:off x="368967" y="1824956"/>
            <a:ext cx="5499118" cy="4158747"/>
          </a:xfrm>
          <a:prstGeom prst="rect">
            <a:avLst/>
          </a:prstGeom>
          <a:ln w="3175">
            <a:solidFill>
              <a:schemeClr val="tx1"/>
            </a:solidFill>
          </a:ln>
        </p:spPr>
      </p:pic>
      <p:sp>
        <p:nvSpPr>
          <p:cNvPr id="9" name="TextBox 8">
            <a:extLst>
              <a:ext uri="{FF2B5EF4-FFF2-40B4-BE49-F238E27FC236}">
                <a16:creationId xmlns:a16="http://schemas.microsoft.com/office/drawing/2014/main" id="{0BECDC16-C6DF-472B-996E-A9CE2616F624}"/>
              </a:ext>
            </a:extLst>
          </p:cNvPr>
          <p:cNvSpPr txBox="1"/>
          <p:nvPr/>
        </p:nvSpPr>
        <p:spPr>
          <a:xfrm>
            <a:off x="240631" y="845080"/>
            <a:ext cx="6192253" cy="1015663"/>
          </a:xfrm>
          <a:prstGeom prst="rect">
            <a:avLst/>
          </a:prstGeom>
          <a:noFill/>
        </p:spPr>
        <p:txBody>
          <a:bodyPr wrap="square">
            <a:spAutoFit/>
          </a:bodyPr>
          <a:lstStyle/>
          <a:p>
            <a:pPr algn="just"/>
            <a:r>
              <a:rPr lang="en-US" sz="2000" dirty="0">
                <a:solidFill>
                  <a:srgbClr val="000000"/>
                </a:solidFill>
                <a:latin typeface="Arial" panose="020B0604020202020204" pitchFamily="34" charset="0"/>
                <a:cs typeface="Arial" panose="020B0604020202020204" pitchFamily="34" charset="0"/>
              </a:rPr>
              <a:t>The maximum average F-Score of 0.31 on test dataset belongs to the Random Forest model with factorization.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01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55286B64-8EE5-488F-95EA-F0D7FF621D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221" b="30379"/>
          <a:stretch/>
        </p:blipFill>
        <p:spPr bwMode="auto">
          <a:xfrm>
            <a:off x="11036968" y="6227846"/>
            <a:ext cx="2594310" cy="5534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FF740C-BEA9-4799-94BF-2613CFAD7641}"/>
              </a:ext>
            </a:extLst>
          </p:cNvPr>
          <p:cNvSpPr txBox="1"/>
          <p:nvPr/>
        </p:nvSpPr>
        <p:spPr>
          <a:xfrm>
            <a:off x="459361" y="221079"/>
            <a:ext cx="12282083" cy="2662267"/>
          </a:xfrm>
          <a:prstGeom prst="rect">
            <a:avLst/>
          </a:prstGeom>
          <a:noFill/>
        </p:spPr>
        <p:txBody>
          <a:bodyPr wrap="square">
            <a:spAutoFit/>
          </a:bodyPr>
          <a:lstStyle/>
          <a:p>
            <a:pPr algn="just"/>
            <a:r>
              <a:rPr lang="en-US" sz="2700" b="1" dirty="0">
                <a:solidFill>
                  <a:srgbClr val="000000"/>
                </a:solidFill>
                <a:latin typeface="Arial" panose="020B0604020202020204" pitchFamily="34" charset="0"/>
                <a:cs typeface="Arial" panose="020B0604020202020204" pitchFamily="34" charset="0"/>
              </a:rPr>
              <a:t>High Bias – Random Forest Model</a:t>
            </a:r>
          </a:p>
          <a:p>
            <a:pPr algn="just"/>
            <a:endParaRPr lang="en-US" sz="2000" dirty="0">
              <a:solidFill>
                <a:srgbClr val="000000"/>
              </a:solidFill>
              <a:latin typeface="Arial" panose="020B0604020202020204" pitchFamily="34" charset="0"/>
              <a:cs typeface="Arial" panose="020B0604020202020204" pitchFamily="34" charset="0"/>
            </a:endParaRPr>
          </a:p>
          <a:p>
            <a:pPr algn="just"/>
            <a:r>
              <a:rPr lang="en-US" sz="2000" dirty="0">
                <a:solidFill>
                  <a:srgbClr val="000000"/>
                </a:solidFill>
                <a:latin typeface="Arial" panose="020B0604020202020204" pitchFamily="34" charset="0"/>
                <a:cs typeface="Arial" panose="020B0604020202020204" pitchFamily="34" charset="0"/>
              </a:rPr>
              <a:t>As shown in the learning curve below, the training error is very high, suggesting that there is a high bias problem. To solve this issue, we need to add more features to the training data or use more complicated models such as neural networks with high number of layers and neurons. Analyzing the "</a:t>
            </a:r>
            <a:r>
              <a:rPr lang="en-US" sz="2000" dirty="0" err="1">
                <a:solidFill>
                  <a:srgbClr val="000000"/>
                </a:solidFill>
                <a:latin typeface="Arial" panose="020B0604020202020204" pitchFamily="34" charset="0"/>
                <a:cs typeface="Arial" panose="020B0604020202020204" pitchFamily="34" charset="0"/>
              </a:rPr>
              <a:t>board_rating_reason</a:t>
            </a:r>
            <a:r>
              <a:rPr lang="en-US" sz="2000" dirty="0">
                <a:solidFill>
                  <a:srgbClr val="000000"/>
                </a:solidFill>
                <a:latin typeface="Arial" panose="020B0604020202020204" pitchFamily="34" charset="0"/>
                <a:cs typeface="Arial" panose="020B0604020202020204" pitchFamily="34" charset="0"/>
              </a:rPr>
              <a:t>" and adding more features related to the words in this column may improve the accuracy of the training dataset. It is very important to mention that adding more features to the ML model may lead to overfitting if we do not have enough data for learning algorithm!</a:t>
            </a:r>
            <a:endParaRPr lang="en-US" sz="2000" dirty="0">
              <a:latin typeface="Arial" panose="020B0604020202020204" pitchFamily="34" charset="0"/>
              <a:cs typeface="Arial" panose="020B0604020202020204" pitchFamily="34" charset="0"/>
            </a:endParaRPr>
          </a:p>
        </p:txBody>
      </p:sp>
      <p:pic>
        <p:nvPicPr>
          <p:cNvPr id="5" name="Picture 6">
            <a:extLst>
              <a:ext uri="{FF2B5EF4-FFF2-40B4-BE49-F238E27FC236}">
                <a16:creationId xmlns:a16="http://schemas.microsoft.com/office/drawing/2014/main" id="{E54A17C2-B6D6-4D74-BF18-A6DC59AD8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542" y="2860234"/>
            <a:ext cx="6906915" cy="37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84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FF740C-BEA9-4799-94BF-2613CFAD7641}"/>
              </a:ext>
            </a:extLst>
          </p:cNvPr>
          <p:cNvSpPr txBox="1"/>
          <p:nvPr/>
        </p:nvSpPr>
        <p:spPr>
          <a:xfrm>
            <a:off x="400763" y="205037"/>
            <a:ext cx="12282083" cy="2662267"/>
          </a:xfrm>
          <a:prstGeom prst="rect">
            <a:avLst/>
          </a:prstGeom>
          <a:noFill/>
        </p:spPr>
        <p:txBody>
          <a:bodyPr wrap="square">
            <a:spAutoFit/>
          </a:bodyPr>
          <a:lstStyle/>
          <a:p>
            <a:pPr algn="just"/>
            <a:r>
              <a:rPr lang="en-US" sz="2700" b="1" dirty="0">
                <a:solidFill>
                  <a:srgbClr val="000000"/>
                </a:solidFill>
                <a:latin typeface="Arial" panose="020B0604020202020204" pitchFamily="34" charset="0"/>
                <a:cs typeface="Arial" panose="020B0604020202020204" pitchFamily="34" charset="0"/>
              </a:rPr>
              <a:t>High Variance – Random Forest Model</a:t>
            </a:r>
          </a:p>
          <a:p>
            <a:pPr algn="just"/>
            <a:endParaRPr lang="en-US" sz="2000" dirty="0">
              <a:solidFill>
                <a:srgbClr val="000000"/>
              </a:solidFill>
              <a:latin typeface="Helvetica Neue"/>
            </a:endParaRPr>
          </a:p>
          <a:p>
            <a:pPr algn="just"/>
            <a:r>
              <a:rPr lang="en-US" sz="2000" dirty="0">
                <a:solidFill>
                  <a:srgbClr val="000000"/>
                </a:solidFill>
                <a:latin typeface="Arial" panose="020B0604020202020204" pitchFamily="34" charset="0"/>
                <a:cs typeface="Arial" panose="020B0604020202020204" pitchFamily="34" charset="0"/>
              </a:rPr>
              <a:t>As shown below, there is a big difference between the cross-validation error and training error, suggesting that we have high-variance problem due to overfitting of the model on training data. One way to solve this problem is to use L</a:t>
            </a:r>
            <a:r>
              <a:rPr lang="en-US" sz="2000" baseline="-25000" dirty="0">
                <a:solidFill>
                  <a:srgbClr val="000000"/>
                </a:solidFill>
                <a:latin typeface="Arial" panose="020B0604020202020204" pitchFamily="34" charset="0"/>
                <a:cs typeface="Arial" panose="020B0604020202020204" pitchFamily="34" charset="0"/>
              </a:rPr>
              <a:t>2</a:t>
            </a:r>
            <a:r>
              <a:rPr lang="en-US" sz="2000" dirty="0">
                <a:solidFill>
                  <a:srgbClr val="000000"/>
                </a:solidFill>
                <a:latin typeface="Arial" panose="020B0604020202020204" pitchFamily="34" charset="0"/>
                <a:cs typeface="Arial" panose="020B0604020202020204" pitchFamily="34" charset="0"/>
              </a:rPr>
              <a:t>-regularization or dropout techniques. However, the practical way to solve this problem is to collect more training data, especially for classes with Category higher than 6. As discussed in the </a:t>
            </a:r>
            <a:r>
              <a:rPr lang="en-US" sz="2000" dirty="0" err="1">
                <a:solidFill>
                  <a:srgbClr val="000000"/>
                </a:solidFill>
                <a:latin typeface="Arial" panose="020B0604020202020204" pitchFamily="34" charset="0"/>
                <a:cs typeface="Arial" panose="020B0604020202020204" pitchFamily="34" charset="0"/>
              </a:rPr>
              <a:t>Jupyter</a:t>
            </a:r>
            <a:r>
              <a:rPr lang="en-US" sz="2000" dirty="0">
                <a:solidFill>
                  <a:srgbClr val="000000"/>
                </a:solidFill>
                <a:latin typeface="Arial" panose="020B0604020202020204" pitchFamily="34" charset="0"/>
                <a:cs typeface="Arial" panose="020B0604020202020204" pitchFamily="34" charset="0"/>
              </a:rPr>
              <a:t> notebook, the ML models do not have high performance for predicting the class of categories higher than 6. One reason to explain this issue is the low number of training data corresponding to these classes. </a:t>
            </a: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58628B2-1DFD-4149-B538-138A2C812C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221" b="30379"/>
          <a:stretch/>
        </p:blipFill>
        <p:spPr bwMode="auto">
          <a:xfrm>
            <a:off x="11036968" y="6227846"/>
            <a:ext cx="2594310" cy="553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D5809B07-80F7-4C22-BE7A-05BAEC982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542" y="2860234"/>
            <a:ext cx="6906915" cy="37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41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354</Words>
  <Application>Microsoft Office PowerPoint</Application>
  <PresentationFormat>Custom</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Mahmood Reza Yassin</dc:creator>
  <cp:lastModifiedBy>Mahmood Reza Yassin</cp:lastModifiedBy>
  <cp:revision>4</cp:revision>
  <dcterms:created xsi:type="dcterms:W3CDTF">2022-03-16T11:54:08Z</dcterms:created>
  <dcterms:modified xsi:type="dcterms:W3CDTF">2022-03-16T13:24:04Z</dcterms:modified>
</cp:coreProperties>
</file>