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0"/>
  </p:notesMasterIdLst>
  <p:handoutMasterIdLst>
    <p:handoutMasterId r:id="rId31"/>
  </p:handoutMasterIdLst>
  <p:sldIdLst>
    <p:sldId id="312" r:id="rId5"/>
    <p:sldId id="304" r:id="rId6"/>
    <p:sldId id="307" r:id="rId7"/>
    <p:sldId id="323" r:id="rId8"/>
    <p:sldId id="282" r:id="rId9"/>
    <p:sldId id="314" r:id="rId10"/>
    <p:sldId id="315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5388" autoAdjust="0"/>
  </p:normalViewPr>
  <p:slideViewPr>
    <p:cSldViewPr snapToGrid="0" snapToObjects="1">
      <p:cViewPr varScale="1">
        <p:scale>
          <a:sx n="69" d="100"/>
          <a:sy n="69" d="100"/>
        </p:scale>
        <p:origin x="576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Chinook </a:t>
            </a:r>
            <a:br>
              <a:rPr lang="en-US" dirty="0"/>
            </a:br>
            <a:r>
              <a:rPr lang="en-US"/>
              <a:t>Data Analysis</a:t>
            </a:r>
            <a:br>
              <a:rPr lang="en-US"/>
            </a:br>
            <a:br>
              <a:rPr lang="en-US" dirty="0"/>
            </a:br>
            <a:r>
              <a:rPr lang="en-US" sz="2400" dirty="0"/>
              <a:t>By: Zahra </a:t>
            </a:r>
            <a:r>
              <a:rPr lang="en-US" sz="2400" dirty="0" err="1"/>
              <a:t>Mahmoodabadi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FB5-521C-4BE8-A47E-1FE6E6CC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customers by countries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6CE41-530F-4D7E-9B6F-85D1CC4A1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31BD-4F47-4E39-947F-94914C2C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459" y="2303029"/>
            <a:ext cx="3023419" cy="22247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Customers: 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12 of 59 customers are from USA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52DE2-DC6F-4A3D-AB5D-BAF830E01A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406878" y="1551334"/>
            <a:ext cx="5088501" cy="4982992"/>
          </a:xfrm>
        </p:spPr>
      </p:pic>
    </p:spTree>
    <p:extLst>
      <p:ext uri="{BB962C8B-B14F-4D97-AF65-F5344CB8AC3E}">
        <p14:creationId xmlns:p14="http://schemas.microsoft.com/office/powerpoint/2010/main" val="51639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F50F-41DA-4BAE-B3FB-B8B04CB1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Number of artists based on genre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4AFDE-E925-45E6-82E0-57B01785B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30159-F3D9-4351-97B3-CB860880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942" y="1816331"/>
            <a:ext cx="328311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genres the highest number of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1 artist for each genre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38E8A-AA17-4B80-B635-74E92956B5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30078" y="1371602"/>
            <a:ext cx="4380785" cy="4396228"/>
          </a:xfrm>
        </p:spPr>
      </p:pic>
    </p:spTree>
    <p:extLst>
      <p:ext uri="{BB962C8B-B14F-4D97-AF65-F5344CB8AC3E}">
        <p14:creationId xmlns:p14="http://schemas.microsoft.com/office/powerpoint/2010/main" val="41385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C33-324E-4EA4-BC7E-CAD5581B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Number of Invoices Over Time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5A217-1D62-4861-8A8D-1DFC0A8F3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7C22-2767-415D-ABCE-76D0EAB20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changes in the number of invoices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month of the years there are minimum orders for </a:t>
            </a:r>
            <a:r>
              <a:rPr lang="en-US" dirty="0" err="1"/>
              <a:t>musics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11CD8D-1F20-45FE-9E43-1AE0F12A9C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7519" y="1666569"/>
            <a:ext cx="4686732" cy="3844416"/>
          </a:xfrm>
        </p:spPr>
      </p:pic>
    </p:spTree>
    <p:extLst>
      <p:ext uri="{BB962C8B-B14F-4D97-AF65-F5344CB8AC3E}">
        <p14:creationId xmlns:p14="http://schemas.microsoft.com/office/powerpoint/2010/main" val="28515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5CB5-07E0-4A6A-A035-47E1EB96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Number of Tracks for each Album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D7774-E0FB-48C8-AA37-842DA8A05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40AF-C78E-4EB0-91F4-A9433907F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80 albums have just 1 track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9B17-40D0-46EF-A76D-826B04AC1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55557" y="2057020"/>
            <a:ext cx="4255306" cy="3430966"/>
          </a:xfrm>
        </p:spPr>
      </p:pic>
    </p:spTree>
    <p:extLst>
      <p:ext uri="{BB962C8B-B14F-4D97-AF65-F5344CB8AC3E}">
        <p14:creationId xmlns:p14="http://schemas.microsoft.com/office/powerpoint/2010/main" val="98331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9573-5677-41BA-9A24-2D228B7F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3" y="340944"/>
            <a:ext cx="7796464" cy="1222385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39E46-E9A9-440B-8FEF-B9DD00173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FBB8-C883-4C8E-9C74-D9DB0578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968" y="1792927"/>
            <a:ext cx="3283119" cy="3720337"/>
          </a:xfrm>
        </p:spPr>
        <p:txBody>
          <a:bodyPr/>
          <a:lstStyle/>
          <a:p>
            <a:r>
              <a:rPr lang="en-US" dirty="0"/>
              <a:t>Using a scatter plot, we can see if there is a relationship between the date and the number of invoices</a:t>
            </a:r>
          </a:p>
          <a:p>
            <a:r>
              <a:rPr lang="en-US" dirty="0"/>
              <a:t>The total number of invoices are 7 in most dates, except a little number of dates that has 6 invoices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EEE124-7F0D-4363-B10F-D5B8E5FE9D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689704" y="1563329"/>
            <a:ext cx="4812591" cy="3947655"/>
          </a:xfrm>
        </p:spPr>
      </p:pic>
    </p:spTree>
    <p:extLst>
      <p:ext uri="{BB962C8B-B14F-4D97-AF65-F5344CB8AC3E}">
        <p14:creationId xmlns:p14="http://schemas.microsoft.com/office/powerpoint/2010/main" val="174697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8BB-A692-45B3-A1E5-650816F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Proportion of invoices by country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31668-1B39-4C87-BF7D-DAE551784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07F0-A281-4D08-843A-B447141C45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USA with more than 22% has the most number of invoices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12C3C8-AFB3-49EA-ABA7-B068EEE0C0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07504" y="1831084"/>
            <a:ext cx="4403359" cy="3720338"/>
          </a:xfrm>
        </p:spPr>
      </p:pic>
    </p:spTree>
    <p:extLst>
      <p:ext uri="{BB962C8B-B14F-4D97-AF65-F5344CB8AC3E}">
        <p14:creationId xmlns:p14="http://schemas.microsoft.com/office/powerpoint/2010/main" val="95298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F67-704A-42D7-8195-4FF9D236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70" y="-61772"/>
            <a:ext cx="7796464" cy="1222385"/>
          </a:xfrm>
        </p:spPr>
        <p:txBody>
          <a:bodyPr/>
          <a:lstStyle/>
          <a:p>
            <a:r>
              <a:rPr lang="en-US" dirty="0"/>
              <a:t>Normality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FD253-29B3-40A4-9FAE-A7185F7CF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76D21-CD21-4114-8610-F1373FC8D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775" y="1333055"/>
            <a:ext cx="326398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customers in countries</a:t>
            </a:r>
          </a:p>
          <a:p>
            <a:pPr marL="569214" lvl="1" indent="-285750"/>
            <a:r>
              <a:rPr lang="en-US" dirty="0"/>
              <a:t>Based on Shapiro test, it’s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tracks per albums</a:t>
            </a:r>
          </a:p>
          <a:p>
            <a:pPr marL="569214" lvl="1" indent="-285750"/>
            <a:r>
              <a:rPr lang="en-US" dirty="0"/>
              <a:t>Based on Kolmogorov-Smirnov Test it’s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and QQ plot of Track Lengths (Milliseconds)</a:t>
            </a:r>
          </a:p>
          <a:p>
            <a:pPr marL="569214" lvl="1" indent="-285750"/>
            <a:endParaRPr lang="en-US" dirty="0"/>
          </a:p>
          <a:p>
            <a:pPr marL="285750" indent="-285750"/>
            <a:endParaRPr lang="en-US" dirty="0"/>
          </a:p>
          <a:p>
            <a:pPr marL="569214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D4B16-DF32-4871-B2E6-FB9D5DD9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71" y="1160613"/>
            <a:ext cx="5413658" cy="295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7E715-4C0B-41A0-AF06-4C989CB8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15" y="3914438"/>
            <a:ext cx="5468414" cy="29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3B64-4208-4203-BBF1-A84121A9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74" y="460561"/>
            <a:ext cx="7796464" cy="1222385"/>
          </a:xfrm>
        </p:spPr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4D09C-8F92-4C9D-A79E-10D18A9EC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6B96-8253-41CA-8C64-290F1245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26036" cy="6064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outliers from duration of tracks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1AFD2-C867-4716-B9F9-D6C1B08EA0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4874" y="2872656"/>
            <a:ext cx="7426036" cy="3150709"/>
          </a:xfrm>
        </p:spPr>
      </p:pic>
    </p:spTree>
    <p:extLst>
      <p:ext uri="{BB962C8B-B14F-4D97-AF65-F5344CB8AC3E}">
        <p14:creationId xmlns:p14="http://schemas.microsoft.com/office/powerpoint/2010/main" val="7116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C78-B988-469F-BEB4-DD0052A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93" y="223442"/>
            <a:ext cx="7796464" cy="1222385"/>
          </a:xfrm>
        </p:spPr>
        <p:txBody>
          <a:bodyPr/>
          <a:lstStyle/>
          <a:p>
            <a:r>
              <a:rPr lang="en-US" dirty="0"/>
              <a:t>…Remove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6392F-3E93-41AF-958F-12428314D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E3A34-DAEB-4359-B368-73426EE3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693" y="1748846"/>
            <a:ext cx="328311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of tracks per album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BB20FA-427B-47E5-A391-AAEB9E205C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29812" y="1342082"/>
            <a:ext cx="3929912" cy="25882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2DD25-F893-40FF-8FCF-D74CDA03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90" y="3989851"/>
            <a:ext cx="6248400" cy="26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5F8-C49E-4370-AFB9-854D437A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4" y="81750"/>
            <a:ext cx="7796464" cy="1222385"/>
          </a:xfrm>
        </p:spPr>
        <p:txBody>
          <a:bodyPr/>
          <a:lstStyle/>
          <a:p>
            <a:r>
              <a:rPr lang="en-US" dirty="0"/>
              <a:t>…Remove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74F5C-8AE1-451F-B052-E7855E321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03A95-778C-4538-85C9-163B84C8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86" y="1427640"/>
            <a:ext cx="2867891" cy="7449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Artists with multiple albums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5F2ABD-F0BC-491F-B746-A6BA967584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03104" y="1175248"/>
            <a:ext cx="3714423" cy="23418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8B129-F12C-4A71-9498-DEDF046E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3640647"/>
            <a:ext cx="7162800" cy="30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Initial study on chinook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variables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 variables in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 outliers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Hypothesis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Confidence interval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1048-8558-4BCE-9DAF-F6F5C616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41459-5F20-46C5-8111-17179E67C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511B-E259-4CB4-AF42-F33B1394D8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average price of top three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Anova</a:t>
            </a:r>
            <a:r>
              <a:rPr lang="en-US" dirty="0"/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 to reject the null hypothesis: No significant differences between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6A778A-C1E0-4CA1-92E4-EBF2598D647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73843889"/>
              </p:ext>
            </p:extLst>
          </p:nvPr>
        </p:nvGraphicFramePr>
        <p:xfrm>
          <a:off x="4003964" y="2303463"/>
          <a:ext cx="4807528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82">
                  <a:extLst>
                    <a:ext uri="{9D8B030D-6E8A-4147-A177-3AD203B41FA5}">
                      <a16:colId xmlns:a16="http://schemas.microsoft.com/office/drawing/2014/main" val="729025428"/>
                    </a:ext>
                  </a:extLst>
                </a:gridCol>
                <a:gridCol w="1201882">
                  <a:extLst>
                    <a:ext uri="{9D8B030D-6E8A-4147-A177-3AD203B41FA5}">
                      <a16:colId xmlns:a16="http://schemas.microsoft.com/office/drawing/2014/main" val="939763955"/>
                    </a:ext>
                  </a:extLst>
                </a:gridCol>
                <a:gridCol w="1201882">
                  <a:extLst>
                    <a:ext uri="{9D8B030D-6E8A-4147-A177-3AD203B41FA5}">
                      <a16:colId xmlns:a16="http://schemas.microsoft.com/office/drawing/2014/main" val="3266658754"/>
                    </a:ext>
                  </a:extLst>
                </a:gridCol>
                <a:gridCol w="1201882">
                  <a:extLst>
                    <a:ext uri="{9D8B030D-6E8A-4147-A177-3AD203B41FA5}">
                      <a16:colId xmlns:a16="http://schemas.microsoft.com/office/drawing/2014/main" val="1296477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9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5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7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0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1230-E8C5-43F5-B655-0A0B7D4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…Hypothesis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45D19-FFAA-42F5-B069-8F548EC4F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E643-8C74-452E-8833-5DA24A239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 between Milliseconds and </a:t>
            </a:r>
            <a:r>
              <a:rPr lang="en-US" dirty="0" err="1"/>
              <a:t>UnitPrice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test: There is a significant correlation between song length and unit price.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651C0F-0D58-4AE3-9814-5321B23A38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33891" y="2057020"/>
            <a:ext cx="4276972" cy="3420069"/>
          </a:xfrm>
        </p:spPr>
      </p:pic>
    </p:spTree>
    <p:extLst>
      <p:ext uri="{BB962C8B-B14F-4D97-AF65-F5344CB8AC3E}">
        <p14:creationId xmlns:p14="http://schemas.microsoft.com/office/powerpoint/2010/main" val="181833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CE05-2E2A-4137-A767-64668A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…Hypothesis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AE7C2-1464-43B0-98DC-FD8B0E0F9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A33F-ECA6-4A2F-A16A-05565917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966364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test: There is a significant association between genre and media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test*: Reject the null hypothesis: There is an association between media type and purchase frequency.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Anova</a:t>
            </a:r>
            <a:r>
              <a:rPr lang="en-US" dirty="0"/>
              <a:t> Test*: There is no significant difference in the average number of tracks purchased across different countries.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4A321-5338-44AD-914C-FAF2129E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6" y="4163196"/>
            <a:ext cx="5423927" cy="26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2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EA3C-4C36-42C5-AE2A-442B180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BFBCA-5FDE-4F03-9F25-25F00BDEE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BE7A-F794-40E7-9D99-6C297CD4D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9"/>
            <a:ext cx="7259782" cy="1125972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average length of songs the same across different genres?</a:t>
            </a:r>
          </a:p>
          <a:p>
            <a:pPr marL="569214" lvl="1" indent="-285750"/>
            <a:r>
              <a:rPr lang="en-US" dirty="0"/>
              <a:t>Hip Hop/Rap: (152.53489172764037, 203.81767970093105) seconds</a:t>
            </a:r>
          </a:p>
          <a:p>
            <a:pPr marL="569214" lvl="1" indent="-285750"/>
            <a:r>
              <a:rPr lang="en-US" dirty="0"/>
              <a:t>Jazz: (269.55851534194574, 313.95223850420814)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way </a:t>
            </a:r>
            <a:r>
              <a:rPr lang="en-US" dirty="0" err="1"/>
              <a:t>Anova</a:t>
            </a:r>
            <a:r>
              <a:rPr lang="en-US" dirty="0"/>
              <a:t> test: Reject the null hypothesis: There are significant differences between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56369A-EF2C-451E-8247-F0D1581CA4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40874" y="3339756"/>
            <a:ext cx="5920220" cy="3518244"/>
          </a:xfrm>
        </p:spPr>
      </p:pic>
    </p:spTree>
    <p:extLst>
      <p:ext uri="{BB962C8B-B14F-4D97-AF65-F5344CB8AC3E}">
        <p14:creationId xmlns:p14="http://schemas.microsoft.com/office/powerpoint/2010/main" val="3370693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DA5B-DAA0-412F-A1C0-8CFA203D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223442"/>
            <a:ext cx="7796464" cy="1222385"/>
          </a:xfrm>
        </p:spPr>
        <p:txBody>
          <a:bodyPr/>
          <a:lstStyle/>
          <a:p>
            <a:r>
              <a:rPr lang="en-US" dirty="0"/>
              <a:t>…confidence interval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2AC60-2160-47C6-A54C-AEECA8570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D30EB-ACA6-4EB3-BAEC-67EE7551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855" y="1780487"/>
            <a:ext cx="7121236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the average sales amount in different countries?</a:t>
            </a:r>
            <a:endParaRPr lang="en-US" dirty="0"/>
          </a:p>
          <a:p>
            <a:pPr marL="569214" lvl="1" indent="-285750"/>
            <a:r>
              <a:rPr lang="fr-FR" dirty="0" err="1"/>
              <a:t>Poland</a:t>
            </a:r>
            <a:r>
              <a:rPr lang="fr-FR" dirty="0"/>
              <a:t>: </a:t>
            </a:r>
            <a:r>
              <a:rPr lang="fr-FR" dirty="0" err="1"/>
              <a:t>Average</a:t>
            </a:r>
            <a:r>
              <a:rPr lang="fr-FR" dirty="0"/>
              <a:t> Sales = 5.37, 95% CI = (1.94, 8.81) </a:t>
            </a:r>
          </a:p>
          <a:p>
            <a:pPr marL="569214" lvl="1" indent="-285750"/>
            <a:r>
              <a:rPr lang="fr-FR" dirty="0"/>
              <a:t>Portugal: </a:t>
            </a:r>
            <a:r>
              <a:rPr lang="fr-FR" dirty="0" err="1"/>
              <a:t>Average</a:t>
            </a:r>
            <a:r>
              <a:rPr lang="fr-FR" dirty="0"/>
              <a:t> Sales = 5.37, 95% CI = (3.10, 7.93)</a:t>
            </a:r>
          </a:p>
          <a:p>
            <a:pPr marL="569214" lvl="1" indent="-285750"/>
            <a:r>
              <a:rPr lang="fr-FR" dirty="0"/>
              <a:t> Spain: </a:t>
            </a:r>
            <a:r>
              <a:rPr lang="fr-FR" dirty="0" err="1"/>
              <a:t>Average</a:t>
            </a:r>
            <a:r>
              <a:rPr lang="fr-FR" dirty="0"/>
              <a:t> Sales = 5.37, 95% CI = (1.94, 8.81)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CB2B5-B6F8-4B37-BB1F-71C6883588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85345" y="3453610"/>
            <a:ext cx="6251528" cy="3101165"/>
          </a:xfrm>
        </p:spPr>
      </p:pic>
    </p:spTree>
    <p:extLst>
      <p:ext uri="{BB962C8B-B14F-4D97-AF65-F5344CB8AC3E}">
        <p14:creationId xmlns:p14="http://schemas.microsoft.com/office/powerpoint/2010/main" val="405835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B1DE81-4D1A-4F17-9281-244D6E7840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57624-64BD-457F-B704-2197964A8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1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2A3FD-BE3B-4176-8B67-92DC497B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7" y="273613"/>
            <a:ext cx="3600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4380D-2020-49DF-B35F-73663118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578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142EF-D092-4C10-8689-A0FB038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421685"/>
            <a:ext cx="6583680" cy="3207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sample database designed for a digital media 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Model: Represents a digital media store with tables for: Artists, Albums, Media Tracks, Invoices, Customers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An Initial study on chinook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342900" indent="-342900"/>
            <a:r>
              <a:rPr lang="en-US" dirty="0"/>
              <a:t>How many records each table has</a:t>
            </a:r>
          </a:p>
          <a:p>
            <a:pPr marL="342900" indent="-342900"/>
            <a:r>
              <a:rPr lang="en-US" dirty="0"/>
              <a:t>Remove Duplicate data,</a:t>
            </a:r>
          </a:p>
          <a:p>
            <a:pPr marL="342900" indent="-342900"/>
            <a:r>
              <a:rPr lang="en-US" dirty="0"/>
              <a:t>Manage Missing Values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Key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317495"/>
            <a:ext cx="7796464" cy="1222385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1" y="1698345"/>
            <a:ext cx="6445044" cy="7646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Artists: 275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of 275 artists had just 1 album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F8481-175B-42A5-B2FB-7C3BACD8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2462982"/>
            <a:ext cx="7293429" cy="43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F105-10A9-4E37-9F11-02D201B0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Albums per artist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2A1A8-25E0-4EE6-9A81-400AFEE90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91F6-00CE-4A81-8B35-50AFED9AB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Total Albums: 347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35F987-95C1-4970-8586-7654CE2A12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63330" y="2763861"/>
            <a:ext cx="4808281" cy="3815783"/>
          </a:xfrm>
        </p:spPr>
      </p:pic>
    </p:spTree>
    <p:extLst>
      <p:ext uri="{BB962C8B-B14F-4D97-AF65-F5344CB8AC3E}">
        <p14:creationId xmlns:p14="http://schemas.microsoft.com/office/powerpoint/2010/main" val="25144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788D-3690-4DAF-AF45-7D726A2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tracks by album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960C07-5EAD-43FF-81C3-313D9F469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9F103-5772-4F80-8F2F-F8E9DAAD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794" y="1899277"/>
            <a:ext cx="3082413" cy="252972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Total Tracks: 3503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For example there are more than 80 albums that have just 1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37ABA8-BC49-40E6-8AC4-EC549B8C92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39613" y="1575192"/>
            <a:ext cx="4598424" cy="3707615"/>
          </a:xfrm>
        </p:spPr>
      </p:pic>
    </p:spTree>
    <p:extLst>
      <p:ext uri="{BB962C8B-B14F-4D97-AF65-F5344CB8AC3E}">
        <p14:creationId xmlns:p14="http://schemas.microsoft.com/office/powerpoint/2010/main" val="11738826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{4F1CCC27-4148-428E-9398-6BBA9355017C}tf78438558_win32</Template>
  <TotalTime>775</TotalTime>
  <Words>606</Words>
  <Application>Microsoft Office PowerPoint</Application>
  <PresentationFormat>Widescreen</PresentationFormat>
  <Paragraphs>122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Sabon Next LT</vt:lpstr>
      <vt:lpstr>Custom</vt:lpstr>
      <vt:lpstr>Chinook  Data Analysis  By: Zahra Mahmoodabadi</vt:lpstr>
      <vt:lpstr>agenda</vt:lpstr>
      <vt:lpstr>Introduction</vt:lpstr>
      <vt:lpstr>Introduction</vt:lpstr>
      <vt:lpstr>An Initial study on chinook data</vt:lpstr>
      <vt:lpstr>Selecting  Key variables</vt:lpstr>
      <vt:lpstr>Artists</vt:lpstr>
      <vt:lpstr>Albums per artist </vt:lpstr>
      <vt:lpstr>Distribution of tracks by album </vt:lpstr>
      <vt:lpstr>distribution of customers by countries </vt:lpstr>
      <vt:lpstr>Number of artists based on genre </vt:lpstr>
      <vt:lpstr>Number of Invoices Over Time </vt:lpstr>
      <vt:lpstr>Number of Tracks for each Album</vt:lpstr>
      <vt:lpstr>Scatter plot</vt:lpstr>
      <vt:lpstr>Proportion of invoices by country </vt:lpstr>
      <vt:lpstr>Normality test</vt:lpstr>
      <vt:lpstr>Remove outliers</vt:lpstr>
      <vt:lpstr>…Remove outliers</vt:lpstr>
      <vt:lpstr>…Remove Outliers</vt:lpstr>
      <vt:lpstr>Hypothesis test</vt:lpstr>
      <vt:lpstr>…Hypothesis test</vt:lpstr>
      <vt:lpstr>…Hypothesis test</vt:lpstr>
      <vt:lpstr>confidence interval </vt:lpstr>
      <vt:lpstr>…confidence interval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 Analysis By: Zahra Mahmoodabadi</dc:title>
  <dc:subject/>
  <dc:creator>Admin</dc:creator>
  <cp:lastModifiedBy>Admin</cp:lastModifiedBy>
  <cp:revision>89</cp:revision>
  <dcterms:created xsi:type="dcterms:W3CDTF">2024-08-06T17:49:12Z</dcterms:created>
  <dcterms:modified xsi:type="dcterms:W3CDTF">2024-08-08T04:20:13Z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