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8" r:id="rId4"/>
    <p:sldId id="257" r:id="rId5"/>
    <p:sldId id="273" r:id="rId6"/>
    <p:sldId id="259" r:id="rId7"/>
    <p:sldId id="260" r:id="rId8"/>
    <p:sldId id="261" r:id="rId9"/>
    <p:sldId id="262" r:id="rId10"/>
    <p:sldId id="275" r:id="rId11"/>
    <p:sldId id="288" r:id="rId12"/>
    <p:sldId id="289" r:id="rId13"/>
    <p:sldId id="290" r:id="rId14"/>
    <p:sldId id="265" r:id="rId15"/>
    <p:sldId id="266" r:id="rId16"/>
    <p:sldId id="267" r:id="rId17"/>
    <p:sldId id="268" r:id="rId18"/>
    <p:sldId id="313" r:id="rId19"/>
    <p:sldId id="263" r:id="rId20"/>
    <p:sldId id="264" r:id="rId21"/>
    <p:sldId id="315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2A7B0-6ED2-4F21-ADA1-F694280CB3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FEC8D-8CDE-4CBB-8186-D834174C99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667E-C24E-43B9-8AA6-DA3D1F4F7A8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4AF5-049B-4C29-BE18-6A0A8240DFB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5A5A-F525-4101-BABF-4A3A8FBA2A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7202-49FF-4800-9E5F-441113C177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2B97-EFCD-4014-AE97-AA27F6ED6D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AF90-842E-4CF5-9648-0E55EED0F2F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86A-4C34-4EC2-88D8-4CF592FF950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03EB-872A-40D1-8249-CBAA2D36756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11A8-7742-439A-9684-172FB6C4E91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7E92-4357-48D6-A96E-B9D8E01AB27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918-EFF3-4557-B785-32AFFDF2A6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8DFF-130E-49BD-B06D-34D307E02EE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CSCI 3320</a:t>
            </a:r>
            <a:br>
              <a:rPr lang="en-US" dirty="0"/>
            </a:br>
            <a:r>
              <a:rPr lang="en-US" sz="5300" dirty="0"/>
              <a:t>Project: </a:t>
            </a:r>
            <a:r>
              <a:rPr lang="en-US" sz="4800" dirty="0"/>
              <a:t>Fertility Rate 1960-2020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$Student 1:{ Mahmoud Z. Abu Sultan , ID: 120201068 };</a:t>
            </a:r>
            <a:endParaRPr lang="en-US" dirty="0"/>
          </a:p>
          <a:p>
            <a:r>
              <a:rPr lang="en-US" dirty="0">
                <a:sym typeface="+mn-ea"/>
              </a:rPr>
              <a:t>$Student 2:{ </a:t>
            </a:r>
            <a:r>
              <a:rPr lang="en-US" dirty="0">
                <a:sym typeface="+mn-ea"/>
              </a:rPr>
              <a:t>Ahmad Al Nahal , ID: </a:t>
            </a:r>
            <a:r>
              <a:rPr lang="en-US" dirty="0">
                <a:sym typeface="+mn-ea"/>
              </a:rPr>
              <a:t>120202122 };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Data exploration...</a:t>
            </a:r>
            <a:br>
              <a:rPr lang="en-US" dirty="0">
                <a:sym typeface="+mn-ea"/>
              </a:rPr>
            </a:br>
            <a:r>
              <a:rPr lang="en-US" altLang="en-US" sz="2220" dirty="0">
                <a:sym typeface="+mn-ea"/>
              </a:rPr>
              <a:t>Dashboard</a:t>
            </a:r>
            <a:endParaRPr lang="en-US" altLang="en-US" sz="2220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  <p:pic>
        <p:nvPicPr>
          <p:cNvPr id="7" name="Content Placeholder 6" descr="C:\Users\AL\OneDrive\الصور\لقطات الشاشة\2022-12-24 (5).png2022-12-24 (5)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25650" y="1691640"/>
            <a:ext cx="814133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Data exploration...</a:t>
            </a:r>
            <a:br>
              <a:rPr lang="en-US"/>
            </a:br>
            <a:r>
              <a:rPr lang="en-US" sz="2220"/>
              <a:t>Dashboard</a:t>
            </a:r>
            <a:endParaRPr lang="en-US" sz="2220"/>
          </a:p>
        </p:txBody>
      </p:sp>
      <p:pic>
        <p:nvPicPr>
          <p:cNvPr id="5" name="Content Placeholder 4" descr="C:\Users\AL\OneDrive\الصور\لقطات الشاشة\2022-12-24 (4).png2022-12-24 (4)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27555" y="1691323"/>
            <a:ext cx="8137525" cy="45770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Data exploration.</a:t>
            </a:r>
            <a:br>
              <a:rPr lang="en-US"/>
            </a:br>
            <a:r>
              <a:rPr lang="en-US" sz="2000">
                <a:sym typeface="+mn-ea"/>
              </a:rPr>
              <a:t>Tell a story about what happened?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4045" cy="4351655"/>
          </a:xfrm>
        </p:spPr>
        <p:txBody>
          <a:bodyPr/>
          <a:p>
            <a:r>
              <a:rPr lang="en-US"/>
              <a:t>The world has experienced a drastic decline in fertility rates from 1960 to 2020</a:t>
            </a:r>
            <a:r>
              <a:rPr lang="ar-SA" altLang="en-US"/>
              <a:t>.</a:t>
            </a:r>
            <a:endParaRPr lang="ar-SA" altLang="en-US"/>
          </a:p>
          <a:p>
            <a:r>
              <a:rPr lang="ar-SA" altLang="en-US"/>
              <a:t>Where the highest height reached was </a:t>
            </a:r>
            <a:r>
              <a:rPr lang="en-US" altLang="ar-SA"/>
              <a:t>5.06</a:t>
            </a:r>
            <a:r>
              <a:rPr lang="ar-SA" altLang="en-US"/>
              <a:t> in </a:t>
            </a:r>
            <a:r>
              <a:rPr lang="en-US" altLang="ar-SA"/>
              <a:t>1964.</a:t>
            </a:r>
            <a:endParaRPr lang="ar-SA" altLang="en-US"/>
          </a:p>
          <a:p>
            <a:r>
              <a:rPr lang="ar-SA" altLang="en-US"/>
              <a:t>The Arab countries were the largest contributors to this increase, as the fertility rate reached </a:t>
            </a:r>
            <a:r>
              <a:rPr lang="en-US" altLang="ar-SA"/>
              <a:t>7.05 in 1964.</a:t>
            </a:r>
            <a:endParaRPr lang="en-US" altLang="ar-SA"/>
          </a:p>
          <a:p>
            <a:r>
              <a:rPr lang="en-US" altLang="ar-SA"/>
              <a:t>South Korea is the country with the lowest fertility rate from 1960</a:t>
            </a:r>
            <a:r>
              <a:rPr lang="ar-SA" altLang="en-US"/>
              <a:t> </a:t>
            </a:r>
            <a:r>
              <a:rPr lang="en-US" altLang="ar-SA"/>
              <a:t>-</a:t>
            </a:r>
            <a:r>
              <a:rPr lang="ar-SA" altLang="en-US"/>
              <a:t> </a:t>
            </a:r>
            <a:r>
              <a:rPr lang="en-US" altLang="ar-SA"/>
              <a:t>2020</a:t>
            </a:r>
            <a:r>
              <a:rPr lang="ar-SA" altLang="en-US"/>
              <a:t> </a:t>
            </a:r>
            <a:r>
              <a:rPr lang="en-US" altLang="ar-SA"/>
              <a:t>estimated at 0.9 .</a:t>
            </a:r>
            <a:endParaRPr lang="en-US" altLang="ar-SA"/>
          </a:p>
          <a:p>
            <a:r>
              <a:rPr lang="en-US" altLang="ar-SA"/>
              <a:t>Rwanda is the country with the highest fertility rate from 1960 - 2020 estimated at 8.9 .</a:t>
            </a:r>
            <a:endParaRPr lang="ar-S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8195" y="2882900"/>
            <a:ext cx="5515610" cy="1092200"/>
          </a:xfrm>
        </p:spPr>
        <p:txBody>
          <a:bodyPr>
            <a:normAutofit fontScale="90000"/>
          </a:bodyPr>
          <a:lstStyle/>
          <a:p>
            <a:r>
              <a:rPr lang="en-US" sz="6665" dirty="0"/>
              <a:t>Data Preparation </a:t>
            </a:r>
            <a:endParaRPr lang="en-US" sz="66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49358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data should be cleaned by deleting duplicate data</a:t>
            </a:r>
            <a:r>
              <a:rPr lang="ar-SA" altLang="en-US" dirty="0"/>
              <a:t>.</a:t>
            </a:r>
            <a:endParaRPr lang="ar-SA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ar-SA" altLang="en-US" sz="2000" dirty="0"/>
              <a:t>    Duplicate in the Sudan data column.</a:t>
            </a:r>
            <a:endParaRPr lang="ar-SA" altLang="en-US" sz="2000" dirty="0"/>
          </a:p>
          <a:p>
            <a:pPr>
              <a:lnSpc>
                <a:spcPct val="100000"/>
              </a:lnSpc>
            </a:pPr>
            <a:r>
              <a:rPr lang="en-US" dirty="0"/>
              <a:t>Replace empty cells with intermediate values ​​or a value proportional to the string</a:t>
            </a:r>
            <a:r>
              <a:rPr lang="ar-SA" altLang="en-US" dirty="0"/>
              <a:t>.</a:t>
            </a:r>
            <a:endParaRPr lang="ar-SA" altLang="en-US" dirty="0"/>
          </a:p>
          <a:p>
            <a:pPr>
              <a:lnSpc>
                <a:spcPct val="100000"/>
              </a:lnSpc>
            </a:pPr>
            <a:r>
              <a:rPr lang="en-US" dirty="0"/>
              <a:t>Processing and repairing Missing data</a:t>
            </a:r>
            <a:r>
              <a:rPr lang="en-US" altLang="ar-SA" dirty="0"/>
              <a:t>.part</a:t>
            </a:r>
            <a:endParaRPr lang="en-US" altLang="ar-SA" dirty="0"/>
          </a:p>
          <a:p>
            <a:pPr>
              <a:lnSpc>
                <a:spcPct val="100000"/>
              </a:lnSpc>
            </a:pPr>
            <a:r>
              <a:rPr lang="en-US" dirty="0"/>
              <a:t>Since we are working on time series, we will </a:t>
            </a:r>
            <a:r>
              <a:rPr lang="en-US" dirty="0">
                <a:sym typeface="+mn-ea"/>
              </a:rPr>
              <a:t>split data</a:t>
            </a:r>
            <a:r>
              <a:rPr lang="en-US" dirty="0"/>
              <a:t> based on time</a:t>
            </a:r>
            <a:r>
              <a:rPr lang="ar-SA" altLang="en-US" dirty="0"/>
              <a:t>.</a:t>
            </a:r>
            <a:endParaRPr lang="ar-SA" alt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the data from the first half of the dataset for training ,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And the data from the second half of the dataset for testing.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ph sz="half" idx="2"/>
          </p:nvPr>
        </p:nvGraphicFramePr>
        <p:xfrm>
          <a:off x="3891915" y="5614035"/>
          <a:ext cx="44081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90"/>
                <a:gridCol w="1469390"/>
                <a:gridCol w="1469390"/>
              </a:tblGrid>
              <a:tr h="365760">
                <a:tc>
                  <a:txBody>
                    <a:bodyPr/>
                    <a:p>
                      <a:r>
                        <a:rPr lang="en-US" dirty="0"/>
                        <a:t>Part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# of records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000%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dirty="0"/>
                        <a:t>Train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dirty="0"/>
                        <a:t>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8605" y="2908935"/>
            <a:ext cx="6574790" cy="1040130"/>
          </a:xfrm>
        </p:spPr>
        <p:txBody>
          <a:bodyPr>
            <a:normAutofit fontScale="90000"/>
          </a:bodyPr>
          <a:lstStyle/>
          <a:p>
            <a:r>
              <a:rPr lang="en-US" sz="1665" dirty="0"/>
              <a:t>Business Analytics</a:t>
            </a:r>
            <a:br>
              <a:rPr lang="en-US" dirty="0"/>
            </a:br>
            <a:r>
              <a:rPr lang="en-US" sz="6665" dirty="0"/>
              <a:t>Descriptive Analytics </a:t>
            </a:r>
            <a:endParaRPr lang="en-US" sz="66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analytics...</a:t>
            </a:r>
            <a:br>
              <a:rPr lang="en-US" dirty="0"/>
            </a:br>
            <a:r>
              <a:rPr lang="en-US" sz="1665" dirty="0"/>
              <a:t>what happend?  -  what is happening?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Fertility rates have decreased dramatically from 1960 to 2020</a:t>
            </a:r>
            <a:r>
              <a:rPr lang="ar-SA" altLang="en-US" dirty="0"/>
              <a:t>.</a:t>
            </a:r>
            <a:endParaRPr lang="ar-SA" altLang="en-US" dirty="0"/>
          </a:p>
          <a:p>
            <a:r>
              <a:rPr lang="en-US" dirty="0"/>
              <a:t>There is an increase in fertility rates at 19</a:t>
            </a:r>
            <a:r>
              <a:rPr lang="ar-SA" altLang="en-US" dirty="0"/>
              <a:t>64</a:t>
            </a:r>
            <a:r>
              <a:rPr lang="en-US" dirty="0"/>
              <a:t> cents</a:t>
            </a:r>
            <a:r>
              <a:rPr lang="ar-SA" altLang="en-US" dirty="0"/>
              <a:t>.</a:t>
            </a:r>
            <a:endParaRPr lang="ar-SA" altLang="en-US" dirty="0"/>
          </a:p>
          <a:p>
            <a:r>
              <a:rPr lang="ar-SA" altLang="en-US" dirty="0"/>
              <a:t>The data is sufficient to obtain valid forecasts.</a:t>
            </a:r>
            <a:endParaRPr lang="ar-SA" altLang="en-US" dirty="0"/>
          </a:p>
          <a:p>
            <a:endParaRPr lang="ar-SA" altLang="en-US" dirty="0"/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Descriptive analytics.</a:t>
            </a:r>
            <a:br>
              <a:rPr lang="en-US" dirty="0">
                <a:sym typeface="+mn-ea"/>
              </a:rPr>
            </a:br>
            <a:r>
              <a:rPr lang="en-US" sz="1500" dirty="0">
                <a:sym typeface="+mn-ea"/>
              </a:rPr>
              <a:t>Use clustering to describe the data</a:t>
            </a:r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  <p:pic>
        <p:nvPicPr>
          <p:cNvPr id="8" name="Content Placeholder 7" descr="2023-01-03 (1)"/>
          <p:cNvPicPr>
            <a:picLocks noChangeAspect="1"/>
          </p:cNvPicPr>
          <p:nvPr>
            <p:ph sz="half" idx="1"/>
          </p:nvPr>
        </p:nvPicPr>
        <p:blipFill>
          <a:blip r:embed="rId1"/>
          <a:srcRect l="19377" t="3783" r="16123" b="26660"/>
          <a:stretch>
            <a:fillRect/>
          </a:stretch>
        </p:blipFill>
        <p:spPr>
          <a:xfrm>
            <a:off x="521335" y="1506220"/>
            <a:ext cx="7995285" cy="4850130"/>
          </a:xfrm>
          <a:prstGeom prst="rect">
            <a:avLst/>
          </a:prstGeom>
        </p:spPr>
      </p:pic>
      <p:pic>
        <p:nvPicPr>
          <p:cNvPr id="5" name="Content Placeholder 4" descr="2023-01-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94420" y="2983865"/>
            <a:ext cx="3152775" cy="1773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1010" y="2900680"/>
            <a:ext cx="6189345" cy="1056640"/>
          </a:xfrm>
        </p:spPr>
        <p:txBody>
          <a:bodyPr>
            <a:normAutofit fontScale="90000"/>
          </a:bodyPr>
          <a:lstStyle/>
          <a:p>
            <a:r>
              <a:rPr lang="en-US" sz="1665" dirty="0">
                <a:sym typeface="+mn-ea"/>
              </a:rPr>
              <a:t>Business Analytics</a:t>
            </a:r>
            <a:br>
              <a:rPr lang="en-US" dirty="0"/>
            </a:br>
            <a:r>
              <a:rPr lang="en-US" sz="6665" dirty="0"/>
              <a:t>Predictive Analytics </a:t>
            </a:r>
            <a:endParaRPr lang="en-US" sz="66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analytics...</a:t>
            </a:r>
            <a:br>
              <a:rPr lang="en-US" dirty="0"/>
            </a:br>
            <a:r>
              <a:rPr lang="en-US" sz="1665" dirty="0"/>
              <a:t>what will happen?  -  why will it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Fertility rates are predicted for 2021</a:t>
            </a:r>
            <a:r>
              <a:rPr lang="ar-SA" altLang="en-US" dirty="0"/>
              <a:t>.</a:t>
            </a:r>
            <a:endParaRPr lang="en-US" dirty="0"/>
          </a:p>
          <a:p>
            <a:r>
              <a:rPr lang="en-US" dirty="0"/>
              <a:t>The results were acceptable and in line with the time series</a:t>
            </a:r>
            <a:r>
              <a:rPr lang="ar-SA" altLang="en-US" dirty="0"/>
              <a:t>.</a:t>
            </a:r>
            <a:endParaRPr lang="ar-SA" altLang="en-US" dirty="0"/>
          </a:p>
          <a:p>
            <a:r>
              <a:rPr lang="ar-SA" altLang="en-US" dirty="0"/>
              <a:t>There will be an increase in fertility rates for the year 2021.</a:t>
            </a:r>
            <a:endParaRPr lang="ar-SA" altLang="en-US" dirty="0"/>
          </a:p>
          <a:p>
            <a:endParaRPr lang="ar-SA" alt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3650" y="2948305"/>
            <a:ext cx="9664700" cy="962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1665" dirty="0"/>
              <a:t>Data mining</a:t>
            </a:r>
            <a:br>
              <a:rPr lang="en-US" sz="6665" dirty="0"/>
            </a:br>
            <a:r>
              <a:rPr lang="en-US" sz="6665" dirty="0"/>
              <a:t>About the domain</a:t>
            </a:r>
            <a:r>
              <a:rPr lang="en-US" dirty="0"/>
              <a:t>:</a:t>
            </a:r>
            <a:r>
              <a:rPr lang="en-US" sz="3110" dirty="0"/>
              <a:t>Business Understanding.</a:t>
            </a:r>
            <a:endParaRPr lang="en-US" sz="311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Predictive analytics.</a:t>
            </a:r>
            <a:br>
              <a:rPr lang="en-US" dirty="0">
                <a:sym typeface="+mn-ea"/>
              </a:rPr>
            </a:br>
            <a:r>
              <a:rPr lang="en-US" sz="1665" dirty="0">
                <a:sym typeface="+mn-ea"/>
              </a:rPr>
              <a:t>Use machine learning models to predict the future</a:t>
            </a:r>
            <a:endParaRPr lang="en-US" sz="1665" dirty="0">
              <a:sym typeface="+mn-ea"/>
            </a:endParaRPr>
          </a:p>
        </p:txBody>
      </p:sp>
      <p:pic>
        <p:nvPicPr>
          <p:cNvPr id="5" name="Content Placeholder 4" descr="2023-01-03 (2)"/>
          <p:cNvPicPr>
            <a:picLocks noChangeAspect="1"/>
          </p:cNvPicPr>
          <p:nvPr>
            <p:ph sz="half" idx="1"/>
          </p:nvPr>
        </p:nvPicPr>
        <p:blipFill>
          <a:blip r:embed="rId1"/>
          <a:srcRect l="19476" t="2620" r="16665" b="27498"/>
          <a:stretch>
            <a:fillRect/>
          </a:stretch>
        </p:blipFill>
        <p:spPr>
          <a:xfrm>
            <a:off x="511810" y="1440180"/>
            <a:ext cx="8231505" cy="5049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  <p:pic>
        <p:nvPicPr>
          <p:cNvPr id="6" name="Content Placeholder 5" descr="2023-01-03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56040" y="3082290"/>
            <a:ext cx="2949575" cy="16592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Summarize your conclusions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Only one slide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790" y="1706880"/>
            <a:ext cx="3614420" cy="3444240"/>
          </a:xfrm>
        </p:spPr>
        <p:txBody>
          <a:bodyPr>
            <a:noAutofit/>
          </a:bodyPr>
          <a:lstStyle/>
          <a:p>
            <a:r>
              <a:rPr lang="en-US" sz="3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 </a:t>
            </a:r>
            <a:endParaRPr lang="en-US" sz="336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64860" y="1322070"/>
            <a:ext cx="462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7M.T</a:t>
            </a:r>
            <a:endParaRPr lang="en-US" sz="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  <a:r>
              <a:rPr lang="ar-SA" altLang="en-US" dirty="0"/>
              <a:t> ...</a:t>
            </a:r>
            <a:endParaRPr lang="ar-S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1780540"/>
            <a:ext cx="11381740" cy="4486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Fertility rate from 1960 to 2020, that is, the average fertility rate during each of those years for each country in the world.</a:t>
            </a:r>
            <a:endParaRPr lang="en-US" sz="2700" dirty="0"/>
          </a:p>
          <a:p>
            <a:pPr>
              <a:lnSpc>
                <a:spcPct val="100000"/>
              </a:lnSpc>
            </a:pPr>
            <a:r>
              <a:rPr lang="en-US" sz="2700" dirty="0"/>
              <a:t>That is, the fertility rate is refers to the average number of children that mothers give birth to during their childbearing years.</a:t>
            </a:r>
            <a:endParaRPr lang="en-US" sz="2700" dirty="0"/>
          </a:p>
          <a:p>
            <a:pPr>
              <a:lnSpc>
                <a:spcPct val="100000"/>
              </a:lnSpc>
            </a:pPr>
            <a:r>
              <a:rPr lang="en-US" sz="2700" dirty="0"/>
              <a:t>The fertility rate for each year is calculated based on the total number of births per woman during the year.</a:t>
            </a:r>
            <a:endParaRPr lang="en-US" sz="2700" dirty="0"/>
          </a:p>
          <a:p>
            <a:pPr>
              <a:lnSpc>
                <a:spcPct val="100000"/>
              </a:lnSpc>
            </a:pPr>
            <a:r>
              <a:rPr lang="ar-SA" sz="2700" dirty="0"/>
              <a:t>From the general proportion of total births in one country, the average fertility rates of women in the country are obtained.</a:t>
            </a:r>
            <a:endParaRPr lang="ar-SA" sz="2700" dirty="0"/>
          </a:p>
          <a:p>
            <a:pPr>
              <a:lnSpc>
                <a:spcPct val="100000"/>
              </a:lnSpc>
            </a:pPr>
            <a:r>
              <a:rPr lang="ar-SA" sz="2700" dirty="0"/>
              <a:t>It is an important indicator that reflects the fertility level of the population, and thus the population growth can be predicted.</a:t>
            </a:r>
            <a:endParaRPr lang="ar-SA" alt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About the domain</a:t>
            </a:r>
            <a:r>
              <a:rPr lang="ar-SA" altLang="en-US" dirty="0">
                <a:sym typeface="+mn-ea"/>
              </a:rPr>
              <a:t>.</a:t>
            </a:r>
            <a:endParaRPr lang="ar-SA" alt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dirty="0">
                <a:sym typeface="+mn-ea"/>
              </a:rPr>
              <a:t>All of this is assuming no net migration and an unchanged(fixed) mortality rate.</a:t>
            </a:r>
            <a:endParaRPr lang="ar-SA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ar-SA" altLang="en-US" dirty="0">
                <a:sym typeface="+mn-ea"/>
              </a:rPr>
              <a:t>All in line with prevailing fertility rates by age.</a:t>
            </a:r>
            <a:endParaRPr lang="ar-SA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ar-SA" altLang="en-US" dirty="0">
                <a:sym typeface="+mn-ea"/>
              </a:rPr>
              <a:t>Fertility rate is also an indicator of population growth.</a:t>
            </a:r>
            <a:endParaRPr lang="ar-SA" altLang="en-US" dirty="0"/>
          </a:p>
          <a:p>
            <a:pPr>
              <a:lnSpc>
                <a:spcPct val="100000"/>
              </a:lnSpc>
            </a:pPr>
            <a:r>
              <a:rPr lang="en-US"/>
              <a:t>It all shows the extent of the impact of development on fertility rates, taking into account the number of deaths</a:t>
            </a:r>
            <a:r>
              <a:rPr lang="ar-SA" altLang="en-US"/>
              <a:t>.</a:t>
            </a:r>
            <a:endParaRPr lang="ar-S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7235" y="2895600"/>
            <a:ext cx="817753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65" dirty="0">
                <a:sym typeface="+mn-ea"/>
              </a:rPr>
              <a:t>Data mining</a:t>
            </a:r>
            <a:br>
              <a:rPr lang="en-US" dirty="0"/>
            </a:br>
            <a:r>
              <a:rPr lang="en-US" sz="6665" dirty="0"/>
              <a:t>About the data</a:t>
            </a:r>
            <a:r>
              <a:rPr lang="en-US" dirty="0"/>
              <a:t>:</a:t>
            </a:r>
            <a:r>
              <a:rPr lang="en-US" sz="3110" dirty="0">
                <a:sym typeface="+mn-ea"/>
              </a:rPr>
              <a:t>Data </a:t>
            </a:r>
            <a:r>
              <a:rPr lang="en-US" sz="3110" dirty="0">
                <a:sym typeface="+mn-ea"/>
              </a:rPr>
              <a:t>Understanding.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en-US"/>
              <a:t>The Dataset for: Fertility Rate of 186 Countries in 1960-2020.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sym typeface="+mn-ea"/>
              </a:rPr>
              <a:t>The fertility rate is usually expressed as the number of births per 1,000 women of childbearing age.</a:t>
            </a:r>
            <a:endParaRPr 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+mn-ea"/>
              </a:rPr>
              <a:t>The age of women is usually defined as ranging from 15 to 49 years.</a:t>
            </a:r>
            <a:endParaRPr 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+mn-ea"/>
              </a:rPr>
              <a:t>A fertility rate of 2.1 is considered the replacement level</a:t>
            </a:r>
            <a:r>
              <a:rPr lang="ar-SA" altLang="en-US" dirty="0">
                <a:sym typeface="+mn-ea"/>
              </a:rPr>
              <a:t>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Which means that each woman has on average enough children to replace herself and her partner.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Fertility rate above replacement level may indicate population growth</a:t>
            </a:r>
            <a:r>
              <a:rPr lang="ar-SA" altLang="en-US">
                <a:sym typeface="+mn-ea"/>
              </a:rPr>
              <a:t>.</a:t>
            </a:r>
            <a:endParaRPr lang="ar-SA" altLang="en-US"/>
          </a:p>
          <a:p>
            <a:pPr>
              <a:lnSpc>
                <a:spcPct val="100000"/>
              </a:lnSpc>
            </a:pPr>
            <a:r>
              <a:rPr lang="ar-SA" altLang="en-US">
                <a:sym typeface="+mn-ea"/>
              </a:rPr>
              <a:t>While the fertility rate is below replacement level may indicate population decline.</a:t>
            </a:r>
            <a:endParaRPr lang="ar-SA" altLang="en-US"/>
          </a:p>
          <a:p>
            <a:pPr>
              <a:lnSpc>
                <a:spcPct val="100000"/>
              </a:lnSpc>
            </a:pPr>
            <a:endParaRPr lang="en-US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9945" y="2922270"/>
            <a:ext cx="5452745" cy="1012825"/>
          </a:xfrm>
        </p:spPr>
        <p:txBody>
          <a:bodyPr>
            <a:normAutofit fontScale="90000"/>
          </a:bodyPr>
          <a:lstStyle/>
          <a:p>
            <a:r>
              <a:rPr lang="en-US" sz="1665" dirty="0">
                <a:sym typeface="+mn-ea"/>
              </a:rPr>
              <a:t>Data Exploration to Data Preparation</a:t>
            </a:r>
            <a:br>
              <a:rPr lang="en-US" dirty="0"/>
            </a:br>
            <a:r>
              <a:rPr lang="en-US" sz="6665" dirty="0"/>
              <a:t>Data Exploration </a:t>
            </a:r>
            <a:endParaRPr lang="en-US" sz="66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exploration...</a:t>
            </a:r>
            <a:endParaRPr lang="ar-S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>
              <a:lnSpc>
                <a:spcPct val="100000"/>
              </a:lnSpc>
            </a:pPr>
            <a:r>
              <a:rPr lang="en-US" sz="4665" dirty="0">
                <a:sym typeface="+mn-ea"/>
              </a:rPr>
              <a:t>Represented in 188 rows and 62 columns.</a:t>
            </a:r>
            <a:endParaRPr lang="ar-SA" altLang="en-US" sz="4665" dirty="0"/>
          </a:p>
          <a:p>
            <a:pPr>
              <a:lnSpc>
                <a:spcPct val="100000"/>
              </a:lnSpc>
            </a:pPr>
            <a:r>
              <a:rPr lang="en-US" sz="4665" dirty="0">
                <a:sym typeface="+mn-ea"/>
              </a:rPr>
              <a:t> where the rows(186) represent the countries and their fertility rates.</a:t>
            </a:r>
            <a:endParaRPr lang="en-US" sz="4665" dirty="0"/>
          </a:p>
          <a:p>
            <a:pPr>
              <a:lnSpc>
                <a:spcPct val="100000"/>
              </a:lnSpc>
            </a:pPr>
            <a:r>
              <a:rPr lang="en-US" sz="4665" dirty="0">
                <a:sym typeface="+mn-ea"/>
              </a:rPr>
              <a:t>Where there is a row(1) representing the fertility rate in percentage for the whole world during each year</a:t>
            </a:r>
            <a:r>
              <a:rPr lang="ar-SA" sz="4665" dirty="0">
                <a:sym typeface="+mn-ea"/>
              </a:rPr>
              <a:t>.</a:t>
            </a:r>
            <a:endParaRPr lang="en-US" sz="4665" dirty="0"/>
          </a:p>
          <a:p>
            <a:pPr>
              <a:lnSpc>
                <a:spcPct val="100000"/>
              </a:lnSpc>
            </a:pPr>
            <a:r>
              <a:rPr lang="en-US" sz="4665" dirty="0">
                <a:sym typeface="+mn-ea"/>
              </a:rPr>
              <a:t>And the columns(61) represent the years</a:t>
            </a:r>
            <a:r>
              <a:rPr lang="ar-SA" altLang="en-US" sz="4665" dirty="0">
                <a:sym typeface="+mn-ea"/>
              </a:rPr>
              <a:t>.</a:t>
            </a:r>
            <a:endParaRPr lang="en-US" sz="4665" dirty="0"/>
          </a:p>
          <a:p>
            <a:pPr>
              <a:lnSpc>
                <a:spcPct val="100000"/>
              </a:lnSpc>
            </a:pPr>
            <a:r>
              <a:rPr lang="en-US" sz="4665" dirty="0"/>
              <a:t>There are no missing values. According to the current dataset from the source (kaggle.com), the ratio is (0%).</a:t>
            </a:r>
            <a:endParaRPr lang="en-US" sz="4665" dirty="0"/>
          </a:p>
          <a:p>
            <a:endParaRPr lang="en-US" sz="4665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Data exploration...</a:t>
            </a:r>
            <a:endParaRPr lang="ar-SA" alt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Useing descriptive statistics:</a:t>
            </a:r>
            <a:endParaRPr 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The standard deviation, mean, medi</a:t>
            </a:r>
            <a:r>
              <a:rPr lang="en-US" dirty="0">
                <a:sym typeface="+mn-ea"/>
              </a:rPr>
              <a:t>and </a:t>
            </a:r>
            <a:r>
              <a:rPr lang="en-US" dirty="0">
                <a:sym typeface="+mn-ea"/>
              </a:rPr>
              <a:t>an provide a quick overview of the central tendency of the data and the diversity of the data.</a:t>
            </a:r>
            <a:endParaRPr lang="en-US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ym typeface="+mn-ea"/>
              </a:rPr>
              <a:t>The following values ​​are calculated as a percentage of the total fertility rate in the worldfor</a:t>
            </a:r>
            <a:r>
              <a:rPr lang="en-US" altLang="ar-SA" sz="1600" dirty="0">
                <a:sym typeface="+mn-ea"/>
              </a:rPr>
              <a:t> </a:t>
            </a:r>
            <a:r>
              <a:rPr lang="en-US" altLang="ar-SA" sz="1600" u="sng" dirty="0">
                <a:sym typeface="+mn-ea"/>
              </a:rPr>
              <a:t>61</a:t>
            </a:r>
            <a:r>
              <a:rPr lang="en-US" altLang="ar-SA" sz="1600" u="sng" dirty="0">
                <a:sym typeface="+mn-ea"/>
              </a:rPr>
              <a:t> yers , 186 countres:</a:t>
            </a:r>
            <a:endParaRPr lang="ar-SA" altLang="en-US" sz="1600" u="sng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+mn-ea"/>
              </a:rPr>
              <a:t>Mean = 3.44360</a:t>
            </a:r>
            <a:endParaRPr lang="en-US" sz="2000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+mn-ea"/>
              </a:rPr>
              <a:t>Median = 3.32</a:t>
            </a:r>
            <a:endParaRPr lang="en-US" sz="2000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+mn-ea"/>
              </a:rPr>
              <a:t>Range (2.39 - 4.98) = 2.59</a:t>
            </a:r>
            <a:endParaRPr lang="en-US" sz="2000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+mn-ea"/>
              </a:rPr>
              <a:t>Standard Deviation = 0.93</a:t>
            </a:r>
            <a:endParaRPr 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Data visualization: -&gt; </a:t>
            </a:r>
            <a:r>
              <a:rPr lang="en-US" sz="2000" dirty="0">
                <a:sym typeface="+mn-ea"/>
              </a:rPr>
              <a:t>in next page ...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6AC8B8-03BA-4745-994C-072AEE7EB1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4412</Words>
  <Application>WPS Presentation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Aldhabi</vt:lpstr>
      <vt:lpstr>Times New Roman</vt:lpstr>
      <vt:lpstr>Office Theme</vt:lpstr>
      <vt:lpstr>Data Science CSCI 3320 Project: Fertility Rate 1960-2020</vt:lpstr>
      <vt:lpstr>Data mining About the domain:Business Understanding.</vt:lpstr>
      <vt:lpstr>About the domain ...</vt:lpstr>
      <vt:lpstr>About the domain.</vt:lpstr>
      <vt:lpstr>Data mining About the data:Data Understanding.</vt:lpstr>
      <vt:lpstr>About the data...</vt:lpstr>
      <vt:lpstr>Data Exploration to Data Preparation Data Exploration </vt:lpstr>
      <vt:lpstr>Data exploration...</vt:lpstr>
      <vt:lpstr>Data exploration...</vt:lpstr>
      <vt:lpstr>Data exploration... Dashboard</vt:lpstr>
      <vt:lpstr>Data exploration... Dashboard</vt:lpstr>
      <vt:lpstr>Data exploration. Tell a story about what happened?</vt:lpstr>
      <vt:lpstr>Data Preparation </vt:lpstr>
      <vt:lpstr>Data preparation.</vt:lpstr>
      <vt:lpstr>Business Analytics Descriptive Analytics </vt:lpstr>
      <vt:lpstr>Descriptive analytics... what happend?  -  what is happening?</vt:lpstr>
      <vt:lpstr>Descriptive analytics. Use clustering to describe the data</vt:lpstr>
      <vt:lpstr>Business Analytics Predictive Analytics </vt:lpstr>
      <vt:lpstr>Predictive analytics... what will happen?  -  why will it happen?</vt:lpstr>
      <vt:lpstr>Predictive analytics. Use machine learning models to predict the future</vt:lpstr>
      <vt:lpstr>Conclusions.</vt:lpstr>
      <vt:lpstr>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CSCI 3320 Project: Data Set Name</dc:title>
  <dc:creator>SAAD Motaz</dc:creator>
  <cp:lastModifiedBy>AL</cp:lastModifiedBy>
  <cp:revision>76</cp:revision>
  <dcterms:created xsi:type="dcterms:W3CDTF">2022-12-04T07:18:00Z</dcterms:created>
  <dcterms:modified xsi:type="dcterms:W3CDTF">2023-01-03T21:57:08Z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2022-12-04T07:26:37Z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f52ec428-1666-4be0-b234-d18e56e32647</vt:lpwstr>
  </property>
  <property fmtid="{D5CDD505-2E9C-101B-9397-08002B2CF9AE}" pid="8" name="MSIP_Label_995f8ddb-c25f-497d-94ef-0e25e41810d1_ContentBits">
    <vt:lpwstr>0</vt:lpwstr>
  </property>
  <property fmtid="{D5CDD505-2E9C-101B-9397-08002B2CF9AE}" pid="9" name="ICV">
    <vt:lpwstr>87247412B00D4118B9BBC547282B0FCF</vt:lpwstr>
  </property>
  <property fmtid="{D5CDD505-2E9C-101B-9397-08002B2CF9AE}" pid="10" name="KSOProductBuildVer">
    <vt:lpwstr>1033-11.2.0.11417</vt:lpwstr>
  </property>
</Properties>
</file>