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9" d="100"/>
          <a:sy n="79" d="100"/>
        </p:scale>
        <p:origin x="12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5B603-0A50-4A20-A9E3-D58A93336E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213C35-10B8-4CA9-93EF-3F5D22683DD9}">
      <dgm:prSet/>
      <dgm:spPr/>
      <dgm:t>
        <a:bodyPr/>
        <a:lstStyle/>
        <a:p>
          <a:r>
            <a:rPr lang="en-GB" b="1" u="sng"/>
            <a:t>INTRODUCTION </a:t>
          </a:r>
          <a:endParaRPr lang="en-US"/>
        </a:p>
      </dgm:t>
    </dgm:pt>
    <dgm:pt modelId="{743E4257-AF30-4324-9B5A-A804466E61D0}" type="parTrans" cxnId="{B83AD10F-B88B-46E5-9239-489C6A5FFABD}">
      <dgm:prSet/>
      <dgm:spPr/>
      <dgm:t>
        <a:bodyPr/>
        <a:lstStyle/>
        <a:p>
          <a:endParaRPr lang="en-US"/>
        </a:p>
      </dgm:t>
    </dgm:pt>
    <dgm:pt modelId="{5A9C5950-6280-47FC-8B99-172C31E8118A}" type="sibTrans" cxnId="{B83AD10F-B88B-46E5-9239-489C6A5FFABD}">
      <dgm:prSet/>
      <dgm:spPr/>
      <dgm:t>
        <a:bodyPr/>
        <a:lstStyle/>
        <a:p>
          <a:endParaRPr lang="en-US"/>
        </a:p>
      </dgm:t>
    </dgm:pt>
    <dgm:pt modelId="{F7184855-56F3-479A-A241-AC6C7BD7D14F}">
      <dgm:prSet/>
      <dgm:spPr/>
      <dgm:t>
        <a:bodyPr/>
        <a:lstStyle/>
        <a:p>
          <a:r>
            <a:rPr lang="en-GB" b="1"/>
            <a:t>1.1. Introduction to the Project </a:t>
          </a:r>
          <a:endParaRPr lang="en-US"/>
        </a:p>
      </dgm:t>
    </dgm:pt>
    <dgm:pt modelId="{65EF6260-EAFC-4613-B367-3B4860AFB826}" type="parTrans" cxnId="{A4A48FAA-7DF8-4C02-B19D-17E66CA138EA}">
      <dgm:prSet/>
      <dgm:spPr/>
      <dgm:t>
        <a:bodyPr/>
        <a:lstStyle/>
        <a:p>
          <a:endParaRPr lang="en-US"/>
        </a:p>
      </dgm:t>
    </dgm:pt>
    <dgm:pt modelId="{DE9955EE-445B-4CB0-8587-53D4D2B65CF8}" type="sibTrans" cxnId="{A4A48FAA-7DF8-4C02-B19D-17E66CA138EA}">
      <dgm:prSet/>
      <dgm:spPr/>
      <dgm:t>
        <a:bodyPr/>
        <a:lstStyle/>
        <a:p>
          <a:endParaRPr lang="en-US"/>
        </a:p>
      </dgm:t>
    </dgm:pt>
    <dgm:pt modelId="{8183CFFF-93CC-436D-B5D2-C823B0B1E856}">
      <dgm:prSet/>
      <dgm:spPr/>
      <dgm:t>
        <a:bodyPr/>
        <a:lstStyle/>
        <a:p>
          <a:r>
            <a:rPr lang="en-GB" b="1"/>
            <a:t>1.2. Business Requirements </a:t>
          </a:r>
          <a:endParaRPr lang="en-US"/>
        </a:p>
      </dgm:t>
    </dgm:pt>
    <dgm:pt modelId="{BE990AE1-7D83-4230-8C93-0D6287F05D62}" type="parTrans" cxnId="{C93FC161-C8A9-4602-A05A-32FE1566E36C}">
      <dgm:prSet/>
      <dgm:spPr/>
      <dgm:t>
        <a:bodyPr/>
        <a:lstStyle/>
        <a:p>
          <a:endParaRPr lang="en-US"/>
        </a:p>
      </dgm:t>
    </dgm:pt>
    <dgm:pt modelId="{08AEBFB8-A887-4B72-8D4A-7D1ED0B531A3}" type="sibTrans" cxnId="{C93FC161-C8A9-4602-A05A-32FE1566E36C}">
      <dgm:prSet/>
      <dgm:spPr/>
      <dgm:t>
        <a:bodyPr/>
        <a:lstStyle/>
        <a:p>
          <a:endParaRPr lang="en-US"/>
        </a:p>
      </dgm:t>
    </dgm:pt>
    <dgm:pt modelId="{A2B22CA4-1829-4C42-866F-8A52CF7E472E}">
      <dgm:prSet/>
      <dgm:spPr/>
      <dgm:t>
        <a:bodyPr/>
        <a:lstStyle/>
        <a:p>
          <a:r>
            <a:rPr lang="en-GB" b="1" u="sng"/>
            <a:t>DATA SOURCE</a:t>
          </a:r>
          <a:endParaRPr lang="en-US"/>
        </a:p>
      </dgm:t>
    </dgm:pt>
    <dgm:pt modelId="{63AE8DE6-88D8-41F3-95E2-735FA167DE66}" type="parTrans" cxnId="{20A989FD-73B8-459F-9315-9615E82BF6C4}">
      <dgm:prSet/>
      <dgm:spPr/>
      <dgm:t>
        <a:bodyPr/>
        <a:lstStyle/>
        <a:p>
          <a:endParaRPr lang="en-US"/>
        </a:p>
      </dgm:t>
    </dgm:pt>
    <dgm:pt modelId="{69227A7B-2AC7-4ED2-9EF3-B4C554B9C5C9}" type="sibTrans" cxnId="{20A989FD-73B8-459F-9315-9615E82BF6C4}">
      <dgm:prSet/>
      <dgm:spPr/>
      <dgm:t>
        <a:bodyPr/>
        <a:lstStyle/>
        <a:p>
          <a:endParaRPr lang="en-US"/>
        </a:p>
      </dgm:t>
    </dgm:pt>
    <dgm:pt modelId="{BA7CA4DC-BE3B-4FA0-809E-6B6C8D4F75A5}">
      <dgm:prSet/>
      <dgm:spPr/>
      <dgm:t>
        <a:bodyPr/>
        <a:lstStyle/>
        <a:p>
          <a:r>
            <a:rPr lang="en-GB" b="1"/>
            <a:t>2.1. List of S&amp;P 500 companies (Wikipedia)</a:t>
          </a:r>
          <a:endParaRPr lang="en-US"/>
        </a:p>
      </dgm:t>
    </dgm:pt>
    <dgm:pt modelId="{9C08F8B5-8FB8-4A0D-A604-D3C042D94CEC}" type="parTrans" cxnId="{966A98C6-8033-4B16-802D-9A37F4B0C36B}">
      <dgm:prSet/>
      <dgm:spPr/>
      <dgm:t>
        <a:bodyPr/>
        <a:lstStyle/>
        <a:p>
          <a:endParaRPr lang="en-US"/>
        </a:p>
      </dgm:t>
    </dgm:pt>
    <dgm:pt modelId="{6A9F565C-1D7E-4DF2-8D2D-77F641E09143}" type="sibTrans" cxnId="{966A98C6-8033-4B16-802D-9A37F4B0C36B}">
      <dgm:prSet/>
      <dgm:spPr/>
      <dgm:t>
        <a:bodyPr/>
        <a:lstStyle/>
        <a:p>
          <a:endParaRPr lang="en-US"/>
        </a:p>
      </dgm:t>
    </dgm:pt>
    <dgm:pt modelId="{10820D06-2C29-44DA-9A91-FC9D5A605228}">
      <dgm:prSet/>
      <dgm:spPr/>
      <dgm:t>
        <a:bodyPr/>
        <a:lstStyle/>
        <a:p>
          <a:r>
            <a:rPr lang="en-GB" b="1"/>
            <a:t>2.2. S&amp;P 500 Stocks (Kaggle)</a:t>
          </a:r>
          <a:endParaRPr lang="en-US"/>
        </a:p>
      </dgm:t>
    </dgm:pt>
    <dgm:pt modelId="{9C6B3600-85F2-4778-9A7F-6A180A192C40}" type="parTrans" cxnId="{3D275DA3-C5E9-4757-9505-7F396B061A6E}">
      <dgm:prSet/>
      <dgm:spPr/>
      <dgm:t>
        <a:bodyPr/>
        <a:lstStyle/>
        <a:p>
          <a:endParaRPr lang="en-US"/>
        </a:p>
      </dgm:t>
    </dgm:pt>
    <dgm:pt modelId="{8618942E-47FF-4844-9AA0-8743A28380A6}" type="sibTrans" cxnId="{3D275DA3-C5E9-4757-9505-7F396B061A6E}">
      <dgm:prSet/>
      <dgm:spPr/>
      <dgm:t>
        <a:bodyPr/>
        <a:lstStyle/>
        <a:p>
          <a:endParaRPr lang="en-US"/>
        </a:p>
      </dgm:t>
    </dgm:pt>
    <dgm:pt modelId="{015A4B27-0400-4A69-81A9-D90C6F9B76BB}">
      <dgm:prSet/>
      <dgm:spPr/>
      <dgm:t>
        <a:bodyPr/>
        <a:lstStyle/>
        <a:p>
          <a:r>
            <a:rPr lang="en-GB" b="1"/>
            <a:t>2.3. S&amp;P 500 Companies with Financial Information (DataHub)</a:t>
          </a:r>
          <a:endParaRPr lang="en-US"/>
        </a:p>
      </dgm:t>
    </dgm:pt>
    <dgm:pt modelId="{14A96542-4A07-44E0-A8E2-E1B8E4DFEB5D}" type="parTrans" cxnId="{C8CEECCC-EC8B-42BD-B7D3-55AFCFEBD21D}">
      <dgm:prSet/>
      <dgm:spPr/>
      <dgm:t>
        <a:bodyPr/>
        <a:lstStyle/>
        <a:p>
          <a:endParaRPr lang="en-US"/>
        </a:p>
      </dgm:t>
    </dgm:pt>
    <dgm:pt modelId="{85A69FCC-9BD1-48C7-A551-26D21258C9D9}" type="sibTrans" cxnId="{C8CEECCC-EC8B-42BD-B7D3-55AFCFEBD21D}">
      <dgm:prSet/>
      <dgm:spPr/>
      <dgm:t>
        <a:bodyPr/>
        <a:lstStyle/>
        <a:p>
          <a:endParaRPr lang="en-US"/>
        </a:p>
      </dgm:t>
    </dgm:pt>
    <dgm:pt modelId="{C7F299AF-FE89-4E44-BCBE-4293A73BCCEF}" type="pres">
      <dgm:prSet presAssocID="{7E85B603-0A50-4A20-A9E3-D58A93336E31}" presName="linear" presStyleCnt="0">
        <dgm:presLayoutVars>
          <dgm:animLvl val="lvl"/>
          <dgm:resizeHandles val="exact"/>
        </dgm:presLayoutVars>
      </dgm:prSet>
      <dgm:spPr/>
    </dgm:pt>
    <dgm:pt modelId="{E771D6F2-3974-49B9-B1BF-4EA8F678BDAE}" type="pres">
      <dgm:prSet presAssocID="{BD213C35-10B8-4CA9-93EF-3F5D22683DD9}" presName="parentText" presStyleLbl="node1" presStyleIdx="0" presStyleCnt="2">
        <dgm:presLayoutVars>
          <dgm:chMax val="0"/>
          <dgm:bulletEnabled val="1"/>
        </dgm:presLayoutVars>
      </dgm:prSet>
      <dgm:spPr/>
    </dgm:pt>
    <dgm:pt modelId="{A17703B9-ECBC-459C-9F17-206A17F15831}" type="pres">
      <dgm:prSet presAssocID="{BD213C35-10B8-4CA9-93EF-3F5D22683DD9}" presName="childText" presStyleLbl="revTx" presStyleIdx="0" presStyleCnt="2">
        <dgm:presLayoutVars>
          <dgm:bulletEnabled val="1"/>
        </dgm:presLayoutVars>
      </dgm:prSet>
      <dgm:spPr/>
    </dgm:pt>
    <dgm:pt modelId="{5F04E2F1-126E-4127-9D8D-583D1CE2DEAD}" type="pres">
      <dgm:prSet presAssocID="{A2B22CA4-1829-4C42-866F-8A52CF7E472E}" presName="parentText" presStyleLbl="node1" presStyleIdx="1" presStyleCnt="2">
        <dgm:presLayoutVars>
          <dgm:chMax val="0"/>
          <dgm:bulletEnabled val="1"/>
        </dgm:presLayoutVars>
      </dgm:prSet>
      <dgm:spPr/>
    </dgm:pt>
    <dgm:pt modelId="{EE51BDB7-468C-46DC-96DE-9C43C69C9F0C}" type="pres">
      <dgm:prSet presAssocID="{A2B22CA4-1829-4C42-866F-8A52CF7E472E}" presName="childText" presStyleLbl="revTx" presStyleIdx="1" presStyleCnt="2">
        <dgm:presLayoutVars>
          <dgm:bulletEnabled val="1"/>
        </dgm:presLayoutVars>
      </dgm:prSet>
      <dgm:spPr/>
    </dgm:pt>
  </dgm:ptLst>
  <dgm:cxnLst>
    <dgm:cxn modelId="{B83AD10F-B88B-46E5-9239-489C6A5FFABD}" srcId="{7E85B603-0A50-4A20-A9E3-D58A93336E31}" destId="{BD213C35-10B8-4CA9-93EF-3F5D22683DD9}" srcOrd="0" destOrd="0" parTransId="{743E4257-AF30-4324-9B5A-A804466E61D0}" sibTransId="{5A9C5950-6280-47FC-8B99-172C31E8118A}"/>
    <dgm:cxn modelId="{15B9753A-7320-44F2-97D5-49A5B35BC346}" type="presOf" srcId="{10820D06-2C29-44DA-9A91-FC9D5A605228}" destId="{EE51BDB7-468C-46DC-96DE-9C43C69C9F0C}" srcOrd="0" destOrd="1" presId="urn:microsoft.com/office/officeart/2005/8/layout/vList2"/>
    <dgm:cxn modelId="{C93FC161-C8A9-4602-A05A-32FE1566E36C}" srcId="{BD213C35-10B8-4CA9-93EF-3F5D22683DD9}" destId="{8183CFFF-93CC-436D-B5D2-C823B0B1E856}" srcOrd="1" destOrd="0" parTransId="{BE990AE1-7D83-4230-8C93-0D6287F05D62}" sibTransId="{08AEBFB8-A887-4B72-8D4A-7D1ED0B531A3}"/>
    <dgm:cxn modelId="{06955749-9EB6-4AB0-A174-3087453C381B}" type="presOf" srcId="{BA7CA4DC-BE3B-4FA0-809E-6B6C8D4F75A5}" destId="{EE51BDB7-468C-46DC-96DE-9C43C69C9F0C}" srcOrd="0" destOrd="0" presId="urn:microsoft.com/office/officeart/2005/8/layout/vList2"/>
    <dgm:cxn modelId="{544FA758-BA27-47F5-A659-B29FD7F4DBFE}" type="presOf" srcId="{8183CFFF-93CC-436D-B5D2-C823B0B1E856}" destId="{A17703B9-ECBC-459C-9F17-206A17F15831}" srcOrd="0" destOrd="1" presId="urn:microsoft.com/office/officeart/2005/8/layout/vList2"/>
    <dgm:cxn modelId="{2C83637A-ECA1-423E-98C8-E2481FF89E43}" type="presOf" srcId="{A2B22CA4-1829-4C42-866F-8A52CF7E472E}" destId="{5F04E2F1-126E-4127-9D8D-583D1CE2DEAD}" srcOrd="0" destOrd="0" presId="urn:microsoft.com/office/officeart/2005/8/layout/vList2"/>
    <dgm:cxn modelId="{3D275DA3-C5E9-4757-9505-7F396B061A6E}" srcId="{A2B22CA4-1829-4C42-866F-8A52CF7E472E}" destId="{10820D06-2C29-44DA-9A91-FC9D5A605228}" srcOrd="1" destOrd="0" parTransId="{9C6B3600-85F2-4778-9A7F-6A180A192C40}" sibTransId="{8618942E-47FF-4844-9AA0-8743A28380A6}"/>
    <dgm:cxn modelId="{A4A48FAA-7DF8-4C02-B19D-17E66CA138EA}" srcId="{BD213C35-10B8-4CA9-93EF-3F5D22683DD9}" destId="{F7184855-56F3-479A-A241-AC6C7BD7D14F}" srcOrd="0" destOrd="0" parTransId="{65EF6260-EAFC-4613-B367-3B4860AFB826}" sibTransId="{DE9955EE-445B-4CB0-8587-53D4D2B65CF8}"/>
    <dgm:cxn modelId="{966A98C6-8033-4B16-802D-9A37F4B0C36B}" srcId="{A2B22CA4-1829-4C42-866F-8A52CF7E472E}" destId="{BA7CA4DC-BE3B-4FA0-809E-6B6C8D4F75A5}" srcOrd="0" destOrd="0" parTransId="{9C08F8B5-8FB8-4A0D-A604-D3C042D94CEC}" sibTransId="{6A9F565C-1D7E-4DF2-8D2D-77F641E09143}"/>
    <dgm:cxn modelId="{25F70ACB-2DD6-4494-B1E3-85694FCE9FB3}" type="presOf" srcId="{F7184855-56F3-479A-A241-AC6C7BD7D14F}" destId="{A17703B9-ECBC-459C-9F17-206A17F15831}" srcOrd="0" destOrd="0" presId="urn:microsoft.com/office/officeart/2005/8/layout/vList2"/>
    <dgm:cxn modelId="{C8CEECCC-EC8B-42BD-B7D3-55AFCFEBD21D}" srcId="{A2B22CA4-1829-4C42-866F-8A52CF7E472E}" destId="{015A4B27-0400-4A69-81A9-D90C6F9B76BB}" srcOrd="2" destOrd="0" parTransId="{14A96542-4A07-44E0-A8E2-E1B8E4DFEB5D}" sibTransId="{85A69FCC-9BD1-48C7-A551-26D21258C9D9}"/>
    <dgm:cxn modelId="{42302DD4-75E9-44E5-AB81-E4E9E939E125}" type="presOf" srcId="{7E85B603-0A50-4A20-A9E3-D58A93336E31}" destId="{C7F299AF-FE89-4E44-BCBE-4293A73BCCEF}" srcOrd="0" destOrd="0" presId="urn:microsoft.com/office/officeart/2005/8/layout/vList2"/>
    <dgm:cxn modelId="{FAB9ACDA-CE21-49C0-A9CF-7FD4C1298DD1}" type="presOf" srcId="{015A4B27-0400-4A69-81A9-D90C6F9B76BB}" destId="{EE51BDB7-468C-46DC-96DE-9C43C69C9F0C}" srcOrd="0" destOrd="2" presId="urn:microsoft.com/office/officeart/2005/8/layout/vList2"/>
    <dgm:cxn modelId="{23A1F9F3-5D44-4BFF-9941-00EAFBA1B8DE}" type="presOf" srcId="{BD213C35-10B8-4CA9-93EF-3F5D22683DD9}" destId="{E771D6F2-3974-49B9-B1BF-4EA8F678BDAE}" srcOrd="0" destOrd="0" presId="urn:microsoft.com/office/officeart/2005/8/layout/vList2"/>
    <dgm:cxn modelId="{20A989FD-73B8-459F-9315-9615E82BF6C4}" srcId="{7E85B603-0A50-4A20-A9E3-D58A93336E31}" destId="{A2B22CA4-1829-4C42-866F-8A52CF7E472E}" srcOrd="1" destOrd="0" parTransId="{63AE8DE6-88D8-41F3-95E2-735FA167DE66}" sibTransId="{69227A7B-2AC7-4ED2-9EF3-B4C554B9C5C9}"/>
    <dgm:cxn modelId="{D9F317CD-3FB0-4E93-8D3B-C68CA1129491}" type="presParOf" srcId="{C7F299AF-FE89-4E44-BCBE-4293A73BCCEF}" destId="{E771D6F2-3974-49B9-B1BF-4EA8F678BDAE}" srcOrd="0" destOrd="0" presId="urn:microsoft.com/office/officeart/2005/8/layout/vList2"/>
    <dgm:cxn modelId="{A645223F-B19E-4E91-B09F-6CA83FD95F1A}" type="presParOf" srcId="{C7F299AF-FE89-4E44-BCBE-4293A73BCCEF}" destId="{A17703B9-ECBC-459C-9F17-206A17F15831}" srcOrd="1" destOrd="0" presId="urn:microsoft.com/office/officeart/2005/8/layout/vList2"/>
    <dgm:cxn modelId="{F9B740A7-48A8-4244-AE7C-847451929789}" type="presParOf" srcId="{C7F299AF-FE89-4E44-BCBE-4293A73BCCEF}" destId="{5F04E2F1-126E-4127-9D8D-583D1CE2DEAD}" srcOrd="2" destOrd="0" presId="urn:microsoft.com/office/officeart/2005/8/layout/vList2"/>
    <dgm:cxn modelId="{729C8B6F-970F-41A9-A93E-E00BF8D01BA7}" type="presParOf" srcId="{C7F299AF-FE89-4E44-BCBE-4293A73BCCEF}" destId="{EE51BDB7-468C-46DC-96DE-9C43C69C9F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25A071-C607-492E-B43F-7FDE14CFFC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586BC0-831F-4F01-8E21-AC8952ECA9CF}">
      <dgm:prSet/>
      <dgm:spPr/>
      <dgm:t>
        <a:bodyPr/>
        <a:lstStyle/>
        <a:p>
          <a:r>
            <a:rPr lang="en-GB" b="1" u="sng"/>
            <a:t>DATA MODELLING</a:t>
          </a:r>
          <a:endParaRPr lang="en-US"/>
        </a:p>
      </dgm:t>
    </dgm:pt>
    <dgm:pt modelId="{894D996C-DF91-4615-9444-9152A0B69766}" type="parTrans" cxnId="{DB6CBED3-6D64-49BC-B466-68C54E709505}">
      <dgm:prSet/>
      <dgm:spPr/>
      <dgm:t>
        <a:bodyPr/>
        <a:lstStyle/>
        <a:p>
          <a:endParaRPr lang="en-US"/>
        </a:p>
      </dgm:t>
    </dgm:pt>
    <dgm:pt modelId="{779E7B9F-4952-4A67-AA0E-0786C48F1812}" type="sibTrans" cxnId="{DB6CBED3-6D64-49BC-B466-68C54E709505}">
      <dgm:prSet/>
      <dgm:spPr/>
      <dgm:t>
        <a:bodyPr/>
        <a:lstStyle/>
        <a:p>
          <a:endParaRPr lang="en-US"/>
        </a:p>
      </dgm:t>
    </dgm:pt>
    <dgm:pt modelId="{C92E289C-A355-4416-B04C-38832BA61145}">
      <dgm:prSet/>
      <dgm:spPr/>
      <dgm:t>
        <a:bodyPr/>
        <a:lstStyle/>
        <a:p>
          <a:r>
            <a:rPr lang="en-GB" b="1"/>
            <a:t>3.1. Why? “Why you choose specific schema (star schema,… etc.) ” </a:t>
          </a:r>
          <a:endParaRPr lang="en-US"/>
        </a:p>
      </dgm:t>
    </dgm:pt>
    <dgm:pt modelId="{5FD67783-163B-4E09-80BE-3254637A79E6}" type="parTrans" cxnId="{D632E3C3-3437-4FE9-ADAF-FAA474CED0FA}">
      <dgm:prSet/>
      <dgm:spPr/>
      <dgm:t>
        <a:bodyPr/>
        <a:lstStyle/>
        <a:p>
          <a:endParaRPr lang="en-US"/>
        </a:p>
      </dgm:t>
    </dgm:pt>
    <dgm:pt modelId="{48BDDE20-F712-44A9-A825-3295C02DF763}" type="sibTrans" cxnId="{D632E3C3-3437-4FE9-ADAF-FAA474CED0FA}">
      <dgm:prSet/>
      <dgm:spPr/>
      <dgm:t>
        <a:bodyPr/>
        <a:lstStyle/>
        <a:p>
          <a:endParaRPr lang="en-US"/>
        </a:p>
      </dgm:t>
    </dgm:pt>
    <dgm:pt modelId="{E42D1003-64D2-43FD-B287-49B7AE7DBB82}">
      <dgm:prSet/>
      <dgm:spPr/>
      <dgm:t>
        <a:bodyPr/>
        <a:lstStyle/>
        <a:p>
          <a:r>
            <a:rPr lang="en-GB" b="1"/>
            <a:t>3.2. Model </a:t>
          </a:r>
          <a:endParaRPr lang="en-US"/>
        </a:p>
      </dgm:t>
    </dgm:pt>
    <dgm:pt modelId="{3AB1C65A-BDFA-4CB7-B3B9-ED2876B9019B}" type="parTrans" cxnId="{B6D5C545-C7AA-4F59-9314-CB27A2B9B0E3}">
      <dgm:prSet/>
      <dgm:spPr/>
      <dgm:t>
        <a:bodyPr/>
        <a:lstStyle/>
        <a:p>
          <a:endParaRPr lang="en-US"/>
        </a:p>
      </dgm:t>
    </dgm:pt>
    <dgm:pt modelId="{C7B3C6C4-1811-4AE6-AA23-539CE2EDE647}" type="sibTrans" cxnId="{B6D5C545-C7AA-4F59-9314-CB27A2B9B0E3}">
      <dgm:prSet/>
      <dgm:spPr/>
      <dgm:t>
        <a:bodyPr/>
        <a:lstStyle/>
        <a:p>
          <a:endParaRPr lang="en-US"/>
        </a:p>
      </dgm:t>
    </dgm:pt>
    <dgm:pt modelId="{D5B0BD40-03D1-4750-85CF-CF27BAA3DE8C}">
      <dgm:prSet/>
      <dgm:spPr/>
      <dgm:t>
        <a:bodyPr/>
        <a:lstStyle/>
        <a:p>
          <a:r>
            <a:rPr lang="en-GB" b="1" u="sng"/>
            <a:t>LOGICAL DATA MAPPING</a:t>
          </a:r>
          <a:endParaRPr lang="en-US"/>
        </a:p>
      </dgm:t>
    </dgm:pt>
    <dgm:pt modelId="{672732D0-A54E-43FE-BC04-95ED3719540D}" type="parTrans" cxnId="{04AA8074-91B4-4DAC-9AFD-2F3944A9C12C}">
      <dgm:prSet/>
      <dgm:spPr/>
      <dgm:t>
        <a:bodyPr/>
        <a:lstStyle/>
        <a:p>
          <a:endParaRPr lang="en-US"/>
        </a:p>
      </dgm:t>
    </dgm:pt>
    <dgm:pt modelId="{F392FD1A-F291-413B-A66B-C932E1C2387A}" type="sibTrans" cxnId="{04AA8074-91B4-4DAC-9AFD-2F3944A9C12C}">
      <dgm:prSet/>
      <dgm:spPr/>
      <dgm:t>
        <a:bodyPr/>
        <a:lstStyle/>
        <a:p>
          <a:endParaRPr lang="en-US"/>
        </a:p>
      </dgm:t>
    </dgm:pt>
    <dgm:pt modelId="{322936D0-2AC7-431A-998B-C654D97A886B}">
      <dgm:prSet/>
      <dgm:spPr/>
      <dgm:t>
        <a:bodyPr/>
        <a:lstStyle/>
        <a:p>
          <a:r>
            <a:rPr lang="en-GB" b="1" u="sng"/>
            <a:t>Queries</a:t>
          </a:r>
          <a:endParaRPr lang="en-US"/>
        </a:p>
      </dgm:t>
    </dgm:pt>
    <dgm:pt modelId="{4A3926B0-3E9E-481C-8835-DBF1A1D3B310}" type="parTrans" cxnId="{27E3DBB9-E259-4F75-9B50-EA72B6F1A854}">
      <dgm:prSet/>
      <dgm:spPr/>
      <dgm:t>
        <a:bodyPr/>
        <a:lstStyle/>
        <a:p>
          <a:endParaRPr lang="en-US"/>
        </a:p>
      </dgm:t>
    </dgm:pt>
    <dgm:pt modelId="{9517D340-B1DF-48C8-84F6-A1FD6946AFA0}" type="sibTrans" cxnId="{27E3DBB9-E259-4F75-9B50-EA72B6F1A854}">
      <dgm:prSet/>
      <dgm:spPr/>
      <dgm:t>
        <a:bodyPr/>
        <a:lstStyle/>
        <a:p>
          <a:endParaRPr lang="en-US"/>
        </a:p>
      </dgm:t>
    </dgm:pt>
    <dgm:pt modelId="{916DDE9E-E9B5-4FCF-AA1B-A72B18542C1A}">
      <dgm:prSet/>
      <dgm:spPr/>
      <dgm:t>
        <a:bodyPr/>
        <a:lstStyle/>
        <a:p>
          <a:r>
            <a:rPr lang="en-GB" b="1" u="sng"/>
            <a:t>Visualization</a:t>
          </a:r>
          <a:endParaRPr lang="en-US"/>
        </a:p>
      </dgm:t>
    </dgm:pt>
    <dgm:pt modelId="{397C886D-7757-481F-A499-CB0C112E045D}" type="parTrans" cxnId="{2045B161-0C9D-4C1B-A88C-D398D57A1A29}">
      <dgm:prSet/>
      <dgm:spPr/>
      <dgm:t>
        <a:bodyPr/>
        <a:lstStyle/>
        <a:p>
          <a:endParaRPr lang="en-US"/>
        </a:p>
      </dgm:t>
    </dgm:pt>
    <dgm:pt modelId="{CE1F779B-B40C-4B38-8F11-C401408B96A2}" type="sibTrans" cxnId="{2045B161-0C9D-4C1B-A88C-D398D57A1A29}">
      <dgm:prSet/>
      <dgm:spPr/>
      <dgm:t>
        <a:bodyPr/>
        <a:lstStyle/>
        <a:p>
          <a:endParaRPr lang="en-US"/>
        </a:p>
      </dgm:t>
    </dgm:pt>
    <dgm:pt modelId="{7F902760-3CE5-403F-81CB-29EF4ED29593}">
      <dgm:prSet/>
      <dgm:spPr/>
      <dgm:t>
        <a:bodyPr/>
        <a:lstStyle/>
        <a:p>
          <a:r>
            <a:rPr lang="en-GB" b="1" u="sng"/>
            <a:t>Insights</a:t>
          </a:r>
          <a:endParaRPr lang="en-US"/>
        </a:p>
      </dgm:t>
    </dgm:pt>
    <dgm:pt modelId="{F35B72B5-2FEC-4397-AD39-8744117EE027}" type="parTrans" cxnId="{B3FFE906-9D11-474C-BDE8-5CE57F9A7628}">
      <dgm:prSet/>
      <dgm:spPr/>
      <dgm:t>
        <a:bodyPr/>
        <a:lstStyle/>
        <a:p>
          <a:endParaRPr lang="en-US"/>
        </a:p>
      </dgm:t>
    </dgm:pt>
    <dgm:pt modelId="{2DF8FA47-62CA-47E6-BCDB-885D88CF902A}" type="sibTrans" cxnId="{B3FFE906-9D11-474C-BDE8-5CE57F9A7628}">
      <dgm:prSet/>
      <dgm:spPr/>
      <dgm:t>
        <a:bodyPr/>
        <a:lstStyle/>
        <a:p>
          <a:endParaRPr lang="en-US"/>
        </a:p>
      </dgm:t>
    </dgm:pt>
    <dgm:pt modelId="{C377BA78-E943-46E7-A4F2-8EF9C04FBECC}">
      <dgm:prSet/>
      <dgm:spPr/>
      <dgm:t>
        <a:bodyPr/>
        <a:lstStyle/>
        <a:p>
          <a:r>
            <a:rPr lang="en-GB" b="1" u="sng"/>
            <a:t>Conclusion</a:t>
          </a:r>
          <a:endParaRPr lang="en-US"/>
        </a:p>
      </dgm:t>
    </dgm:pt>
    <dgm:pt modelId="{5B8728B3-623D-4953-AAB4-A8A78B22A7EF}" type="parTrans" cxnId="{9A819D75-0F51-4CB6-B8FF-BDB864769F29}">
      <dgm:prSet/>
      <dgm:spPr/>
      <dgm:t>
        <a:bodyPr/>
        <a:lstStyle/>
        <a:p>
          <a:endParaRPr lang="en-US"/>
        </a:p>
      </dgm:t>
    </dgm:pt>
    <dgm:pt modelId="{7B25C866-F2C8-4363-AA3B-01DAA7264612}" type="sibTrans" cxnId="{9A819D75-0F51-4CB6-B8FF-BDB864769F29}">
      <dgm:prSet/>
      <dgm:spPr/>
      <dgm:t>
        <a:bodyPr/>
        <a:lstStyle/>
        <a:p>
          <a:endParaRPr lang="en-US"/>
        </a:p>
      </dgm:t>
    </dgm:pt>
    <dgm:pt modelId="{ED4171AA-F415-4E85-B434-6A572F59C95C}" type="pres">
      <dgm:prSet presAssocID="{6825A071-C607-492E-B43F-7FDE14CFFC22}" presName="root" presStyleCnt="0">
        <dgm:presLayoutVars>
          <dgm:dir/>
          <dgm:resizeHandles val="exact"/>
        </dgm:presLayoutVars>
      </dgm:prSet>
      <dgm:spPr/>
    </dgm:pt>
    <dgm:pt modelId="{B1BA870F-44AD-4BD5-A66B-782B251BBA06}" type="pres">
      <dgm:prSet presAssocID="{5C586BC0-831F-4F01-8E21-AC8952ECA9CF}" presName="compNode" presStyleCnt="0"/>
      <dgm:spPr/>
    </dgm:pt>
    <dgm:pt modelId="{16F7BC1C-D5F8-436E-A027-D6D025824F5A}" type="pres">
      <dgm:prSet presAssocID="{5C586BC0-831F-4F01-8E21-AC8952ECA9CF}" presName="bgRect" presStyleLbl="bgShp" presStyleIdx="0" presStyleCnt="6"/>
      <dgm:spPr/>
    </dgm:pt>
    <dgm:pt modelId="{786C2DA6-B63C-44D1-9608-85464B57B550}" type="pres">
      <dgm:prSet presAssocID="{5C586BC0-831F-4F01-8E21-AC8952ECA9C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2C7DFCF-9CC4-45B1-93DD-DED27896697A}" type="pres">
      <dgm:prSet presAssocID="{5C586BC0-831F-4F01-8E21-AC8952ECA9CF}" presName="spaceRect" presStyleCnt="0"/>
      <dgm:spPr/>
    </dgm:pt>
    <dgm:pt modelId="{7817A25E-CB61-4A08-8EAA-438E5EC99858}" type="pres">
      <dgm:prSet presAssocID="{5C586BC0-831F-4F01-8E21-AC8952ECA9CF}" presName="parTx" presStyleLbl="revTx" presStyleIdx="0" presStyleCnt="7">
        <dgm:presLayoutVars>
          <dgm:chMax val="0"/>
          <dgm:chPref val="0"/>
        </dgm:presLayoutVars>
      </dgm:prSet>
      <dgm:spPr/>
    </dgm:pt>
    <dgm:pt modelId="{5BAAAC11-2F3A-4EFE-A985-6A278FBCC5DF}" type="pres">
      <dgm:prSet presAssocID="{5C586BC0-831F-4F01-8E21-AC8952ECA9CF}" presName="desTx" presStyleLbl="revTx" presStyleIdx="1" presStyleCnt="7">
        <dgm:presLayoutVars/>
      </dgm:prSet>
      <dgm:spPr/>
    </dgm:pt>
    <dgm:pt modelId="{1B29BAFA-7B84-4B5A-9C81-22309ADCA2B3}" type="pres">
      <dgm:prSet presAssocID="{779E7B9F-4952-4A67-AA0E-0786C48F1812}" presName="sibTrans" presStyleCnt="0"/>
      <dgm:spPr/>
    </dgm:pt>
    <dgm:pt modelId="{F9C332A0-D498-44B7-91AD-B7756B4EAD7D}" type="pres">
      <dgm:prSet presAssocID="{D5B0BD40-03D1-4750-85CF-CF27BAA3DE8C}" presName="compNode" presStyleCnt="0"/>
      <dgm:spPr/>
    </dgm:pt>
    <dgm:pt modelId="{E7805B37-AA03-43BA-AFBD-11EF1E091629}" type="pres">
      <dgm:prSet presAssocID="{D5B0BD40-03D1-4750-85CF-CF27BAA3DE8C}" presName="bgRect" presStyleLbl="bgShp" presStyleIdx="1" presStyleCnt="6"/>
      <dgm:spPr/>
    </dgm:pt>
    <dgm:pt modelId="{0B0056E8-C528-4B16-93A1-45D03F256EFB}" type="pres">
      <dgm:prSet presAssocID="{D5B0BD40-03D1-4750-85CF-CF27BAA3DE8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r"/>
        </a:ext>
      </dgm:extLst>
    </dgm:pt>
    <dgm:pt modelId="{73C99DDE-A9F9-4CFE-AF08-EBF10961BDED}" type="pres">
      <dgm:prSet presAssocID="{D5B0BD40-03D1-4750-85CF-CF27BAA3DE8C}" presName="spaceRect" presStyleCnt="0"/>
      <dgm:spPr/>
    </dgm:pt>
    <dgm:pt modelId="{D9A8088A-ED48-4D02-AE28-2EAA8FA1D73C}" type="pres">
      <dgm:prSet presAssocID="{D5B0BD40-03D1-4750-85CF-CF27BAA3DE8C}" presName="parTx" presStyleLbl="revTx" presStyleIdx="2" presStyleCnt="7">
        <dgm:presLayoutVars>
          <dgm:chMax val="0"/>
          <dgm:chPref val="0"/>
        </dgm:presLayoutVars>
      </dgm:prSet>
      <dgm:spPr/>
    </dgm:pt>
    <dgm:pt modelId="{FA27C3CD-6E89-4B54-9533-30A0EAD2ED1C}" type="pres">
      <dgm:prSet presAssocID="{F392FD1A-F291-413B-A66B-C932E1C2387A}" presName="sibTrans" presStyleCnt="0"/>
      <dgm:spPr/>
    </dgm:pt>
    <dgm:pt modelId="{AE214EB3-55C3-41AE-B4C5-826999C178A2}" type="pres">
      <dgm:prSet presAssocID="{322936D0-2AC7-431A-998B-C654D97A886B}" presName="compNode" presStyleCnt="0"/>
      <dgm:spPr/>
    </dgm:pt>
    <dgm:pt modelId="{74B99B6F-3AAF-4551-A023-5D9325C9071C}" type="pres">
      <dgm:prSet presAssocID="{322936D0-2AC7-431A-998B-C654D97A886B}" presName="bgRect" presStyleLbl="bgShp" presStyleIdx="2" presStyleCnt="6"/>
      <dgm:spPr/>
    </dgm:pt>
    <dgm:pt modelId="{1471FB8D-F7C0-4612-BD3D-B836537D9FB0}" type="pres">
      <dgm:prSet presAssocID="{322936D0-2AC7-431A-998B-C654D97A886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F0D25A38-6246-4207-852B-DCA068EDB0C4}" type="pres">
      <dgm:prSet presAssocID="{322936D0-2AC7-431A-998B-C654D97A886B}" presName="spaceRect" presStyleCnt="0"/>
      <dgm:spPr/>
    </dgm:pt>
    <dgm:pt modelId="{AD75697A-D12F-4081-85C8-AE358EA25066}" type="pres">
      <dgm:prSet presAssocID="{322936D0-2AC7-431A-998B-C654D97A886B}" presName="parTx" presStyleLbl="revTx" presStyleIdx="3" presStyleCnt="7">
        <dgm:presLayoutVars>
          <dgm:chMax val="0"/>
          <dgm:chPref val="0"/>
        </dgm:presLayoutVars>
      </dgm:prSet>
      <dgm:spPr/>
    </dgm:pt>
    <dgm:pt modelId="{9118939E-29B8-451F-B15D-43B6C12F805E}" type="pres">
      <dgm:prSet presAssocID="{9517D340-B1DF-48C8-84F6-A1FD6946AFA0}" presName="sibTrans" presStyleCnt="0"/>
      <dgm:spPr/>
    </dgm:pt>
    <dgm:pt modelId="{25C7E524-0F3F-47ED-906F-57A0F1E8222B}" type="pres">
      <dgm:prSet presAssocID="{916DDE9E-E9B5-4FCF-AA1B-A72B18542C1A}" presName="compNode" presStyleCnt="0"/>
      <dgm:spPr/>
    </dgm:pt>
    <dgm:pt modelId="{6D0EE587-53FC-4079-B40C-B0A104F64D2F}" type="pres">
      <dgm:prSet presAssocID="{916DDE9E-E9B5-4FCF-AA1B-A72B18542C1A}" presName="bgRect" presStyleLbl="bgShp" presStyleIdx="3" presStyleCnt="6"/>
      <dgm:spPr/>
    </dgm:pt>
    <dgm:pt modelId="{EBB945C1-F807-4E90-858B-42E07CFCB9D6}" type="pres">
      <dgm:prSet presAssocID="{916DDE9E-E9B5-4FCF-AA1B-A72B18542C1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E16C59B-03F3-48B6-AF17-09F8441DF5C0}" type="pres">
      <dgm:prSet presAssocID="{916DDE9E-E9B5-4FCF-AA1B-A72B18542C1A}" presName="spaceRect" presStyleCnt="0"/>
      <dgm:spPr/>
    </dgm:pt>
    <dgm:pt modelId="{A9EC33C0-BDFA-4DCC-A9DC-86E5EAC528B7}" type="pres">
      <dgm:prSet presAssocID="{916DDE9E-E9B5-4FCF-AA1B-A72B18542C1A}" presName="parTx" presStyleLbl="revTx" presStyleIdx="4" presStyleCnt="7">
        <dgm:presLayoutVars>
          <dgm:chMax val="0"/>
          <dgm:chPref val="0"/>
        </dgm:presLayoutVars>
      </dgm:prSet>
      <dgm:spPr/>
    </dgm:pt>
    <dgm:pt modelId="{A6613480-CD16-4AF9-B061-7A7E6BE40E69}" type="pres">
      <dgm:prSet presAssocID="{CE1F779B-B40C-4B38-8F11-C401408B96A2}" presName="sibTrans" presStyleCnt="0"/>
      <dgm:spPr/>
    </dgm:pt>
    <dgm:pt modelId="{42E22DA9-B52B-4FCC-81ED-7B0D2508A8F6}" type="pres">
      <dgm:prSet presAssocID="{7F902760-3CE5-403F-81CB-29EF4ED29593}" presName="compNode" presStyleCnt="0"/>
      <dgm:spPr/>
    </dgm:pt>
    <dgm:pt modelId="{5A12F322-0F58-445A-A1E4-1F6571E72238}" type="pres">
      <dgm:prSet presAssocID="{7F902760-3CE5-403F-81CB-29EF4ED29593}" presName="bgRect" presStyleLbl="bgShp" presStyleIdx="4" presStyleCnt="6"/>
      <dgm:spPr/>
    </dgm:pt>
    <dgm:pt modelId="{93A6CB64-2198-471B-A909-FFE8383DE83C}" type="pres">
      <dgm:prSet presAssocID="{7F902760-3CE5-403F-81CB-29EF4ED295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D3E25489-0FA3-4169-8B09-F1AF3472575D}" type="pres">
      <dgm:prSet presAssocID="{7F902760-3CE5-403F-81CB-29EF4ED29593}" presName="spaceRect" presStyleCnt="0"/>
      <dgm:spPr/>
    </dgm:pt>
    <dgm:pt modelId="{03FD2093-C4F9-4E94-B6E9-2FA72F0B27F1}" type="pres">
      <dgm:prSet presAssocID="{7F902760-3CE5-403F-81CB-29EF4ED29593}" presName="parTx" presStyleLbl="revTx" presStyleIdx="5" presStyleCnt="7">
        <dgm:presLayoutVars>
          <dgm:chMax val="0"/>
          <dgm:chPref val="0"/>
        </dgm:presLayoutVars>
      </dgm:prSet>
      <dgm:spPr/>
    </dgm:pt>
    <dgm:pt modelId="{6EB505DD-B668-46D7-A56A-6627084BBC95}" type="pres">
      <dgm:prSet presAssocID="{2DF8FA47-62CA-47E6-BCDB-885D88CF902A}" presName="sibTrans" presStyleCnt="0"/>
      <dgm:spPr/>
    </dgm:pt>
    <dgm:pt modelId="{06C5214D-90AB-4EEA-B765-50ED19A47FDD}" type="pres">
      <dgm:prSet presAssocID="{C377BA78-E943-46E7-A4F2-8EF9C04FBECC}" presName="compNode" presStyleCnt="0"/>
      <dgm:spPr/>
    </dgm:pt>
    <dgm:pt modelId="{62DA3F9E-79C7-446E-B179-B04E7C1C5F93}" type="pres">
      <dgm:prSet presAssocID="{C377BA78-E943-46E7-A4F2-8EF9C04FBECC}" presName="bgRect" presStyleLbl="bgShp" presStyleIdx="5" presStyleCnt="6"/>
      <dgm:spPr/>
    </dgm:pt>
    <dgm:pt modelId="{34F7970D-5585-4DEA-8213-FE389DE8F034}" type="pres">
      <dgm:prSet presAssocID="{C377BA78-E943-46E7-A4F2-8EF9C04FBEC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ye"/>
        </a:ext>
      </dgm:extLst>
    </dgm:pt>
    <dgm:pt modelId="{34838419-16F0-4CB9-8C08-59C93ACED52A}" type="pres">
      <dgm:prSet presAssocID="{C377BA78-E943-46E7-A4F2-8EF9C04FBECC}" presName="spaceRect" presStyleCnt="0"/>
      <dgm:spPr/>
    </dgm:pt>
    <dgm:pt modelId="{E6096898-5C86-4049-A9A0-DBE6770310D1}" type="pres">
      <dgm:prSet presAssocID="{C377BA78-E943-46E7-A4F2-8EF9C04FBECC}" presName="parTx" presStyleLbl="revTx" presStyleIdx="6" presStyleCnt="7">
        <dgm:presLayoutVars>
          <dgm:chMax val="0"/>
          <dgm:chPref val="0"/>
        </dgm:presLayoutVars>
      </dgm:prSet>
      <dgm:spPr/>
    </dgm:pt>
  </dgm:ptLst>
  <dgm:cxnLst>
    <dgm:cxn modelId="{24AC8B03-5E1A-4A05-AD87-F9582F52584B}" type="presOf" srcId="{322936D0-2AC7-431A-998B-C654D97A886B}" destId="{AD75697A-D12F-4081-85C8-AE358EA25066}" srcOrd="0" destOrd="0" presId="urn:microsoft.com/office/officeart/2018/2/layout/IconVerticalSolidList"/>
    <dgm:cxn modelId="{B3FFE906-9D11-474C-BDE8-5CE57F9A7628}" srcId="{6825A071-C607-492E-B43F-7FDE14CFFC22}" destId="{7F902760-3CE5-403F-81CB-29EF4ED29593}" srcOrd="4" destOrd="0" parTransId="{F35B72B5-2FEC-4397-AD39-8744117EE027}" sibTransId="{2DF8FA47-62CA-47E6-BCDB-885D88CF902A}"/>
    <dgm:cxn modelId="{F7CCE236-08DC-44EC-B6DD-0CF6D15C565B}" type="presOf" srcId="{7F902760-3CE5-403F-81CB-29EF4ED29593}" destId="{03FD2093-C4F9-4E94-B6E9-2FA72F0B27F1}" srcOrd="0" destOrd="0" presId="urn:microsoft.com/office/officeart/2018/2/layout/IconVerticalSolidList"/>
    <dgm:cxn modelId="{851C0C5D-6774-4434-A483-1278561EAA41}" type="presOf" srcId="{E42D1003-64D2-43FD-B287-49B7AE7DBB82}" destId="{5BAAAC11-2F3A-4EFE-A985-6A278FBCC5DF}" srcOrd="0" destOrd="1" presId="urn:microsoft.com/office/officeart/2018/2/layout/IconVerticalSolidList"/>
    <dgm:cxn modelId="{2045B161-0C9D-4C1B-A88C-D398D57A1A29}" srcId="{6825A071-C607-492E-B43F-7FDE14CFFC22}" destId="{916DDE9E-E9B5-4FCF-AA1B-A72B18542C1A}" srcOrd="3" destOrd="0" parTransId="{397C886D-7757-481F-A499-CB0C112E045D}" sibTransId="{CE1F779B-B40C-4B38-8F11-C401408B96A2}"/>
    <dgm:cxn modelId="{2224FC42-7712-45FD-8E01-BA3841922339}" type="presOf" srcId="{D5B0BD40-03D1-4750-85CF-CF27BAA3DE8C}" destId="{D9A8088A-ED48-4D02-AE28-2EAA8FA1D73C}" srcOrd="0" destOrd="0" presId="urn:microsoft.com/office/officeart/2018/2/layout/IconVerticalSolidList"/>
    <dgm:cxn modelId="{B6D5C545-C7AA-4F59-9314-CB27A2B9B0E3}" srcId="{5C586BC0-831F-4F01-8E21-AC8952ECA9CF}" destId="{E42D1003-64D2-43FD-B287-49B7AE7DBB82}" srcOrd="1" destOrd="0" parTransId="{3AB1C65A-BDFA-4CB7-B3B9-ED2876B9019B}" sibTransId="{C7B3C6C4-1811-4AE6-AA23-539CE2EDE647}"/>
    <dgm:cxn modelId="{525ADE65-641E-4130-927C-DC7529A05FC1}" type="presOf" srcId="{C377BA78-E943-46E7-A4F2-8EF9C04FBECC}" destId="{E6096898-5C86-4049-A9A0-DBE6770310D1}" srcOrd="0" destOrd="0" presId="urn:microsoft.com/office/officeart/2018/2/layout/IconVerticalSolidList"/>
    <dgm:cxn modelId="{04AA8074-91B4-4DAC-9AFD-2F3944A9C12C}" srcId="{6825A071-C607-492E-B43F-7FDE14CFFC22}" destId="{D5B0BD40-03D1-4750-85CF-CF27BAA3DE8C}" srcOrd="1" destOrd="0" parTransId="{672732D0-A54E-43FE-BC04-95ED3719540D}" sibTransId="{F392FD1A-F291-413B-A66B-C932E1C2387A}"/>
    <dgm:cxn modelId="{9A819D75-0F51-4CB6-B8FF-BDB864769F29}" srcId="{6825A071-C607-492E-B43F-7FDE14CFFC22}" destId="{C377BA78-E943-46E7-A4F2-8EF9C04FBECC}" srcOrd="5" destOrd="0" parTransId="{5B8728B3-623D-4953-AAB4-A8A78B22A7EF}" sibTransId="{7B25C866-F2C8-4363-AA3B-01DAA7264612}"/>
    <dgm:cxn modelId="{7B04E381-BAB5-4830-BC6E-E08FD4AE7BD0}" type="presOf" srcId="{916DDE9E-E9B5-4FCF-AA1B-A72B18542C1A}" destId="{A9EC33C0-BDFA-4DCC-A9DC-86E5EAC528B7}" srcOrd="0" destOrd="0" presId="urn:microsoft.com/office/officeart/2018/2/layout/IconVerticalSolidList"/>
    <dgm:cxn modelId="{C9B6859D-A18F-4376-8169-857A33F9C560}" type="presOf" srcId="{6825A071-C607-492E-B43F-7FDE14CFFC22}" destId="{ED4171AA-F415-4E85-B434-6A572F59C95C}" srcOrd="0" destOrd="0" presId="urn:microsoft.com/office/officeart/2018/2/layout/IconVerticalSolidList"/>
    <dgm:cxn modelId="{27E3DBB9-E259-4F75-9B50-EA72B6F1A854}" srcId="{6825A071-C607-492E-B43F-7FDE14CFFC22}" destId="{322936D0-2AC7-431A-998B-C654D97A886B}" srcOrd="2" destOrd="0" parTransId="{4A3926B0-3E9E-481C-8835-DBF1A1D3B310}" sibTransId="{9517D340-B1DF-48C8-84F6-A1FD6946AFA0}"/>
    <dgm:cxn modelId="{D632E3C3-3437-4FE9-ADAF-FAA474CED0FA}" srcId="{5C586BC0-831F-4F01-8E21-AC8952ECA9CF}" destId="{C92E289C-A355-4416-B04C-38832BA61145}" srcOrd="0" destOrd="0" parTransId="{5FD67783-163B-4E09-80BE-3254637A79E6}" sibTransId="{48BDDE20-F712-44A9-A825-3295C02DF763}"/>
    <dgm:cxn modelId="{DB6CBED3-6D64-49BC-B466-68C54E709505}" srcId="{6825A071-C607-492E-B43F-7FDE14CFFC22}" destId="{5C586BC0-831F-4F01-8E21-AC8952ECA9CF}" srcOrd="0" destOrd="0" parTransId="{894D996C-DF91-4615-9444-9152A0B69766}" sibTransId="{779E7B9F-4952-4A67-AA0E-0786C48F1812}"/>
    <dgm:cxn modelId="{F4E216F8-46A6-4AB0-B600-3CE58DBB0ADD}" type="presOf" srcId="{C92E289C-A355-4416-B04C-38832BA61145}" destId="{5BAAAC11-2F3A-4EFE-A985-6A278FBCC5DF}" srcOrd="0" destOrd="0" presId="urn:microsoft.com/office/officeart/2018/2/layout/IconVerticalSolidList"/>
    <dgm:cxn modelId="{F0AF2EF9-121B-45A4-8297-EA95D010E782}" type="presOf" srcId="{5C586BC0-831F-4F01-8E21-AC8952ECA9CF}" destId="{7817A25E-CB61-4A08-8EAA-438E5EC99858}" srcOrd="0" destOrd="0" presId="urn:microsoft.com/office/officeart/2018/2/layout/IconVerticalSolidList"/>
    <dgm:cxn modelId="{4405B970-A58D-408B-A9E3-B3E822349561}" type="presParOf" srcId="{ED4171AA-F415-4E85-B434-6A572F59C95C}" destId="{B1BA870F-44AD-4BD5-A66B-782B251BBA06}" srcOrd="0" destOrd="0" presId="urn:microsoft.com/office/officeart/2018/2/layout/IconVerticalSolidList"/>
    <dgm:cxn modelId="{983AA91D-39C2-4B3A-99FA-627236EB5D5E}" type="presParOf" srcId="{B1BA870F-44AD-4BD5-A66B-782B251BBA06}" destId="{16F7BC1C-D5F8-436E-A027-D6D025824F5A}" srcOrd="0" destOrd="0" presId="urn:microsoft.com/office/officeart/2018/2/layout/IconVerticalSolidList"/>
    <dgm:cxn modelId="{D157DE89-56C2-468A-8D27-6BF74FDBFFED}" type="presParOf" srcId="{B1BA870F-44AD-4BD5-A66B-782B251BBA06}" destId="{786C2DA6-B63C-44D1-9608-85464B57B550}" srcOrd="1" destOrd="0" presId="urn:microsoft.com/office/officeart/2018/2/layout/IconVerticalSolidList"/>
    <dgm:cxn modelId="{6BCDC758-13C0-4F58-BA79-0877DF04AEA2}" type="presParOf" srcId="{B1BA870F-44AD-4BD5-A66B-782B251BBA06}" destId="{52C7DFCF-9CC4-45B1-93DD-DED27896697A}" srcOrd="2" destOrd="0" presId="urn:microsoft.com/office/officeart/2018/2/layout/IconVerticalSolidList"/>
    <dgm:cxn modelId="{196E4FF8-E7E1-4D72-AC51-3F1AFC5C7C4E}" type="presParOf" srcId="{B1BA870F-44AD-4BD5-A66B-782B251BBA06}" destId="{7817A25E-CB61-4A08-8EAA-438E5EC99858}" srcOrd="3" destOrd="0" presId="urn:microsoft.com/office/officeart/2018/2/layout/IconVerticalSolidList"/>
    <dgm:cxn modelId="{C8FE6164-93C3-4C56-A4FC-655A125BF4A6}" type="presParOf" srcId="{B1BA870F-44AD-4BD5-A66B-782B251BBA06}" destId="{5BAAAC11-2F3A-4EFE-A985-6A278FBCC5DF}" srcOrd="4" destOrd="0" presId="urn:microsoft.com/office/officeart/2018/2/layout/IconVerticalSolidList"/>
    <dgm:cxn modelId="{B2647C9F-977E-4D9B-ACBB-C62FE7DF83E0}" type="presParOf" srcId="{ED4171AA-F415-4E85-B434-6A572F59C95C}" destId="{1B29BAFA-7B84-4B5A-9C81-22309ADCA2B3}" srcOrd="1" destOrd="0" presId="urn:microsoft.com/office/officeart/2018/2/layout/IconVerticalSolidList"/>
    <dgm:cxn modelId="{97E603A8-2F98-4480-9001-66C4F3086055}" type="presParOf" srcId="{ED4171AA-F415-4E85-B434-6A572F59C95C}" destId="{F9C332A0-D498-44B7-91AD-B7756B4EAD7D}" srcOrd="2" destOrd="0" presId="urn:microsoft.com/office/officeart/2018/2/layout/IconVerticalSolidList"/>
    <dgm:cxn modelId="{E3FECD86-4BA2-4D11-980C-E535307E9E34}" type="presParOf" srcId="{F9C332A0-D498-44B7-91AD-B7756B4EAD7D}" destId="{E7805B37-AA03-43BA-AFBD-11EF1E091629}" srcOrd="0" destOrd="0" presId="urn:microsoft.com/office/officeart/2018/2/layout/IconVerticalSolidList"/>
    <dgm:cxn modelId="{3712FEC4-F583-450A-97B1-88A07A610CD9}" type="presParOf" srcId="{F9C332A0-D498-44B7-91AD-B7756B4EAD7D}" destId="{0B0056E8-C528-4B16-93A1-45D03F256EFB}" srcOrd="1" destOrd="0" presId="urn:microsoft.com/office/officeart/2018/2/layout/IconVerticalSolidList"/>
    <dgm:cxn modelId="{78CCB4A7-AEDB-4715-B29E-955E5C7CB565}" type="presParOf" srcId="{F9C332A0-D498-44B7-91AD-B7756B4EAD7D}" destId="{73C99DDE-A9F9-4CFE-AF08-EBF10961BDED}" srcOrd="2" destOrd="0" presId="urn:microsoft.com/office/officeart/2018/2/layout/IconVerticalSolidList"/>
    <dgm:cxn modelId="{08348560-A285-4C2B-BAFF-F9A329D7FB71}" type="presParOf" srcId="{F9C332A0-D498-44B7-91AD-B7756B4EAD7D}" destId="{D9A8088A-ED48-4D02-AE28-2EAA8FA1D73C}" srcOrd="3" destOrd="0" presId="urn:microsoft.com/office/officeart/2018/2/layout/IconVerticalSolidList"/>
    <dgm:cxn modelId="{C56FC02B-4DDF-412C-8E03-4B33E50E8450}" type="presParOf" srcId="{ED4171AA-F415-4E85-B434-6A572F59C95C}" destId="{FA27C3CD-6E89-4B54-9533-30A0EAD2ED1C}" srcOrd="3" destOrd="0" presId="urn:microsoft.com/office/officeart/2018/2/layout/IconVerticalSolidList"/>
    <dgm:cxn modelId="{B16DF7DC-128B-465A-A4C0-E805C7FA83CF}" type="presParOf" srcId="{ED4171AA-F415-4E85-B434-6A572F59C95C}" destId="{AE214EB3-55C3-41AE-B4C5-826999C178A2}" srcOrd="4" destOrd="0" presId="urn:microsoft.com/office/officeart/2018/2/layout/IconVerticalSolidList"/>
    <dgm:cxn modelId="{E16BD53B-55E7-4242-A12B-F4D7CF60452A}" type="presParOf" srcId="{AE214EB3-55C3-41AE-B4C5-826999C178A2}" destId="{74B99B6F-3AAF-4551-A023-5D9325C9071C}" srcOrd="0" destOrd="0" presId="urn:microsoft.com/office/officeart/2018/2/layout/IconVerticalSolidList"/>
    <dgm:cxn modelId="{EDDDE930-0B69-496E-9712-79BF15E4F134}" type="presParOf" srcId="{AE214EB3-55C3-41AE-B4C5-826999C178A2}" destId="{1471FB8D-F7C0-4612-BD3D-B836537D9FB0}" srcOrd="1" destOrd="0" presId="urn:microsoft.com/office/officeart/2018/2/layout/IconVerticalSolidList"/>
    <dgm:cxn modelId="{2E917F4F-9914-4E82-A677-EFCD5444E9F1}" type="presParOf" srcId="{AE214EB3-55C3-41AE-B4C5-826999C178A2}" destId="{F0D25A38-6246-4207-852B-DCA068EDB0C4}" srcOrd="2" destOrd="0" presId="urn:microsoft.com/office/officeart/2018/2/layout/IconVerticalSolidList"/>
    <dgm:cxn modelId="{243D2A9D-AAE5-4D10-98D2-796ABE0B9E1E}" type="presParOf" srcId="{AE214EB3-55C3-41AE-B4C5-826999C178A2}" destId="{AD75697A-D12F-4081-85C8-AE358EA25066}" srcOrd="3" destOrd="0" presId="urn:microsoft.com/office/officeart/2018/2/layout/IconVerticalSolidList"/>
    <dgm:cxn modelId="{449357EA-F9FF-4F35-9CF1-C98A7F3BF433}" type="presParOf" srcId="{ED4171AA-F415-4E85-B434-6A572F59C95C}" destId="{9118939E-29B8-451F-B15D-43B6C12F805E}" srcOrd="5" destOrd="0" presId="urn:microsoft.com/office/officeart/2018/2/layout/IconVerticalSolidList"/>
    <dgm:cxn modelId="{2BA0EA42-4DEA-4556-A546-FFDBB3F80DA0}" type="presParOf" srcId="{ED4171AA-F415-4E85-B434-6A572F59C95C}" destId="{25C7E524-0F3F-47ED-906F-57A0F1E8222B}" srcOrd="6" destOrd="0" presId="urn:microsoft.com/office/officeart/2018/2/layout/IconVerticalSolidList"/>
    <dgm:cxn modelId="{EB293058-9885-4585-94E0-9C00ED887DF2}" type="presParOf" srcId="{25C7E524-0F3F-47ED-906F-57A0F1E8222B}" destId="{6D0EE587-53FC-4079-B40C-B0A104F64D2F}" srcOrd="0" destOrd="0" presId="urn:microsoft.com/office/officeart/2018/2/layout/IconVerticalSolidList"/>
    <dgm:cxn modelId="{66881FAF-F1B4-4F23-961F-268446F0A5CD}" type="presParOf" srcId="{25C7E524-0F3F-47ED-906F-57A0F1E8222B}" destId="{EBB945C1-F807-4E90-858B-42E07CFCB9D6}" srcOrd="1" destOrd="0" presId="urn:microsoft.com/office/officeart/2018/2/layout/IconVerticalSolidList"/>
    <dgm:cxn modelId="{3D1FF978-5D30-4564-BD2D-E02C91AE1157}" type="presParOf" srcId="{25C7E524-0F3F-47ED-906F-57A0F1E8222B}" destId="{7E16C59B-03F3-48B6-AF17-09F8441DF5C0}" srcOrd="2" destOrd="0" presId="urn:microsoft.com/office/officeart/2018/2/layout/IconVerticalSolidList"/>
    <dgm:cxn modelId="{FD1D5F68-FA34-42FE-BF8D-174DE4A66E56}" type="presParOf" srcId="{25C7E524-0F3F-47ED-906F-57A0F1E8222B}" destId="{A9EC33C0-BDFA-4DCC-A9DC-86E5EAC528B7}" srcOrd="3" destOrd="0" presId="urn:microsoft.com/office/officeart/2018/2/layout/IconVerticalSolidList"/>
    <dgm:cxn modelId="{F261FF35-D575-44E9-AD5F-C0BAA9EFDFF6}" type="presParOf" srcId="{ED4171AA-F415-4E85-B434-6A572F59C95C}" destId="{A6613480-CD16-4AF9-B061-7A7E6BE40E69}" srcOrd="7" destOrd="0" presId="urn:microsoft.com/office/officeart/2018/2/layout/IconVerticalSolidList"/>
    <dgm:cxn modelId="{3D1FCE36-E4A2-49EE-A401-64E8F6B4AD73}" type="presParOf" srcId="{ED4171AA-F415-4E85-B434-6A572F59C95C}" destId="{42E22DA9-B52B-4FCC-81ED-7B0D2508A8F6}" srcOrd="8" destOrd="0" presId="urn:microsoft.com/office/officeart/2018/2/layout/IconVerticalSolidList"/>
    <dgm:cxn modelId="{CB7B337F-98E2-4982-93D7-A8010F32C9FE}" type="presParOf" srcId="{42E22DA9-B52B-4FCC-81ED-7B0D2508A8F6}" destId="{5A12F322-0F58-445A-A1E4-1F6571E72238}" srcOrd="0" destOrd="0" presId="urn:microsoft.com/office/officeart/2018/2/layout/IconVerticalSolidList"/>
    <dgm:cxn modelId="{E1970FF8-F0CC-45F5-98F7-F9E4F93F7C81}" type="presParOf" srcId="{42E22DA9-B52B-4FCC-81ED-7B0D2508A8F6}" destId="{93A6CB64-2198-471B-A909-FFE8383DE83C}" srcOrd="1" destOrd="0" presId="urn:microsoft.com/office/officeart/2018/2/layout/IconVerticalSolidList"/>
    <dgm:cxn modelId="{2CD487C0-290A-4159-836A-15367C2BE512}" type="presParOf" srcId="{42E22DA9-B52B-4FCC-81ED-7B0D2508A8F6}" destId="{D3E25489-0FA3-4169-8B09-F1AF3472575D}" srcOrd="2" destOrd="0" presId="urn:microsoft.com/office/officeart/2018/2/layout/IconVerticalSolidList"/>
    <dgm:cxn modelId="{FE1D505D-9782-49F7-9126-2451C175655F}" type="presParOf" srcId="{42E22DA9-B52B-4FCC-81ED-7B0D2508A8F6}" destId="{03FD2093-C4F9-4E94-B6E9-2FA72F0B27F1}" srcOrd="3" destOrd="0" presId="urn:microsoft.com/office/officeart/2018/2/layout/IconVerticalSolidList"/>
    <dgm:cxn modelId="{DA768252-1C61-477B-B5E3-4AE22B95D12C}" type="presParOf" srcId="{ED4171AA-F415-4E85-B434-6A572F59C95C}" destId="{6EB505DD-B668-46D7-A56A-6627084BBC95}" srcOrd="9" destOrd="0" presId="urn:microsoft.com/office/officeart/2018/2/layout/IconVerticalSolidList"/>
    <dgm:cxn modelId="{82A8BE86-DA27-41B8-8B5D-DEA43E09A007}" type="presParOf" srcId="{ED4171AA-F415-4E85-B434-6A572F59C95C}" destId="{06C5214D-90AB-4EEA-B765-50ED19A47FDD}" srcOrd="10" destOrd="0" presId="urn:microsoft.com/office/officeart/2018/2/layout/IconVerticalSolidList"/>
    <dgm:cxn modelId="{CD218864-AD41-4484-A1CD-2D2838B89826}" type="presParOf" srcId="{06C5214D-90AB-4EEA-B765-50ED19A47FDD}" destId="{62DA3F9E-79C7-446E-B179-B04E7C1C5F93}" srcOrd="0" destOrd="0" presId="urn:microsoft.com/office/officeart/2018/2/layout/IconVerticalSolidList"/>
    <dgm:cxn modelId="{622929CC-5E5D-4408-843E-B6EC15D60F0A}" type="presParOf" srcId="{06C5214D-90AB-4EEA-B765-50ED19A47FDD}" destId="{34F7970D-5585-4DEA-8213-FE389DE8F034}" srcOrd="1" destOrd="0" presId="urn:microsoft.com/office/officeart/2018/2/layout/IconVerticalSolidList"/>
    <dgm:cxn modelId="{7FC9D19D-0FB5-45D2-BC47-EC4111F584AA}" type="presParOf" srcId="{06C5214D-90AB-4EEA-B765-50ED19A47FDD}" destId="{34838419-16F0-4CB9-8C08-59C93ACED52A}" srcOrd="2" destOrd="0" presId="urn:microsoft.com/office/officeart/2018/2/layout/IconVerticalSolidList"/>
    <dgm:cxn modelId="{0F24A012-1DB4-49FE-B9F5-6DBA0D70D297}" type="presParOf" srcId="{06C5214D-90AB-4EEA-B765-50ED19A47FDD}" destId="{E6096898-5C86-4049-A9A0-DBE677031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1D6F2-3974-49B9-B1BF-4EA8F678BDAE}">
      <dsp:nvSpPr>
        <dsp:cNvPr id="0" name=""/>
        <dsp:cNvSpPr/>
      </dsp:nvSpPr>
      <dsp:spPr>
        <a:xfrm>
          <a:off x="0" y="155526"/>
          <a:ext cx="6373813" cy="9582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b="1" u="sng" kern="1200"/>
            <a:t>INTRODUCTION </a:t>
          </a:r>
          <a:endParaRPr lang="en-US" sz="3900" kern="1200"/>
        </a:p>
      </dsp:txBody>
      <dsp:txXfrm>
        <a:off x="46777" y="202303"/>
        <a:ext cx="6280259" cy="864676"/>
      </dsp:txXfrm>
    </dsp:sp>
    <dsp:sp modelId="{A17703B9-ECBC-459C-9F17-206A17F15831}">
      <dsp:nvSpPr>
        <dsp:cNvPr id="0" name=""/>
        <dsp:cNvSpPr/>
      </dsp:nvSpPr>
      <dsp:spPr>
        <a:xfrm>
          <a:off x="0" y="1113756"/>
          <a:ext cx="6373813" cy="106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369"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GB" sz="3000" b="1" kern="1200"/>
            <a:t>1.1. Introduction to the Project </a:t>
          </a:r>
          <a:endParaRPr lang="en-US" sz="3000" kern="1200"/>
        </a:p>
        <a:p>
          <a:pPr marL="285750" lvl="1" indent="-285750" algn="l" defTabSz="1333500">
            <a:lnSpc>
              <a:spcPct val="90000"/>
            </a:lnSpc>
            <a:spcBef>
              <a:spcPct val="0"/>
            </a:spcBef>
            <a:spcAft>
              <a:spcPct val="20000"/>
            </a:spcAft>
            <a:buChar char="•"/>
          </a:pPr>
          <a:r>
            <a:rPr lang="en-GB" sz="3000" b="1" kern="1200"/>
            <a:t>1.2. Business Requirements </a:t>
          </a:r>
          <a:endParaRPr lang="en-US" sz="3000" kern="1200"/>
        </a:p>
      </dsp:txBody>
      <dsp:txXfrm>
        <a:off x="0" y="1113756"/>
        <a:ext cx="6373813" cy="1069672"/>
      </dsp:txXfrm>
    </dsp:sp>
    <dsp:sp modelId="{5F04E2F1-126E-4127-9D8D-583D1CE2DEAD}">
      <dsp:nvSpPr>
        <dsp:cNvPr id="0" name=""/>
        <dsp:cNvSpPr/>
      </dsp:nvSpPr>
      <dsp:spPr>
        <a:xfrm>
          <a:off x="0" y="2183428"/>
          <a:ext cx="6373813" cy="9582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b="1" u="sng" kern="1200"/>
            <a:t>DATA SOURCE</a:t>
          </a:r>
          <a:endParaRPr lang="en-US" sz="3900" kern="1200"/>
        </a:p>
      </dsp:txBody>
      <dsp:txXfrm>
        <a:off x="46777" y="2230205"/>
        <a:ext cx="6280259" cy="864676"/>
      </dsp:txXfrm>
    </dsp:sp>
    <dsp:sp modelId="{EE51BDB7-468C-46DC-96DE-9C43C69C9F0C}">
      <dsp:nvSpPr>
        <dsp:cNvPr id="0" name=""/>
        <dsp:cNvSpPr/>
      </dsp:nvSpPr>
      <dsp:spPr>
        <a:xfrm>
          <a:off x="0" y="3141658"/>
          <a:ext cx="6373813" cy="246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369"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GB" sz="3000" b="1" kern="1200"/>
            <a:t>2.1. List of S&amp;P 500 companies (Wikipedia)</a:t>
          </a:r>
          <a:endParaRPr lang="en-US" sz="3000" kern="1200"/>
        </a:p>
        <a:p>
          <a:pPr marL="285750" lvl="1" indent="-285750" algn="l" defTabSz="1333500">
            <a:lnSpc>
              <a:spcPct val="90000"/>
            </a:lnSpc>
            <a:spcBef>
              <a:spcPct val="0"/>
            </a:spcBef>
            <a:spcAft>
              <a:spcPct val="20000"/>
            </a:spcAft>
            <a:buChar char="•"/>
          </a:pPr>
          <a:r>
            <a:rPr lang="en-GB" sz="3000" b="1" kern="1200"/>
            <a:t>2.2. S&amp;P 500 Stocks (Kaggle)</a:t>
          </a:r>
          <a:endParaRPr lang="en-US" sz="3000" kern="1200"/>
        </a:p>
        <a:p>
          <a:pPr marL="285750" lvl="1" indent="-285750" algn="l" defTabSz="1333500">
            <a:lnSpc>
              <a:spcPct val="90000"/>
            </a:lnSpc>
            <a:spcBef>
              <a:spcPct val="0"/>
            </a:spcBef>
            <a:spcAft>
              <a:spcPct val="20000"/>
            </a:spcAft>
            <a:buChar char="•"/>
          </a:pPr>
          <a:r>
            <a:rPr lang="en-GB" sz="3000" b="1" kern="1200"/>
            <a:t>2.3. S&amp;P 500 Companies with Financial Information (DataHub)</a:t>
          </a:r>
          <a:endParaRPr lang="en-US" sz="3000" kern="1200"/>
        </a:p>
      </dsp:txBody>
      <dsp:txXfrm>
        <a:off x="0" y="3141658"/>
        <a:ext cx="6373813" cy="2462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7BC1C-D5F8-436E-A027-D6D025824F5A}">
      <dsp:nvSpPr>
        <dsp:cNvPr id="0" name=""/>
        <dsp:cNvSpPr/>
      </dsp:nvSpPr>
      <dsp:spPr>
        <a:xfrm>
          <a:off x="0" y="1863"/>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C2DA6-B63C-44D1-9608-85464B57B550}">
      <dsp:nvSpPr>
        <dsp:cNvPr id="0" name=""/>
        <dsp:cNvSpPr/>
      </dsp:nvSpPr>
      <dsp:spPr>
        <a:xfrm>
          <a:off x="240152" y="180489"/>
          <a:ext cx="436641" cy="436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17A25E-CB61-4A08-8EAA-438E5EC99858}">
      <dsp:nvSpPr>
        <dsp:cNvPr id="0" name=""/>
        <dsp:cNvSpPr/>
      </dsp:nvSpPr>
      <dsp:spPr>
        <a:xfrm>
          <a:off x="916946" y="1863"/>
          <a:ext cx="2868216"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GB" sz="1900" b="1" u="sng" kern="1200"/>
            <a:t>DATA MODELLING</a:t>
          </a:r>
          <a:endParaRPr lang="en-US" sz="1900" kern="1200"/>
        </a:p>
      </dsp:txBody>
      <dsp:txXfrm>
        <a:off x="916946" y="1863"/>
        <a:ext cx="2868216" cy="793892"/>
      </dsp:txXfrm>
    </dsp:sp>
    <dsp:sp modelId="{5BAAAC11-2F3A-4EFE-A985-6A278FBCC5DF}">
      <dsp:nvSpPr>
        <dsp:cNvPr id="0" name=""/>
        <dsp:cNvSpPr/>
      </dsp:nvSpPr>
      <dsp:spPr>
        <a:xfrm>
          <a:off x="3785162" y="1863"/>
          <a:ext cx="2588651"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533400">
            <a:lnSpc>
              <a:spcPct val="90000"/>
            </a:lnSpc>
            <a:spcBef>
              <a:spcPct val="0"/>
            </a:spcBef>
            <a:spcAft>
              <a:spcPct val="35000"/>
            </a:spcAft>
            <a:buNone/>
          </a:pPr>
          <a:r>
            <a:rPr lang="en-GB" sz="1200" b="1" kern="1200"/>
            <a:t>3.1. Why? “Why you choose specific schema (star schema,… etc.) ” </a:t>
          </a:r>
          <a:endParaRPr lang="en-US" sz="1200" kern="1200"/>
        </a:p>
        <a:p>
          <a:pPr marL="0" lvl="0" indent="0" algn="l" defTabSz="533400">
            <a:lnSpc>
              <a:spcPct val="90000"/>
            </a:lnSpc>
            <a:spcBef>
              <a:spcPct val="0"/>
            </a:spcBef>
            <a:spcAft>
              <a:spcPct val="35000"/>
            </a:spcAft>
            <a:buNone/>
          </a:pPr>
          <a:r>
            <a:rPr lang="en-GB" sz="1200" b="1" kern="1200"/>
            <a:t>3.2. Model </a:t>
          </a:r>
          <a:endParaRPr lang="en-US" sz="1200" kern="1200"/>
        </a:p>
      </dsp:txBody>
      <dsp:txXfrm>
        <a:off x="3785162" y="1863"/>
        <a:ext cx="2588651" cy="793892"/>
      </dsp:txXfrm>
    </dsp:sp>
    <dsp:sp modelId="{E7805B37-AA03-43BA-AFBD-11EF1E091629}">
      <dsp:nvSpPr>
        <dsp:cNvPr id="0" name=""/>
        <dsp:cNvSpPr/>
      </dsp:nvSpPr>
      <dsp:spPr>
        <a:xfrm>
          <a:off x="0" y="994229"/>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056E8-C528-4B16-93A1-45D03F256EFB}">
      <dsp:nvSpPr>
        <dsp:cNvPr id="0" name=""/>
        <dsp:cNvSpPr/>
      </dsp:nvSpPr>
      <dsp:spPr>
        <a:xfrm>
          <a:off x="240152" y="1172855"/>
          <a:ext cx="436641" cy="436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A8088A-ED48-4D02-AE28-2EAA8FA1D73C}">
      <dsp:nvSpPr>
        <dsp:cNvPr id="0" name=""/>
        <dsp:cNvSpPr/>
      </dsp:nvSpPr>
      <dsp:spPr>
        <a:xfrm>
          <a:off x="916946" y="994229"/>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GB" sz="1900" b="1" u="sng" kern="1200"/>
            <a:t>LOGICAL DATA MAPPING</a:t>
          </a:r>
          <a:endParaRPr lang="en-US" sz="1900" kern="1200"/>
        </a:p>
      </dsp:txBody>
      <dsp:txXfrm>
        <a:off x="916946" y="994229"/>
        <a:ext cx="5456867" cy="793892"/>
      </dsp:txXfrm>
    </dsp:sp>
    <dsp:sp modelId="{74B99B6F-3AAF-4551-A023-5D9325C9071C}">
      <dsp:nvSpPr>
        <dsp:cNvPr id="0" name=""/>
        <dsp:cNvSpPr/>
      </dsp:nvSpPr>
      <dsp:spPr>
        <a:xfrm>
          <a:off x="0" y="1986595"/>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71FB8D-F7C0-4612-BD3D-B836537D9FB0}">
      <dsp:nvSpPr>
        <dsp:cNvPr id="0" name=""/>
        <dsp:cNvSpPr/>
      </dsp:nvSpPr>
      <dsp:spPr>
        <a:xfrm>
          <a:off x="240152" y="2165221"/>
          <a:ext cx="436641" cy="436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75697A-D12F-4081-85C8-AE358EA25066}">
      <dsp:nvSpPr>
        <dsp:cNvPr id="0" name=""/>
        <dsp:cNvSpPr/>
      </dsp:nvSpPr>
      <dsp:spPr>
        <a:xfrm>
          <a:off x="916946" y="1986595"/>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GB" sz="1900" b="1" u="sng" kern="1200"/>
            <a:t>Queries</a:t>
          </a:r>
          <a:endParaRPr lang="en-US" sz="1900" kern="1200"/>
        </a:p>
      </dsp:txBody>
      <dsp:txXfrm>
        <a:off x="916946" y="1986595"/>
        <a:ext cx="5456867" cy="793892"/>
      </dsp:txXfrm>
    </dsp:sp>
    <dsp:sp modelId="{6D0EE587-53FC-4079-B40C-B0A104F64D2F}">
      <dsp:nvSpPr>
        <dsp:cNvPr id="0" name=""/>
        <dsp:cNvSpPr/>
      </dsp:nvSpPr>
      <dsp:spPr>
        <a:xfrm>
          <a:off x="0" y="2978961"/>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945C1-F807-4E90-858B-42E07CFCB9D6}">
      <dsp:nvSpPr>
        <dsp:cNvPr id="0" name=""/>
        <dsp:cNvSpPr/>
      </dsp:nvSpPr>
      <dsp:spPr>
        <a:xfrm>
          <a:off x="240152" y="3157587"/>
          <a:ext cx="436641" cy="436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C33C0-BDFA-4DCC-A9DC-86E5EAC528B7}">
      <dsp:nvSpPr>
        <dsp:cNvPr id="0" name=""/>
        <dsp:cNvSpPr/>
      </dsp:nvSpPr>
      <dsp:spPr>
        <a:xfrm>
          <a:off x="916946" y="2978961"/>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GB" sz="1900" b="1" u="sng" kern="1200"/>
            <a:t>Visualization</a:t>
          </a:r>
          <a:endParaRPr lang="en-US" sz="1900" kern="1200"/>
        </a:p>
      </dsp:txBody>
      <dsp:txXfrm>
        <a:off x="916946" y="2978961"/>
        <a:ext cx="5456867" cy="793892"/>
      </dsp:txXfrm>
    </dsp:sp>
    <dsp:sp modelId="{5A12F322-0F58-445A-A1E4-1F6571E72238}">
      <dsp:nvSpPr>
        <dsp:cNvPr id="0" name=""/>
        <dsp:cNvSpPr/>
      </dsp:nvSpPr>
      <dsp:spPr>
        <a:xfrm>
          <a:off x="0" y="3971327"/>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6CB64-2198-471B-A909-FFE8383DE83C}">
      <dsp:nvSpPr>
        <dsp:cNvPr id="0" name=""/>
        <dsp:cNvSpPr/>
      </dsp:nvSpPr>
      <dsp:spPr>
        <a:xfrm>
          <a:off x="240152" y="4149953"/>
          <a:ext cx="436641" cy="4366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FD2093-C4F9-4E94-B6E9-2FA72F0B27F1}">
      <dsp:nvSpPr>
        <dsp:cNvPr id="0" name=""/>
        <dsp:cNvSpPr/>
      </dsp:nvSpPr>
      <dsp:spPr>
        <a:xfrm>
          <a:off x="916946" y="3971327"/>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GB" sz="1900" b="1" u="sng" kern="1200"/>
            <a:t>Insights</a:t>
          </a:r>
          <a:endParaRPr lang="en-US" sz="1900" kern="1200"/>
        </a:p>
      </dsp:txBody>
      <dsp:txXfrm>
        <a:off x="916946" y="3971327"/>
        <a:ext cx="5456867" cy="793892"/>
      </dsp:txXfrm>
    </dsp:sp>
    <dsp:sp modelId="{62DA3F9E-79C7-446E-B179-B04E7C1C5F93}">
      <dsp:nvSpPr>
        <dsp:cNvPr id="0" name=""/>
        <dsp:cNvSpPr/>
      </dsp:nvSpPr>
      <dsp:spPr>
        <a:xfrm>
          <a:off x="0" y="4963693"/>
          <a:ext cx="6373813" cy="7938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7970D-5585-4DEA-8213-FE389DE8F034}">
      <dsp:nvSpPr>
        <dsp:cNvPr id="0" name=""/>
        <dsp:cNvSpPr/>
      </dsp:nvSpPr>
      <dsp:spPr>
        <a:xfrm>
          <a:off x="240152" y="5142319"/>
          <a:ext cx="436641" cy="4366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096898-5C86-4049-A9A0-DBE6770310D1}">
      <dsp:nvSpPr>
        <dsp:cNvPr id="0" name=""/>
        <dsp:cNvSpPr/>
      </dsp:nvSpPr>
      <dsp:spPr>
        <a:xfrm>
          <a:off x="916946" y="4963693"/>
          <a:ext cx="5456867" cy="793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20" tIns="84020" rIns="84020" bIns="84020" numCol="1" spcCol="1270" anchor="ctr" anchorCtr="0">
          <a:noAutofit/>
        </a:bodyPr>
        <a:lstStyle/>
        <a:p>
          <a:pPr marL="0" lvl="0" indent="0" algn="l" defTabSz="844550">
            <a:lnSpc>
              <a:spcPct val="90000"/>
            </a:lnSpc>
            <a:spcBef>
              <a:spcPct val="0"/>
            </a:spcBef>
            <a:spcAft>
              <a:spcPct val="35000"/>
            </a:spcAft>
            <a:buNone/>
          </a:pPr>
          <a:r>
            <a:rPr lang="en-GB" sz="1900" b="1" u="sng" kern="1200"/>
            <a:t>Conclusion</a:t>
          </a:r>
          <a:endParaRPr lang="en-US" sz="1900" kern="1200"/>
        </a:p>
      </dsp:txBody>
      <dsp:txXfrm>
        <a:off x="916946" y="4963693"/>
        <a:ext cx="5456867" cy="7938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October 1,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6086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October 1,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2697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October 1,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5068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October 1,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7632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October 1,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4541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October 1,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6286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October 1,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6269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October 1,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3443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October 1,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7818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October 1,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1014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October 1,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0954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Saturday, October 1,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567427571"/>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table2csv.ggor.de/" TargetMode="External"/><Relationship Id="rId2" Type="http://schemas.openxmlformats.org/officeDocument/2006/relationships/hyperlink" Target="https://en.wikipedia.org/wiki/List_of_S&amp;P_500_compan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andrewmvd/sp-500-stock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andrewmvd/sp-500-stock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42E189-F949-3FE4-9D36-675C7C383A7F}"/>
              </a:ext>
            </a:extLst>
          </p:cNvPr>
          <p:cNvPicPr>
            <a:picLocks noChangeAspect="1"/>
          </p:cNvPicPr>
          <p:nvPr/>
        </p:nvPicPr>
        <p:blipFill rotWithShape="1">
          <a:blip r:embed="rId2">
            <a:extLst>
              <a:ext uri="{28A0092B-C50C-407E-A947-70E740481C1C}">
                <a14:useLocalDpi xmlns:a14="http://schemas.microsoft.com/office/drawing/2010/main" val="0"/>
              </a:ext>
            </a:extLst>
          </a:blip>
          <a:srcRect r="4" b="4"/>
          <a:stretch/>
        </p:blipFill>
        <p:spPr>
          <a:xfrm>
            <a:off x="3119373" y="1168141"/>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4" name="Group 23">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5" name="Freeform: Shape 24">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254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4F4AA6-2922-BC6D-F640-1789D95C9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362" y="1965960"/>
            <a:ext cx="8862645" cy="4754880"/>
          </a:xfrm>
          <a:prstGeom prst="rect">
            <a:avLst/>
          </a:prstGeom>
        </p:spPr>
      </p:pic>
      <p:sp>
        <p:nvSpPr>
          <p:cNvPr id="4" name="TextBox 3">
            <a:extLst>
              <a:ext uri="{FF2B5EF4-FFF2-40B4-BE49-F238E27FC236}">
                <a16:creationId xmlns:a16="http://schemas.microsoft.com/office/drawing/2014/main" id="{0773B23F-0FD5-BBC0-3E6B-C398F77092A2}"/>
              </a:ext>
            </a:extLst>
          </p:cNvPr>
          <p:cNvSpPr txBox="1"/>
          <p:nvPr/>
        </p:nvSpPr>
        <p:spPr>
          <a:xfrm>
            <a:off x="662353" y="251460"/>
            <a:ext cx="6096000" cy="707886"/>
          </a:xfrm>
          <a:prstGeom prst="rect">
            <a:avLst/>
          </a:prstGeom>
          <a:noFill/>
        </p:spPr>
        <p:txBody>
          <a:bodyPr wrap="square">
            <a:spAutoFit/>
          </a:bodyPr>
          <a:lstStyle/>
          <a:p>
            <a:pPr marR="0" lvl="0" rtl="0">
              <a:spcBef>
                <a:spcPts val="0"/>
              </a:spcBef>
              <a:spcAft>
                <a:spcPts val="305"/>
              </a:spcAft>
            </a:pPr>
            <a:r>
              <a:rPr lang="en-GB" sz="4000" b="1" dirty="0">
                <a:effectLst/>
                <a:latin typeface="Bernard MT Condensed" panose="02050806060905020404" pitchFamily="18" charset="0"/>
                <a:ea typeface="Calibri" panose="020F0502020204030204" pitchFamily="34" charset="0"/>
              </a:rPr>
              <a:t>Queries</a:t>
            </a:r>
            <a:endParaRPr lang="en-US" sz="4000" dirty="0">
              <a:effectLst/>
              <a:latin typeface="Bernard MT Condensed" panose="02050806060905020404" pitchFamily="18" charset="0"/>
              <a:ea typeface="Calibri" panose="020F0502020204030204" pitchFamily="34" charset="0"/>
            </a:endParaRPr>
          </a:p>
        </p:txBody>
      </p:sp>
      <p:sp>
        <p:nvSpPr>
          <p:cNvPr id="6" name="TextBox 5">
            <a:extLst>
              <a:ext uri="{FF2B5EF4-FFF2-40B4-BE49-F238E27FC236}">
                <a16:creationId xmlns:a16="http://schemas.microsoft.com/office/drawing/2014/main" id="{73C5BC26-8153-8C82-537B-2C8A6ACCC1E3}"/>
              </a:ext>
            </a:extLst>
          </p:cNvPr>
          <p:cNvSpPr txBox="1"/>
          <p:nvPr/>
        </p:nvSpPr>
        <p:spPr>
          <a:xfrm>
            <a:off x="662352" y="928330"/>
            <a:ext cx="9791702" cy="923330"/>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To show change in share price over years; if it was positive, share price will increase </a:t>
            </a:r>
          </a:p>
          <a:p>
            <a:r>
              <a:rPr lang="en-US" b="1" dirty="0">
                <a:latin typeface="Arial" panose="020B0604020202020204" pitchFamily="34" charset="0"/>
                <a:cs typeface="Arial" panose="020B0604020202020204" pitchFamily="34" charset="0"/>
              </a:rPr>
              <a:t>Elseif </a:t>
            </a:r>
          </a:p>
          <a:p>
            <a:r>
              <a:rPr lang="en-US" b="1" dirty="0">
                <a:latin typeface="Arial" panose="020B0604020202020204" pitchFamily="34" charset="0"/>
                <a:cs typeface="Arial" panose="020B0604020202020204" pitchFamily="34" charset="0"/>
              </a:rPr>
              <a:t>it was negative, share price will decrease.</a:t>
            </a:r>
          </a:p>
        </p:txBody>
      </p:sp>
    </p:spTree>
    <p:extLst>
      <p:ext uri="{BB962C8B-B14F-4D97-AF65-F5344CB8AC3E}">
        <p14:creationId xmlns:p14="http://schemas.microsoft.com/office/powerpoint/2010/main" val="23539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7A055-D289-3903-7E0B-B7E6473B8BDA}"/>
              </a:ext>
            </a:extLst>
          </p:cNvPr>
          <p:cNvSpPr txBox="1"/>
          <p:nvPr/>
        </p:nvSpPr>
        <p:spPr>
          <a:xfrm>
            <a:off x="1116622" y="439615"/>
            <a:ext cx="8475785" cy="646331"/>
          </a:xfrm>
          <a:prstGeom prst="rect">
            <a:avLst/>
          </a:prstGeom>
          <a:noFill/>
        </p:spPr>
        <p:txBody>
          <a:bodyPr wrap="square">
            <a:spAutoFit/>
          </a:bodyPr>
          <a:lstStyle/>
          <a:p>
            <a:pPr marL="0" marR="0">
              <a:spcBef>
                <a:spcPts val="0"/>
              </a:spcBef>
              <a:spcAft>
                <a:spcPts val="305"/>
              </a:spcAft>
            </a:pPr>
            <a:r>
              <a:rPr lang="en-GB" sz="1800" b="1" dirty="0">
                <a:effectLst/>
                <a:latin typeface="Arial" panose="020B0604020202020204" pitchFamily="34" charset="0"/>
                <a:ea typeface="Calibri" panose="020F0502020204030204" pitchFamily="34" charset="0"/>
              </a:rPr>
              <a:t>Important analytical tool used to identify current price trends and the potential for a change in an established trend.</a:t>
            </a:r>
            <a:endParaRPr lang="en-US" sz="16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090C8E5-2996-DF09-3858-D4AC5CD92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962" y="1245576"/>
            <a:ext cx="10040815" cy="5612424"/>
          </a:xfrm>
          <a:prstGeom prst="rect">
            <a:avLst/>
          </a:prstGeom>
        </p:spPr>
      </p:pic>
    </p:spTree>
    <p:extLst>
      <p:ext uri="{BB962C8B-B14F-4D97-AF65-F5344CB8AC3E}">
        <p14:creationId xmlns:p14="http://schemas.microsoft.com/office/powerpoint/2010/main" val="281958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C6941-452C-16B4-5472-7B44F4B9B748}"/>
              </a:ext>
            </a:extLst>
          </p:cNvPr>
          <p:cNvSpPr txBox="1"/>
          <p:nvPr/>
        </p:nvSpPr>
        <p:spPr>
          <a:xfrm>
            <a:off x="859448" y="525689"/>
            <a:ext cx="7378943" cy="375552"/>
          </a:xfrm>
          <a:prstGeom prst="rect">
            <a:avLst/>
          </a:prstGeom>
          <a:noFill/>
        </p:spPr>
        <p:txBody>
          <a:bodyPr wrap="square">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Shows us the change in 2021 of the Stock market for every company.</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BED8B99-F576-EB86-F138-5F21015C0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70" y="1241394"/>
            <a:ext cx="9979268" cy="5265538"/>
          </a:xfrm>
          <a:prstGeom prst="rect">
            <a:avLst/>
          </a:prstGeom>
        </p:spPr>
      </p:pic>
    </p:spTree>
    <p:extLst>
      <p:ext uri="{BB962C8B-B14F-4D97-AF65-F5344CB8AC3E}">
        <p14:creationId xmlns:p14="http://schemas.microsoft.com/office/powerpoint/2010/main" val="296684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56E8F-FC2B-F945-6B5E-28DE2808C9FA}"/>
              </a:ext>
            </a:extLst>
          </p:cNvPr>
          <p:cNvSpPr txBox="1"/>
          <p:nvPr/>
        </p:nvSpPr>
        <p:spPr>
          <a:xfrm>
            <a:off x="683603" y="392516"/>
            <a:ext cx="6097464" cy="375552"/>
          </a:xfrm>
          <a:prstGeom prst="rect">
            <a:avLst/>
          </a:prstGeom>
          <a:noFill/>
        </p:spPr>
        <p:txBody>
          <a:bodyPr wrap="square">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Shows us the change of performance for companies per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1563828-8607-8951-80D2-0EC305D9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15" y="1051560"/>
            <a:ext cx="9557239" cy="5413924"/>
          </a:xfrm>
          <a:prstGeom prst="rect">
            <a:avLst/>
          </a:prstGeom>
        </p:spPr>
      </p:pic>
    </p:spTree>
    <p:extLst>
      <p:ext uri="{BB962C8B-B14F-4D97-AF65-F5344CB8AC3E}">
        <p14:creationId xmlns:p14="http://schemas.microsoft.com/office/powerpoint/2010/main" val="4043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16701-C8F0-13B9-72AC-096AFAFF5531}"/>
              </a:ext>
            </a:extLst>
          </p:cNvPr>
          <p:cNvSpPr txBox="1"/>
          <p:nvPr/>
        </p:nvSpPr>
        <p:spPr>
          <a:xfrm>
            <a:off x="322383" y="176454"/>
            <a:ext cx="9182101" cy="671915"/>
          </a:xfrm>
          <a:prstGeom prst="rect">
            <a:avLst/>
          </a:prstGeom>
          <a:noFill/>
        </p:spPr>
        <p:txBody>
          <a:bodyPr wrap="square">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Shows us the sector and sub industry for the highest and lowest companies in the market capitalization.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5D4D7E1-1D6D-4F35-3516-DBAD45B0B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15" y="1051560"/>
            <a:ext cx="11069516" cy="5120640"/>
          </a:xfrm>
          <a:prstGeom prst="rect">
            <a:avLst/>
          </a:prstGeom>
        </p:spPr>
      </p:pic>
    </p:spTree>
    <p:extLst>
      <p:ext uri="{BB962C8B-B14F-4D97-AF65-F5344CB8AC3E}">
        <p14:creationId xmlns:p14="http://schemas.microsoft.com/office/powerpoint/2010/main" val="410169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D4F7F-CC34-0518-26BC-1C1869D4ACB9}"/>
              </a:ext>
            </a:extLst>
          </p:cNvPr>
          <p:cNvSpPr txBox="1"/>
          <p:nvPr/>
        </p:nvSpPr>
        <p:spPr>
          <a:xfrm>
            <a:off x="753940" y="260631"/>
            <a:ext cx="6097464" cy="375552"/>
          </a:xfrm>
          <a:prstGeom prst="rect">
            <a:avLst/>
          </a:prstGeom>
          <a:noFill/>
        </p:spPr>
        <p:txBody>
          <a:bodyPr wrap="square">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Amazon event in 2020.</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2458F8C-8896-34A2-20AE-DC2CA6D98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77" y="1051559"/>
            <a:ext cx="9697915" cy="5428371"/>
          </a:xfrm>
          <a:prstGeom prst="rect">
            <a:avLst/>
          </a:prstGeom>
        </p:spPr>
      </p:pic>
    </p:spTree>
    <p:extLst>
      <p:ext uri="{BB962C8B-B14F-4D97-AF65-F5344CB8AC3E}">
        <p14:creationId xmlns:p14="http://schemas.microsoft.com/office/powerpoint/2010/main" val="374285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66C49-E8FE-4A78-10B8-95FF0A05547C}"/>
              </a:ext>
            </a:extLst>
          </p:cNvPr>
          <p:cNvSpPr txBox="1"/>
          <p:nvPr/>
        </p:nvSpPr>
        <p:spPr>
          <a:xfrm>
            <a:off x="595679" y="577154"/>
            <a:ext cx="6097464" cy="375552"/>
          </a:xfrm>
          <a:prstGeom prst="rect">
            <a:avLst/>
          </a:prstGeom>
          <a:noFill/>
        </p:spPr>
        <p:txBody>
          <a:bodyPr wrap="square">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Amazon event in 2022.</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D33B604-2752-61F4-E3E7-BFF2850A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5" y="1051560"/>
            <a:ext cx="10040815" cy="5349240"/>
          </a:xfrm>
          <a:prstGeom prst="rect">
            <a:avLst/>
          </a:prstGeom>
        </p:spPr>
      </p:pic>
    </p:spTree>
    <p:extLst>
      <p:ext uri="{BB962C8B-B14F-4D97-AF65-F5344CB8AC3E}">
        <p14:creationId xmlns:p14="http://schemas.microsoft.com/office/powerpoint/2010/main" val="221472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75BEB-F7EA-3D9A-3F60-9893A559200F}"/>
              </a:ext>
            </a:extLst>
          </p:cNvPr>
          <p:cNvSpPr txBox="1"/>
          <p:nvPr/>
        </p:nvSpPr>
        <p:spPr>
          <a:xfrm>
            <a:off x="1811215" y="2875084"/>
            <a:ext cx="8117497" cy="911660"/>
          </a:xfrm>
          <a:prstGeom prst="rect">
            <a:avLst/>
          </a:prstGeom>
          <a:noFill/>
        </p:spPr>
        <p:txBody>
          <a:bodyPr wrap="square">
            <a:spAutoFit/>
          </a:bodyPr>
          <a:lstStyle/>
          <a:p>
            <a:pPr marR="0" lvl="0" algn="ctr" rtl="0">
              <a:lnSpc>
                <a:spcPct val="107000"/>
              </a:lnSpc>
              <a:spcBef>
                <a:spcPts val="0"/>
              </a:spcBef>
              <a:spcAft>
                <a:spcPts val="800"/>
              </a:spcAft>
            </a:pPr>
            <a:r>
              <a:rPr lang="en-GB" sz="5400" b="1" dirty="0">
                <a:effectLst/>
                <a:latin typeface="Bernard MT Condensed" panose="02050806060905020404" pitchFamily="18" charset="0"/>
                <a:ea typeface="Calibri" panose="020F0502020204030204" pitchFamily="34" charset="0"/>
                <a:cs typeface="Arial" panose="020B0604020202020204" pitchFamily="34" charset="0"/>
              </a:rPr>
              <a:t>Visualization in Power BI </a:t>
            </a:r>
            <a:endParaRPr lang="en-US" sz="5400" dirty="0">
              <a:effectLst/>
              <a:latin typeface="Bernard MT Condensed" panose="020508060609050204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028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D9AC6D-C0B4-7FDE-4E3F-F43B462EF8F5}"/>
              </a:ext>
            </a:extLst>
          </p:cNvPr>
          <p:cNvSpPr txBox="1"/>
          <p:nvPr/>
        </p:nvSpPr>
        <p:spPr>
          <a:xfrm>
            <a:off x="2848708" y="2655276"/>
            <a:ext cx="7200900" cy="923330"/>
          </a:xfrm>
          <a:prstGeom prst="rect">
            <a:avLst/>
          </a:prstGeom>
          <a:noFill/>
        </p:spPr>
        <p:txBody>
          <a:bodyPr wrap="square" rtlCol="0">
            <a:spAutoFit/>
          </a:bodyPr>
          <a:lstStyle/>
          <a:p>
            <a:pPr algn="ctr"/>
            <a:r>
              <a:rPr lang="en-US" sz="5400" b="1" dirty="0">
                <a:latin typeface="Bernard MT Condensed" panose="02050806060905020404" pitchFamily="18" charset="0"/>
              </a:rPr>
              <a:t>Thank you</a:t>
            </a:r>
          </a:p>
        </p:txBody>
      </p:sp>
    </p:spTree>
    <p:extLst>
      <p:ext uri="{BB962C8B-B14F-4D97-AF65-F5344CB8AC3E}">
        <p14:creationId xmlns:p14="http://schemas.microsoft.com/office/powerpoint/2010/main" val="257929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26C64-79C7-46CB-47A2-161F034B346E}"/>
              </a:ext>
            </a:extLst>
          </p:cNvPr>
          <p:cNvSpPr>
            <a:spLocks noGrp="1"/>
          </p:cNvSpPr>
          <p:nvPr>
            <p:ph type="title"/>
          </p:nvPr>
        </p:nvSpPr>
        <p:spPr>
          <a:xfrm>
            <a:off x="550863" y="1520825"/>
            <a:ext cx="4535487" cy="3779838"/>
          </a:xfrm>
        </p:spPr>
        <p:txBody>
          <a:bodyPr anchor="ctr">
            <a:normAutofit/>
          </a:bodyPr>
          <a:lstStyle/>
          <a:p>
            <a:r>
              <a:rPr lang="en-US" sz="6400" b="1" dirty="0">
                <a:effectLst/>
                <a:latin typeface="Bernard MT Condensed" panose="02050806060905020404" pitchFamily="18" charset="0"/>
                <a:ea typeface="Calibri" panose="020F0502020204030204" pitchFamily="34" charset="0"/>
                <a:cs typeface="Arial" panose="020B0604020202020204" pitchFamily="34" charset="0"/>
              </a:rPr>
              <a:t> Table of </a:t>
            </a:r>
            <a:br>
              <a:rPr lang="en-US" sz="6400" b="1" dirty="0">
                <a:effectLst/>
                <a:latin typeface="Bernard MT Condensed" panose="02050806060905020404" pitchFamily="18" charset="0"/>
                <a:ea typeface="Calibri" panose="020F0502020204030204" pitchFamily="34" charset="0"/>
                <a:cs typeface="Arial" panose="020B0604020202020204" pitchFamily="34" charset="0"/>
              </a:rPr>
            </a:br>
            <a:r>
              <a:rPr lang="en-US" sz="6400" b="1" dirty="0">
                <a:effectLst/>
                <a:latin typeface="Bernard MT Condensed" panose="02050806060905020404" pitchFamily="18" charset="0"/>
                <a:ea typeface="Calibri" panose="020F0502020204030204" pitchFamily="34" charset="0"/>
                <a:cs typeface="Arial" panose="020B0604020202020204" pitchFamily="34" charset="0"/>
              </a:rPr>
              <a:t> Contents</a:t>
            </a:r>
            <a:br>
              <a:rPr lang="en-US" sz="6400" dirty="0">
                <a:effectLst/>
                <a:latin typeface="Calibri" panose="020F0502020204030204" pitchFamily="34" charset="0"/>
                <a:ea typeface="Calibri" panose="020F0502020204030204" pitchFamily="34" charset="0"/>
                <a:cs typeface="Arial" panose="020B0604020202020204" pitchFamily="34" charset="0"/>
              </a:rPr>
            </a:br>
            <a:endParaRPr lang="en-US" sz="6400" dirty="0"/>
          </a:p>
        </p:txBody>
      </p:sp>
      <p:grpSp>
        <p:nvGrpSpPr>
          <p:cNvPr id="12" name="Group 1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3" name="Freeform: Shape 12">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6" name="Oval 15">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Shape 17">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Oval 21">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98CF077E-1B77-3CA2-9E7B-D1733425FCE5}"/>
              </a:ext>
            </a:extLst>
          </p:cNvPr>
          <p:cNvGraphicFramePr>
            <a:graphicFrameLocks noGrp="1"/>
          </p:cNvGraphicFramePr>
          <p:nvPr>
            <p:ph idx="1"/>
            <p:extLst>
              <p:ext uri="{D42A27DB-BD31-4B8C-83A1-F6EECF244321}">
                <p14:modId xmlns:p14="http://schemas.microsoft.com/office/powerpoint/2010/main" val="125809018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9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A5510-CD83-D90C-C3DB-9728634EC7E9}"/>
              </a:ext>
            </a:extLst>
          </p:cNvPr>
          <p:cNvSpPr>
            <a:spLocks noGrp="1"/>
          </p:cNvSpPr>
          <p:nvPr>
            <p:ph type="title"/>
          </p:nvPr>
        </p:nvSpPr>
        <p:spPr>
          <a:xfrm>
            <a:off x="550863" y="1520825"/>
            <a:ext cx="4535487" cy="3779838"/>
          </a:xfrm>
        </p:spPr>
        <p:txBody>
          <a:bodyPr anchor="ctr">
            <a:normAutofit/>
          </a:bodyPr>
          <a:lstStyle/>
          <a:p>
            <a:r>
              <a:rPr lang="en-US" sz="6400" b="1" dirty="0">
                <a:effectLst/>
                <a:latin typeface="Bernard MT Condensed" panose="02050806060905020404" pitchFamily="18" charset="0"/>
                <a:ea typeface="Calibri" panose="020F0502020204030204" pitchFamily="34" charset="0"/>
                <a:cs typeface="Arial" panose="020B0604020202020204" pitchFamily="34" charset="0"/>
              </a:rPr>
              <a:t> Table of </a:t>
            </a:r>
            <a:br>
              <a:rPr lang="en-US" sz="6400" b="1" dirty="0">
                <a:effectLst/>
                <a:latin typeface="Bernard MT Condensed" panose="02050806060905020404" pitchFamily="18" charset="0"/>
                <a:ea typeface="Calibri" panose="020F0502020204030204" pitchFamily="34" charset="0"/>
                <a:cs typeface="Arial" panose="020B0604020202020204" pitchFamily="34" charset="0"/>
              </a:rPr>
            </a:br>
            <a:r>
              <a:rPr lang="en-US" sz="6400" b="1" dirty="0">
                <a:effectLst/>
                <a:latin typeface="Bernard MT Condensed" panose="02050806060905020404" pitchFamily="18" charset="0"/>
                <a:ea typeface="Calibri" panose="020F0502020204030204" pitchFamily="34" charset="0"/>
                <a:cs typeface="Arial" panose="020B0604020202020204" pitchFamily="34" charset="0"/>
              </a:rPr>
              <a:t> Contents</a:t>
            </a:r>
            <a:endParaRPr lang="en-US" sz="6400" dirty="0"/>
          </a:p>
        </p:txBody>
      </p:sp>
      <p:graphicFrame>
        <p:nvGraphicFramePr>
          <p:cNvPr id="12" name="Content Placeholder 2">
            <a:extLst>
              <a:ext uri="{FF2B5EF4-FFF2-40B4-BE49-F238E27FC236}">
                <a16:creationId xmlns:a16="http://schemas.microsoft.com/office/drawing/2014/main" id="{700A9D21-2B25-B566-9EDC-66CE985CC233}"/>
              </a:ext>
            </a:extLst>
          </p:cNvPr>
          <p:cNvGraphicFramePr>
            <a:graphicFrameLocks noGrp="1"/>
          </p:cNvGraphicFramePr>
          <p:nvPr>
            <p:ph idx="1"/>
            <p:extLst>
              <p:ext uri="{D42A27DB-BD31-4B8C-83A1-F6EECF244321}">
                <p14:modId xmlns:p14="http://schemas.microsoft.com/office/powerpoint/2010/main" val="1030718599"/>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83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CF19-7BFC-DC7D-CB7C-959D93D1DD2D}"/>
              </a:ext>
            </a:extLst>
          </p:cNvPr>
          <p:cNvSpPr>
            <a:spLocks noGrp="1"/>
          </p:cNvSpPr>
          <p:nvPr>
            <p:ph type="title"/>
          </p:nvPr>
        </p:nvSpPr>
        <p:spPr/>
        <p:txBody>
          <a:bodyPr>
            <a:normAutofit fontScale="90000"/>
          </a:bodyPr>
          <a:lstStyle/>
          <a:p>
            <a:r>
              <a:rPr lang="en-GB" sz="4400" b="1" u="sng">
                <a:effectLst/>
                <a:latin typeface="Bernard MT Condensed" panose="02050806060905020404" pitchFamily="18" charset="0"/>
                <a:ea typeface="Calibri" panose="020F0502020204030204" pitchFamily="34" charset="0"/>
              </a:rPr>
              <a:t>INTRODUCTION </a:t>
            </a:r>
            <a:br>
              <a:rPr lang="en-US" sz="1800">
                <a:solidFill>
                  <a:srgbClr val="000000"/>
                </a:solidFill>
                <a:effectLst/>
                <a:latin typeface="Arial" panose="020B060402020202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68FC580B-E34F-8369-6D3E-1DDF0CF528A1}"/>
              </a:ext>
            </a:extLst>
          </p:cNvPr>
          <p:cNvSpPr>
            <a:spLocks noGrp="1"/>
          </p:cNvSpPr>
          <p:nvPr>
            <p:ph idx="1"/>
          </p:nvPr>
        </p:nvSpPr>
        <p:spPr>
          <a:xfrm>
            <a:off x="550863" y="2113199"/>
            <a:ext cx="11209116" cy="3979625"/>
          </a:xfrm>
        </p:spPr>
        <p:txBody>
          <a:bodyPr/>
          <a:lstStyle/>
          <a:p>
            <a:pPr marL="457200" marR="0" lvl="1" indent="0" rtl="0">
              <a:spcBef>
                <a:spcPts val="0"/>
              </a:spcBef>
              <a:spcAft>
                <a:spcPts val="305"/>
              </a:spcAft>
              <a:buNone/>
            </a:pPr>
            <a:r>
              <a:rPr lang="en-GB" sz="2000" b="1" dirty="0">
                <a:solidFill>
                  <a:schemeClr val="tx1"/>
                </a:solidFill>
                <a:effectLst/>
                <a:latin typeface="Arial" panose="020B0604020202020204" pitchFamily="34" charset="0"/>
                <a:ea typeface="Calibri" panose="020F0502020204030204" pitchFamily="34" charset="0"/>
              </a:rPr>
              <a:t>Introduction to the Project </a:t>
            </a:r>
            <a:endParaRPr lang="en-US" sz="1200" dirty="0">
              <a:solidFill>
                <a:schemeClr val="tx1"/>
              </a:solidFill>
              <a:effectLst/>
              <a:latin typeface="Arial" panose="020B0604020202020204" pitchFamily="34" charset="0"/>
              <a:ea typeface="Calibri" panose="020F0502020204030204" pitchFamily="34" charset="0"/>
            </a:endParaRPr>
          </a:p>
          <a:p>
            <a:pPr marL="952500" marR="0">
              <a:spcBef>
                <a:spcPts val="0"/>
              </a:spcBef>
              <a:spcAft>
                <a:spcPts val="305"/>
              </a:spcAft>
            </a:pPr>
            <a:r>
              <a:rPr lang="en-GB" sz="600" b="1" dirty="0">
                <a:solidFill>
                  <a:schemeClr val="tx1"/>
                </a:solidFill>
                <a:effectLst/>
                <a:latin typeface="Arial" panose="020B0604020202020204" pitchFamily="34" charset="0"/>
                <a:ea typeface="Calibri" panose="020F0502020204030204" pitchFamily="34" charset="0"/>
              </a:rPr>
              <a:t> </a:t>
            </a:r>
            <a:endParaRPr lang="en-US" sz="1200" dirty="0">
              <a:solidFill>
                <a:schemeClr val="tx1"/>
              </a:solidFill>
              <a:effectLst/>
              <a:latin typeface="Arial" panose="020B0604020202020204" pitchFamily="34" charset="0"/>
              <a:ea typeface="Calibri" panose="020F0502020204030204" pitchFamily="34" charset="0"/>
            </a:endParaRPr>
          </a:p>
          <a:p>
            <a:r>
              <a:rPr lang="en-US" sz="2400" b="1" dirty="0">
                <a:solidFill>
                  <a:schemeClr val="tx1"/>
                </a:solidFill>
                <a:effectLst/>
                <a:latin typeface="Arial" panose="020B0604020202020204" pitchFamily="34" charset="0"/>
                <a:ea typeface="Calibri" panose="020F0502020204030204" pitchFamily="34" charset="0"/>
              </a:rPr>
              <a:t>The S&amp;P 500® is widely regarded as the best single gauge of large-cap U.S. equities. According to our Annual Survey of Assets, an estimated USD 13.5 trillion is indexed or benchmarked to the index, with indexed assets comprising approximately USD 5.4 trillion of this total (as of Dec. 31, 2020). The index includes 500 leading companies and covers approximately 80% of available market capitalization</a:t>
            </a:r>
            <a:endParaRPr lang="en-US" sz="3600" dirty="0">
              <a:solidFill>
                <a:schemeClr val="tx1"/>
              </a:solidFill>
            </a:endParaRPr>
          </a:p>
        </p:txBody>
      </p:sp>
    </p:spTree>
    <p:extLst>
      <p:ext uri="{BB962C8B-B14F-4D97-AF65-F5344CB8AC3E}">
        <p14:creationId xmlns:p14="http://schemas.microsoft.com/office/powerpoint/2010/main" val="327686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44175-075D-497E-C994-797373D5C9DE}"/>
              </a:ext>
            </a:extLst>
          </p:cNvPr>
          <p:cNvSpPr>
            <a:spLocks noGrp="1"/>
          </p:cNvSpPr>
          <p:nvPr>
            <p:ph idx="1"/>
          </p:nvPr>
        </p:nvSpPr>
        <p:spPr>
          <a:xfrm>
            <a:off x="550863" y="286247"/>
            <a:ext cx="11090274" cy="5806577"/>
          </a:xfrm>
        </p:spPr>
        <p:txBody>
          <a:bodyPr>
            <a:normAutofit/>
          </a:bodyPr>
          <a:lstStyle/>
          <a:p>
            <a:pPr marL="457200" marR="0" lvl="1" indent="0" rtl="0">
              <a:spcBef>
                <a:spcPts val="0"/>
              </a:spcBef>
              <a:spcAft>
                <a:spcPts val="305"/>
              </a:spcAft>
              <a:buNone/>
            </a:pPr>
            <a:r>
              <a:rPr lang="en-GB" sz="3600" b="1" dirty="0">
                <a:solidFill>
                  <a:schemeClr val="tx1"/>
                </a:solidFill>
                <a:effectLst/>
                <a:latin typeface="Arial" panose="020B0604020202020204" pitchFamily="34" charset="0"/>
                <a:ea typeface="Calibri" panose="020F0502020204030204" pitchFamily="34" charset="0"/>
              </a:rPr>
              <a:t>Business Requirements </a:t>
            </a:r>
            <a:endParaRPr lang="en-US" sz="2000" dirty="0">
              <a:solidFill>
                <a:schemeClr val="tx1"/>
              </a:solidFill>
              <a:effectLst/>
              <a:latin typeface="Arial" panose="020B0604020202020204" pitchFamily="34" charset="0"/>
              <a:ea typeface="Calibri" panose="020F0502020204030204" pitchFamily="34" charset="0"/>
            </a:endParaRPr>
          </a:p>
          <a:p>
            <a:pPr marL="952500" marR="0">
              <a:spcBef>
                <a:spcPts val="0"/>
              </a:spcBef>
              <a:spcAft>
                <a:spcPts val="305"/>
              </a:spcAft>
            </a:pPr>
            <a:r>
              <a:rPr lang="en-GB" sz="800" b="1" dirty="0">
                <a:solidFill>
                  <a:schemeClr val="tx1"/>
                </a:solidFill>
                <a:effectLst/>
                <a:latin typeface="Arial" panose="020B0604020202020204" pitchFamily="34" charset="0"/>
                <a:ea typeface="Calibri" panose="020F0502020204030204" pitchFamily="34" charset="0"/>
              </a:rPr>
              <a:t> </a:t>
            </a:r>
            <a:endParaRPr lang="en-US" dirty="0">
              <a:solidFill>
                <a:schemeClr val="tx1"/>
              </a:solidFill>
              <a:effectLst/>
              <a:latin typeface="Arial" panose="020B0604020202020204" pitchFamily="34" charset="0"/>
              <a:ea typeface="Calibri" panose="020F0502020204030204" pitchFamily="34" charset="0"/>
            </a:endParaRPr>
          </a:p>
          <a:p>
            <a:pPr marL="0" marR="0">
              <a:lnSpc>
                <a:spcPct val="107000"/>
              </a:lnSpc>
              <a:spcBef>
                <a:spcPts val="0"/>
              </a:spcBef>
              <a:spcAft>
                <a:spcPts val="800"/>
              </a:spcAft>
            </a:pPr>
            <a:r>
              <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This project seeks to analyze the data of the S&amp;P 500 stock market and its </a:t>
            </a:r>
          </a:p>
          <a:p>
            <a:pPr marL="0" marR="0" indent="0">
              <a:lnSpc>
                <a:spcPct val="107000"/>
              </a:lnSpc>
              <a:spcBef>
                <a:spcPts val="0"/>
              </a:spcBef>
              <a:spcAft>
                <a:spcPts val="800"/>
              </a:spcAft>
              <a:buNone/>
            </a:pPr>
            <a:r>
              <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firms using a variety of KPIs in order to derive insights that could aid</a:t>
            </a:r>
          </a:p>
          <a:p>
            <a:pPr marL="0" marR="0" indent="0">
              <a:lnSpc>
                <a:spcPct val="107000"/>
              </a:lnSpc>
              <a:spcBef>
                <a:spcPts val="0"/>
              </a:spcBef>
              <a:spcAft>
                <a:spcPts val="800"/>
              </a:spcAft>
              <a:buNone/>
            </a:pPr>
            <a:r>
              <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investors in better understanding the market and identifying profitable</a:t>
            </a:r>
          </a:p>
          <a:p>
            <a:pPr marL="0" marR="0" indent="0">
              <a:lnSpc>
                <a:spcPct val="107000"/>
              </a:lnSpc>
              <a:spcBef>
                <a:spcPts val="0"/>
              </a:spcBef>
              <a:spcAft>
                <a:spcPts val="800"/>
              </a:spcAft>
              <a:buNone/>
            </a:pPr>
            <a:r>
              <a:rPr lang="en-US" sz="2400"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investment opportunities.</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US" sz="2400" b="1" dirty="0">
                <a:solidFill>
                  <a:schemeClr val="tx1"/>
                </a:solidFill>
                <a:effectLst/>
                <a:latin typeface="Arial" panose="020B0604020202020204" pitchFamily="34" charset="0"/>
                <a:ea typeface="Calibri" panose="020F0502020204030204" pitchFamily="34" charset="0"/>
              </a:rPr>
              <a:t>Analysis of stocks will be useful for new investors to invest in stock market based on the various KPIs like Market capitalization, earning per share, and stock price etc. considered by dashboards</a:t>
            </a:r>
            <a:endParaRPr lang="en-US" sz="3600" dirty="0">
              <a:solidFill>
                <a:schemeClr val="tx1"/>
              </a:solidFill>
            </a:endParaRPr>
          </a:p>
        </p:txBody>
      </p:sp>
    </p:spTree>
    <p:extLst>
      <p:ext uri="{BB962C8B-B14F-4D97-AF65-F5344CB8AC3E}">
        <p14:creationId xmlns:p14="http://schemas.microsoft.com/office/powerpoint/2010/main" val="402357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BA57-C6C2-95A3-7D06-F9257DE74E46}"/>
              </a:ext>
            </a:extLst>
          </p:cNvPr>
          <p:cNvSpPr>
            <a:spLocks noGrp="1"/>
          </p:cNvSpPr>
          <p:nvPr>
            <p:ph type="title"/>
          </p:nvPr>
        </p:nvSpPr>
        <p:spPr>
          <a:xfrm>
            <a:off x="547549" y="247125"/>
            <a:ext cx="11091600" cy="1332000"/>
          </a:xfrm>
        </p:spPr>
        <p:txBody>
          <a:bodyPr>
            <a:normAutofit/>
          </a:bodyPr>
          <a:lstStyle/>
          <a:p>
            <a:r>
              <a:rPr lang="en-GB" sz="4400" b="1" dirty="0">
                <a:effectLst/>
                <a:latin typeface="Bernard MT Condensed" panose="02050806060905020404" pitchFamily="18" charset="0"/>
                <a:ea typeface="Calibri" panose="020F0502020204030204" pitchFamily="34" charset="0"/>
              </a:rPr>
              <a:t>DATA SOURCE</a:t>
            </a:r>
            <a:endParaRPr lang="en-US" sz="88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AACF60D7-816F-DAC0-1771-BD680E4A9600}"/>
              </a:ext>
            </a:extLst>
          </p:cNvPr>
          <p:cNvSpPr>
            <a:spLocks noGrp="1"/>
          </p:cNvSpPr>
          <p:nvPr>
            <p:ph idx="1"/>
          </p:nvPr>
        </p:nvSpPr>
        <p:spPr>
          <a:xfrm>
            <a:off x="550863" y="2113199"/>
            <a:ext cx="11090274" cy="4744801"/>
          </a:xfrm>
        </p:spPr>
        <p:txBody>
          <a:bodyPr/>
          <a:lstStyle/>
          <a:p>
            <a:pPr marL="457200" marR="0" lvl="1" indent="0" rtl="0">
              <a:spcBef>
                <a:spcPts val="0"/>
              </a:spcBef>
              <a:spcAft>
                <a:spcPts val="305"/>
              </a:spcAft>
              <a:buNone/>
            </a:pPr>
            <a:r>
              <a:rPr lang="en-GB" sz="2000" b="1" dirty="0">
                <a:solidFill>
                  <a:schemeClr val="tx1"/>
                </a:solidFill>
                <a:effectLst/>
                <a:latin typeface="Arial" panose="020B0604020202020204" pitchFamily="34" charset="0"/>
                <a:ea typeface="Calibri" panose="020F0502020204030204" pitchFamily="34" charset="0"/>
              </a:rPr>
              <a:t>List of S&amp;P 500 companies (Wikipedia)</a:t>
            </a:r>
            <a:endParaRPr lang="en-US" sz="1200" dirty="0">
              <a:solidFill>
                <a:schemeClr val="tx1"/>
              </a:solidFill>
              <a:effectLst/>
              <a:latin typeface="Arial" panose="020B0604020202020204" pitchFamily="34" charset="0"/>
              <a:ea typeface="Calibri" panose="020F0502020204030204" pitchFamily="34" charset="0"/>
            </a:endParaRPr>
          </a:p>
          <a:p>
            <a:pPr marL="895350" marR="0">
              <a:spcBef>
                <a:spcPts val="0"/>
              </a:spcBef>
              <a:spcAft>
                <a:spcPts val="305"/>
              </a:spcAft>
            </a:pPr>
            <a:r>
              <a:rPr lang="en-GB" sz="700" b="1" dirty="0">
                <a:solidFill>
                  <a:schemeClr val="tx1"/>
                </a:solidFill>
                <a:effectLst/>
                <a:latin typeface="Arial" panose="020B0604020202020204" pitchFamily="34" charset="0"/>
                <a:ea typeface="Calibri" panose="020F0502020204030204" pitchFamily="34" charset="0"/>
              </a:rPr>
              <a:t> </a:t>
            </a:r>
            <a:endParaRPr lang="en-US" sz="1200" dirty="0">
              <a:solidFill>
                <a:schemeClr val="tx1"/>
              </a:solidFill>
              <a:effectLst/>
              <a:latin typeface="Arial" panose="020B0604020202020204" pitchFamily="34" charset="0"/>
              <a:ea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600" b="1"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Link</a:t>
            </a:r>
            <a:r>
              <a:rPr lang="en-GB" sz="1600" b="1"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US" sz="1100" u="sng"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6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Date of creation: Unknown.</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GB" sz="16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Descriptions: </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source comprises 503 common stocks which are issued by 500 large-cap companies traded on American stock  </a:t>
            </a:r>
          </a:p>
          <a:p>
            <a:pPr marL="0" marR="0" indent="0">
              <a:lnSpc>
                <a:spcPct val="107000"/>
              </a:lnSpc>
              <a:spcBef>
                <a:spcPts val="0"/>
              </a:spcBef>
              <a:spcAft>
                <a:spcPts val="800"/>
              </a:spcAft>
              <a:buNone/>
            </a:pP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exchanges (including the 30 companies that compose the Dow Jones Industrial Average).</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shows the symbol, sector, sub-industry, Date first added.</a:t>
            </a:r>
          </a:p>
          <a:p>
            <a:pPr marL="0" marR="0" indent="0">
              <a:lnSpc>
                <a:spcPct val="107000"/>
              </a:lnSpc>
              <a:spcBef>
                <a:spcPts val="0"/>
              </a:spcBef>
              <a:spcAft>
                <a:spcPts val="800"/>
              </a:spcAft>
              <a:buNone/>
            </a:pP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rtl="0">
              <a:lnSpc>
                <a:spcPct val="107000"/>
              </a:lnSpc>
              <a:spcBef>
                <a:spcPts val="0"/>
              </a:spcBef>
              <a:spcAft>
                <a:spcPts val="800"/>
              </a:spcAft>
              <a:buNone/>
            </a:pPr>
            <a:r>
              <a:rPr lang="en-GB"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ETL: </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extracted using </a:t>
            </a:r>
            <a:r>
              <a:rPr lang="en-GB" sz="1800" b="1"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https://wikitable2csv.ggor.de/</a:t>
            </a:r>
            <a:r>
              <a:rPr lang="en-GB"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website and saved as a CSV file.</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No transformation was required.</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6567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289B9-4949-870C-57BB-BB5A0655C6FC}"/>
              </a:ext>
            </a:extLst>
          </p:cNvPr>
          <p:cNvSpPr>
            <a:spLocks noGrp="1"/>
          </p:cNvSpPr>
          <p:nvPr>
            <p:ph idx="1"/>
          </p:nvPr>
        </p:nvSpPr>
        <p:spPr>
          <a:xfrm>
            <a:off x="550863" y="278297"/>
            <a:ext cx="11090274" cy="6579704"/>
          </a:xfrm>
        </p:spPr>
        <p:txBody>
          <a:bodyPr>
            <a:normAutofit/>
          </a:bodyPr>
          <a:lstStyle/>
          <a:p>
            <a:pPr marL="457200" marR="0" lvl="1" indent="0" rtl="0">
              <a:spcBef>
                <a:spcPts val="0"/>
              </a:spcBef>
              <a:spcAft>
                <a:spcPts val="305"/>
              </a:spcAft>
              <a:buNone/>
            </a:pPr>
            <a:r>
              <a:rPr lang="en-GB" sz="2400" b="1" dirty="0">
                <a:solidFill>
                  <a:schemeClr val="tx1"/>
                </a:solidFill>
                <a:effectLst/>
                <a:latin typeface="Arial" panose="020B0604020202020204" pitchFamily="34" charset="0"/>
                <a:ea typeface="Calibri" panose="020F0502020204030204" pitchFamily="34" charset="0"/>
              </a:rPr>
              <a:t>S&amp;P 500 Stocks (Kaggle)</a:t>
            </a:r>
            <a:endParaRPr lang="en-US" sz="2400" dirty="0">
              <a:solidFill>
                <a:schemeClr val="tx1"/>
              </a:solidFill>
              <a:effectLst/>
              <a:latin typeface="Arial" panose="020B0604020202020204" pitchFamily="34" charset="0"/>
              <a:ea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2400" b="1" u="none"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Link</a:t>
            </a:r>
            <a:r>
              <a:rPr lang="en-GB"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None/>
            </a:pPr>
            <a:r>
              <a:rPr lang="en-GB"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Date of creation: Unknown.</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None/>
            </a:pPr>
            <a:r>
              <a:rPr lang="en-GB"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Description:</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305"/>
              </a:spcAft>
              <a:buNone/>
            </a:pPr>
            <a:r>
              <a:rPr lang="en-GB"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consists of 3 tables (sp500_companies.csv, sp500_index.csv,    sp500_stocks.csv).</a:t>
            </a:r>
            <a:endParaRPr lang="en-US" sz="2400" dirty="0">
              <a:solidFill>
                <a:schemeClr val="tx1"/>
              </a:solidFill>
              <a:effectLst/>
              <a:latin typeface="Arial" panose="020B0604020202020204" pitchFamily="34" charset="0"/>
              <a:ea typeface="Calibri" panose="020F0502020204030204" pitchFamily="34" charset="0"/>
            </a:endParaRPr>
          </a:p>
          <a:p>
            <a:pPr marL="0" marR="0" indent="0">
              <a:spcBef>
                <a:spcPts val="0"/>
              </a:spcBef>
              <a:spcAft>
                <a:spcPts val="305"/>
              </a:spcAft>
              <a:buNone/>
            </a:pPr>
            <a:r>
              <a:rPr lang="en-GB"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is daily updated from 2009 till now.</a:t>
            </a:r>
          </a:p>
          <a:p>
            <a:pPr marL="0" marR="0" indent="0">
              <a:spcBef>
                <a:spcPts val="0"/>
              </a:spcBef>
              <a:spcAft>
                <a:spcPts val="305"/>
              </a:spcAft>
              <a:buNone/>
            </a:pPr>
            <a:endParaRPr lang="en-US" sz="2400" dirty="0">
              <a:solidFill>
                <a:schemeClr val="tx1"/>
              </a:solidFill>
              <a:effectLst/>
              <a:latin typeface="Arial" panose="020B0604020202020204" pitchFamily="34" charset="0"/>
              <a:ea typeface="Calibri" panose="020F0502020204030204" pitchFamily="34" charset="0"/>
            </a:endParaRPr>
          </a:p>
          <a:p>
            <a:pPr marL="342900" marR="0" lvl="0" indent="-342900" rtl="0">
              <a:lnSpc>
                <a:spcPct val="107000"/>
              </a:lnSpc>
              <a:spcBef>
                <a:spcPts val="0"/>
              </a:spcBef>
              <a:spcAft>
                <a:spcPts val="800"/>
              </a:spcAft>
              <a:buFont typeface="Wingdings" panose="05000000000000000000" pitchFamily="2" charset="2"/>
              <a:buChar char=""/>
            </a:pPr>
            <a:r>
              <a:rPr lang="en-GB"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ETL: </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305"/>
              </a:spcAft>
              <a:buNone/>
            </a:pPr>
            <a:r>
              <a:rPr lang="en-GB"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downloaded as a CSV file.</a:t>
            </a:r>
            <a:endParaRPr lang="en-US" sz="2400" dirty="0">
              <a:solidFill>
                <a:schemeClr val="tx1"/>
              </a:solidFill>
              <a:effectLst/>
              <a:latin typeface="Arial" panose="020B0604020202020204" pitchFamily="34" charset="0"/>
              <a:ea typeface="Calibri" panose="020F0502020204030204" pitchFamily="34" charset="0"/>
            </a:endParaRPr>
          </a:p>
          <a:p>
            <a:pPr marL="0" indent="0">
              <a:buNone/>
            </a:pPr>
            <a:r>
              <a:rPr lang="en-US" sz="2400" b="1" dirty="0">
                <a:solidFill>
                  <a:schemeClr val="tx1"/>
                </a:solidFill>
                <a:effectLst/>
                <a:latin typeface="Arial" panose="020B0604020202020204" pitchFamily="34" charset="0"/>
                <a:ea typeface="Calibri" panose="020F0502020204030204" pitchFamily="34" charset="0"/>
              </a:rPr>
              <a:t>  No transformation was required</a:t>
            </a:r>
            <a:endParaRPr lang="en-US" sz="2400" dirty="0">
              <a:solidFill>
                <a:schemeClr val="tx1"/>
              </a:solidFill>
            </a:endParaRPr>
          </a:p>
        </p:txBody>
      </p:sp>
    </p:spTree>
    <p:extLst>
      <p:ext uri="{BB962C8B-B14F-4D97-AF65-F5344CB8AC3E}">
        <p14:creationId xmlns:p14="http://schemas.microsoft.com/office/powerpoint/2010/main" val="141296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BB5501-6597-C73E-A209-4C83BC849034}"/>
              </a:ext>
            </a:extLst>
          </p:cNvPr>
          <p:cNvSpPr txBox="1"/>
          <p:nvPr/>
        </p:nvSpPr>
        <p:spPr>
          <a:xfrm>
            <a:off x="985961" y="326003"/>
            <a:ext cx="9660835" cy="5841407"/>
          </a:xfrm>
          <a:prstGeom prst="rect">
            <a:avLst/>
          </a:prstGeom>
          <a:noFill/>
        </p:spPr>
        <p:txBody>
          <a:bodyPr wrap="square">
            <a:spAutoFit/>
          </a:bodyPr>
          <a:lstStyle/>
          <a:p>
            <a:pPr marL="742950" marR="0" lvl="1" indent="-285750" rtl="0">
              <a:spcBef>
                <a:spcPts val="0"/>
              </a:spcBef>
              <a:spcAft>
                <a:spcPts val="305"/>
              </a:spcAft>
              <a:buFont typeface="+mj-lt"/>
              <a:buAutoNum type="arabicPeriod"/>
            </a:pPr>
            <a:r>
              <a:rPr lang="en-GB" sz="2800" b="1" dirty="0">
                <a:effectLst/>
                <a:latin typeface="Arial" panose="020B0604020202020204" pitchFamily="34" charset="0"/>
                <a:ea typeface="Calibri" panose="020F0502020204030204" pitchFamily="34" charset="0"/>
              </a:rPr>
              <a:t>S&amp;P 500 Companies with Financial Information (Data Hub)</a:t>
            </a:r>
            <a:endParaRPr lang="en-US" sz="1600" dirty="0">
              <a:effectLst/>
              <a:latin typeface="Arial" panose="020B0604020202020204" pitchFamily="34" charset="0"/>
              <a:ea typeface="Calibri" panose="020F0502020204030204" pitchFamily="34" charset="0"/>
            </a:endParaRPr>
          </a:p>
          <a:p>
            <a:pPr marR="0" lvl="0">
              <a:lnSpc>
                <a:spcPct val="107000"/>
              </a:lnSpc>
              <a:spcBef>
                <a:spcPts val="0"/>
              </a:spcBef>
              <a:spcAft>
                <a:spcPts val="0"/>
              </a:spcAft>
            </a:pPr>
            <a:r>
              <a:rPr lang="en-GB" sz="2000" b="1" u="none" strike="noStrike" dirty="0">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Link</a:t>
            </a:r>
            <a:r>
              <a:rPr lang="en-GB" sz="2000" b="1" dirty="0">
                <a:effectLst/>
                <a:latin typeface="Arial" panose="020B0604020202020204" pitchFamily="34"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pPr>
            <a:r>
              <a:rPr lang="en-GB" sz="2000" b="1" dirty="0">
                <a:effectLst/>
                <a:latin typeface="Arial" panose="020B0604020202020204" pitchFamily="34" charset="0"/>
                <a:ea typeface="Calibri" panose="020F0502020204030204" pitchFamily="34" charset="0"/>
                <a:cs typeface="Arial" panose="020B0604020202020204" pitchFamily="34" charset="0"/>
              </a:rPr>
              <a:t> Date of creation: 4 years ago.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 Description: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List of companies in the S&amp;P 500 (Standard and Poor’s 500). The S&amp;P 500 is a free-float, capitalization-weighted index of the top 500 publicly listed stocks in the US (top 500 by market cap). The dataset includes a list of all the stocks contained therein and associated key financials such as price, market capitalization, earnings, price/earnings ratio, price to book etc.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Notes: Market Capitalization and EBIDTA are in Billions.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GB" sz="2000" b="1" dirty="0">
                <a:effectLst/>
                <a:latin typeface="Arial" panose="020B0604020202020204" pitchFamily="34" charset="0"/>
                <a:ea typeface="Calibri" panose="020F0502020204030204" pitchFamily="34" charset="0"/>
                <a:cs typeface="Arial" panose="020B0604020202020204" pitchFamily="34" charset="0"/>
              </a:rPr>
              <a:t>ETL: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The data was downloaded as a CSV file.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No transformation was required.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767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0C1F-7BF4-9D04-F233-47029CB5F165}"/>
              </a:ext>
            </a:extLst>
          </p:cNvPr>
          <p:cNvSpPr>
            <a:spLocks noGrp="1"/>
          </p:cNvSpPr>
          <p:nvPr>
            <p:ph type="title"/>
          </p:nvPr>
        </p:nvSpPr>
        <p:spPr/>
        <p:txBody>
          <a:bodyPr>
            <a:normAutofit/>
          </a:bodyPr>
          <a:lstStyle/>
          <a:p>
            <a:r>
              <a:rPr lang="en-GB" sz="4000" b="1" dirty="0">
                <a:effectLst/>
                <a:latin typeface="Bernard MT Condensed" panose="02050806060905020404" pitchFamily="18" charset="0"/>
                <a:ea typeface="Calibri" panose="020F0502020204030204" pitchFamily="34" charset="0"/>
              </a:rPr>
              <a:t>DATA MODELLING</a:t>
            </a:r>
            <a:endParaRPr lang="en-US" sz="80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7F5968B4-A42A-92A8-BBF9-63A1A760E179}"/>
              </a:ext>
            </a:extLst>
          </p:cNvPr>
          <p:cNvSpPr>
            <a:spLocks noGrp="1"/>
          </p:cNvSpPr>
          <p:nvPr>
            <p:ph idx="1"/>
          </p:nvPr>
        </p:nvSpPr>
        <p:spPr/>
        <p:txBody>
          <a:bodyPr/>
          <a:lstStyle/>
          <a:p>
            <a:r>
              <a:rPr lang="en-GB"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I </a:t>
            </a:r>
            <a:r>
              <a:rPr lang="en-GB"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chosed</a:t>
            </a:r>
            <a:r>
              <a:rPr lang="en-GB"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ar-EG"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en-GB"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Galaxy schema</a:t>
            </a:r>
            <a:r>
              <a:rPr lang="ar-SA"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en-GB"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because we have two fact tables linked to four dimensions tables with different granularity levels </a:t>
            </a:r>
            <a:r>
              <a:rPr lang="en-GB"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days_fact</a:t>
            </a:r>
            <a:r>
              <a:rPr lang="en-GB"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(daily) but financial_fact (yearly).</a:t>
            </a:r>
          </a:p>
          <a:p>
            <a:endParaRPr lang="en-GB" sz="18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effectLst/>
              <a:latin typeface="Arial" panose="020B0604020202020204" pitchFamily="34" charset="0"/>
              <a:ea typeface="Calibri" panose="020F0502020204030204" pitchFamily="34" charset="0"/>
            </a:endParaRPr>
          </a:p>
          <a:p>
            <a:endParaRPr lang="en-US" dirty="0">
              <a:solidFill>
                <a:schemeClr val="tx1"/>
              </a:solidFill>
            </a:endParaRPr>
          </a:p>
        </p:txBody>
      </p:sp>
      <p:pic>
        <p:nvPicPr>
          <p:cNvPr id="4" name="Picture 3">
            <a:extLst>
              <a:ext uri="{FF2B5EF4-FFF2-40B4-BE49-F238E27FC236}">
                <a16:creationId xmlns:a16="http://schemas.microsoft.com/office/drawing/2014/main" id="{E3BB5674-836D-F055-A889-542533B7A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2738838"/>
            <a:ext cx="5943600" cy="3968750"/>
          </a:xfrm>
          <a:prstGeom prst="rect">
            <a:avLst/>
          </a:prstGeom>
        </p:spPr>
      </p:pic>
    </p:spTree>
    <p:extLst>
      <p:ext uri="{BB962C8B-B14F-4D97-AF65-F5344CB8AC3E}">
        <p14:creationId xmlns:p14="http://schemas.microsoft.com/office/powerpoint/2010/main" val="398275349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667</TotalTime>
  <Words>434</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Bernard MT Condensed</vt:lpstr>
      <vt:lpstr>Calibri</vt:lpstr>
      <vt:lpstr>Sitka Heading</vt:lpstr>
      <vt:lpstr>Source Sans Pro</vt:lpstr>
      <vt:lpstr>Wingdings</vt:lpstr>
      <vt:lpstr>3DFloatVTI</vt:lpstr>
      <vt:lpstr>PowerPoint Presentation</vt:lpstr>
      <vt:lpstr> Table of   Contents </vt:lpstr>
      <vt:lpstr> Table of   Contents</vt:lpstr>
      <vt:lpstr>INTRODUCTION  </vt:lpstr>
      <vt:lpstr>PowerPoint Presentation</vt:lpstr>
      <vt:lpstr>DATA SOURCE</vt:lpstr>
      <vt:lpstr>PowerPoint Presentation</vt:lpstr>
      <vt:lpstr>PowerPoint Presentation</vt:lpstr>
      <vt:lpstr>DATA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Alaa Ahmed Mohamed Al-Shaimaa Taha Mahmoud Atef Ahmed Mohamed Elshiekh Nesma Abd-Elbaqi </dc:title>
  <dc:creator>Ahmed Mohammed Al - Shahat Abdul - Jawad Al - Sheikh</dc:creator>
  <cp:lastModifiedBy>محمود عاطف محمد على سنه</cp:lastModifiedBy>
  <cp:revision>33</cp:revision>
  <dcterms:created xsi:type="dcterms:W3CDTF">2022-07-23T21:04:33Z</dcterms:created>
  <dcterms:modified xsi:type="dcterms:W3CDTF">2022-10-01T03:44:12Z</dcterms:modified>
</cp:coreProperties>
</file>