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23" r:id="rId10"/>
    <p:sldId id="314" r:id="rId11"/>
    <p:sldId id="315" r:id="rId12"/>
    <p:sldId id="324" r:id="rId13"/>
    <p:sldId id="319" r:id="rId14"/>
    <p:sldId id="321"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0736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5022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Student Performance Analysis</a:t>
            </a:r>
          </a:p>
        </p:txBody>
      </p:sp>
      <p:sp>
        <p:nvSpPr>
          <p:cNvPr id="3" name="TextBox 2">
            <a:extLst>
              <a:ext uri="{FF2B5EF4-FFF2-40B4-BE49-F238E27FC236}">
                <a16:creationId xmlns:a16="http://schemas.microsoft.com/office/drawing/2014/main" id="{4606C8A9-66E9-78D4-3509-8DED03EDA5AE}"/>
              </a:ext>
            </a:extLst>
          </p:cNvPr>
          <p:cNvSpPr txBox="1"/>
          <p:nvPr/>
        </p:nvSpPr>
        <p:spPr>
          <a:xfrm>
            <a:off x="1611085" y="4895902"/>
            <a:ext cx="3897086" cy="1938992"/>
          </a:xfrm>
          <a:prstGeom prst="rect">
            <a:avLst/>
          </a:prstGeom>
          <a:noFill/>
        </p:spPr>
        <p:txBody>
          <a:bodyPr wrap="square" rtlCol="0">
            <a:spAutoFit/>
          </a:bodyPr>
          <a:lstStyle/>
          <a:p>
            <a:r>
              <a:rPr lang="en-US" sz="2000" dirty="0">
                <a:solidFill>
                  <a:schemeClr val="bg1"/>
                </a:solidFill>
              </a:rPr>
              <a:t>By :</a:t>
            </a:r>
          </a:p>
          <a:p>
            <a:pPr marL="342900" indent="-342900">
              <a:buFont typeface="Arial" panose="020B0604020202020204" pitchFamily="34" charset="0"/>
              <a:buChar char="•"/>
            </a:pPr>
            <a:r>
              <a:rPr lang="en-US" sz="2000" dirty="0">
                <a:solidFill>
                  <a:schemeClr val="bg1"/>
                </a:solidFill>
              </a:rPr>
              <a:t>Fares Mohamed </a:t>
            </a:r>
          </a:p>
          <a:p>
            <a:pPr marL="342900" indent="-342900">
              <a:buFont typeface="Arial" panose="020B0604020202020204" pitchFamily="34" charset="0"/>
              <a:buChar char="•"/>
            </a:pPr>
            <a:r>
              <a:rPr lang="en-US" sz="2000" dirty="0" err="1">
                <a:solidFill>
                  <a:schemeClr val="bg1"/>
                </a:solidFill>
              </a:rPr>
              <a:t>Kerolos</a:t>
            </a:r>
            <a:r>
              <a:rPr lang="en-US" sz="2000" dirty="0">
                <a:solidFill>
                  <a:schemeClr val="bg1"/>
                </a:solidFill>
              </a:rPr>
              <a:t> Samir</a:t>
            </a:r>
          </a:p>
          <a:p>
            <a:pPr marL="342900" indent="-342900">
              <a:buFont typeface="Arial" panose="020B0604020202020204" pitchFamily="34" charset="0"/>
              <a:buChar char="•"/>
            </a:pPr>
            <a:r>
              <a:rPr lang="en-US" sz="2000" dirty="0">
                <a:solidFill>
                  <a:schemeClr val="bg1"/>
                </a:solidFill>
              </a:rPr>
              <a:t>Mina </a:t>
            </a:r>
            <a:r>
              <a:rPr lang="en-US" sz="2000" dirty="0" err="1">
                <a:solidFill>
                  <a:schemeClr val="bg1"/>
                </a:solidFill>
              </a:rPr>
              <a:t>Saher</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Mahmoud Lela </a:t>
            </a:r>
          </a:p>
          <a:p>
            <a:pPr marL="342900" indent="-342900">
              <a:buFont typeface="Arial" panose="020B0604020202020204" pitchFamily="34" charset="0"/>
              <a:buChar char="•"/>
            </a:pPr>
            <a:r>
              <a:rPr lang="en-US" sz="2000">
                <a:solidFill>
                  <a:schemeClr val="bg1"/>
                </a:solidFill>
              </a:rPr>
              <a:t>Mohamed Walid  </a:t>
            </a:r>
            <a:endParaRPr lang="en-US" sz="2000" dirty="0">
              <a:solidFill>
                <a:schemeClr val="bg1"/>
              </a:solidFill>
            </a:endParaRP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13" name="Picture 12">
            <a:extLst>
              <a:ext uri="{FF2B5EF4-FFF2-40B4-BE49-F238E27FC236}">
                <a16:creationId xmlns:a16="http://schemas.microsoft.com/office/drawing/2014/main" id="{7A888BEE-FBB8-3C60-1C54-0E59F1B51709}"/>
              </a:ext>
            </a:extLst>
          </p:cNvPr>
          <p:cNvPicPr>
            <a:picLocks noChangeAspect="1"/>
          </p:cNvPicPr>
          <p:nvPr/>
        </p:nvPicPr>
        <p:blipFill>
          <a:blip r:embed="rId3"/>
          <a:stretch>
            <a:fillRect/>
          </a:stretch>
        </p:blipFill>
        <p:spPr>
          <a:xfrm>
            <a:off x="1121229" y="928688"/>
            <a:ext cx="10472057" cy="5604378"/>
          </a:xfrm>
          <a:prstGeom prst="rect">
            <a:avLst/>
          </a:prstGeom>
        </p:spPr>
      </p:pic>
    </p:spTree>
    <p:extLst>
      <p:ext uri="{BB962C8B-B14F-4D97-AF65-F5344CB8AC3E}">
        <p14:creationId xmlns:p14="http://schemas.microsoft.com/office/powerpoint/2010/main" val="396999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11" name="Picture 10">
            <a:extLst>
              <a:ext uri="{FF2B5EF4-FFF2-40B4-BE49-F238E27FC236}">
                <a16:creationId xmlns:a16="http://schemas.microsoft.com/office/drawing/2014/main" id="{C958E33F-5C5E-94A3-FED8-CE6B377489B7}"/>
              </a:ext>
            </a:extLst>
          </p:cNvPr>
          <p:cNvPicPr>
            <a:picLocks noChangeAspect="1"/>
          </p:cNvPicPr>
          <p:nvPr/>
        </p:nvPicPr>
        <p:blipFill>
          <a:blip r:embed="rId3"/>
          <a:stretch>
            <a:fillRect/>
          </a:stretch>
        </p:blipFill>
        <p:spPr>
          <a:xfrm>
            <a:off x="1436914" y="788218"/>
            <a:ext cx="10424541" cy="5539744"/>
          </a:xfrm>
          <a:prstGeom prst="rect">
            <a:avLst/>
          </a:prstGeom>
        </p:spPr>
      </p:pic>
    </p:spTree>
    <p:extLst>
      <p:ext uri="{BB962C8B-B14F-4D97-AF65-F5344CB8AC3E}">
        <p14:creationId xmlns:p14="http://schemas.microsoft.com/office/powerpoint/2010/main" val="2498021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10" name="Picture 9">
            <a:extLst>
              <a:ext uri="{FF2B5EF4-FFF2-40B4-BE49-F238E27FC236}">
                <a16:creationId xmlns:a16="http://schemas.microsoft.com/office/drawing/2014/main" id="{98728124-D84D-6FDB-834C-9380A3F748D3}"/>
              </a:ext>
            </a:extLst>
          </p:cNvPr>
          <p:cNvPicPr>
            <a:picLocks noChangeAspect="1"/>
          </p:cNvPicPr>
          <p:nvPr/>
        </p:nvPicPr>
        <p:blipFill>
          <a:blip r:embed="rId3"/>
          <a:stretch>
            <a:fillRect/>
          </a:stretch>
        </p:blipFill>
        <p:spPr>
          <a:xfrm>
            <a:off x="765974" y="759628"/>
            <a:ext cx="10465885" cy="5579260"/>
          </a:xfrm>
          <a:prstGeom prst="rect">
            <a:avLst/>
          </a:prstGeom>
        </p:spPr>
      </p:pic>
    </p:spTree>
    <p:extLst>
      <p:ext uri="{BB962C8B-B14F-4D97-AF65-F5344CB8AC3E}">
        <p14:creationId xmlns:p14="http://schemas.microsoft.com/office/powerpoint/2010/main" val="1686213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18458" y="1459382"/>
            <a:ext cx="5715000" cy="2727709"/>
          </a:xfrm>
        </p:spPr>
        <p:txBody>
          <a:bodyPr/>
          <a:lstStyle/>
          <a:p>
            <a:pPr algn="ctr"/>
            <a:r>
              <a:rPr lang="en-US" sz="6000" dirty="0"/>
              <a:t>Thank </a:t>
            </a:r>
            <a:br>
              <a:rPr lang="en-US" sz="6000" dirty="0"/>
            </a:br>
            <a:r>
              <a:rPr lang="en-US" sz="6000" dirty="0"/>
              <a:t>you</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510246"/>
          </a:xfrm>
        </p:spPr>
        <p:txBody>
          <a:bodyPr/>
          <a:lstStyle/>
          <a:p>
            <a:pPr marL="342900" indent="-342900">
              <a:buFont typeface="Wingdings" panose="05000000000000000000" pitchFamily="2" charset="2"/>
              <a:buChar char="v"/>
            </a:pPr>
            <a:r>
              <a:rPr lang="en-US" dirty="0"/>
              <a:t>Objectives</a:t>
            </a:r>
          </a:p>
          <a:p>
            <a:pPr marL="342900" indent="-342900">
              <a:buFont typeface="Wingdings" panose="05000000000000000000" pitchFamily="2" charset="2"/>
              <a:buChar char="v"/>
            </a:pPr>
            <a:r>
              <a:rPr lang="en-US" dirty="0"/>
              <a:t>Cleaning process</a:t>
            </a:r>
          </a:p>
          <a:p>
            <a:pPr marL="342900" indent="-342900">
              <a:buFont typeface="Wingdings" panose="05000000000000000000" pitchFamily="2" charset="2"/>
              <a:buChar char="v"/>
            </a:pPr>
            <a:r>
              <a:rPr lang="en-US" dirty="0"/>
              <a:t>Analysis points</a:t>
            </a:r>
          </a:p>
          <a:p>
            <a:pPr marL="342900" indent="-342900">
              <a:buFont typeface="Wingdings" panose="05000000000000000000" pitchFamily="2" charset="2"/>
              <a:buChar char="v"/>
            </a:pPr>
            <a:r>
              <a:rPr lang="en-US" dirty="0"/>
              <a:t>Dashboard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483166" y="0"/>
            <a:ext cx="4289495" cy="1774371"/>
          </a:xfrm>
        </p:spPr>
        <p:txBody>
          <a:bodyPr/>
          <a:lstStyle/>
          <a:p>
            <a:pPr algn="ctr"/>
            <a:r>
              <a:rPr lang="en-US" dirty="0"/>
              <a:t>Objectives</a:t>
            </a:r>
          </a:p>
        </p:txBody>
      </p:sp>
      <p:sp>
        <p:nvSpPr>
          <p:cNvPr id="5" name="TextBox 4">
            <a:extLst>
              <a:ext uri="{FF2B5EF4-FFF2-40B4-BE49-F238E27FC236}">
                <a16:creationId xmlns:a16="http://schemas.microsoft.com/office/drawing/2014/main" id="{B5A6DA0D-7B92-7BE8-DDBF-DC7F4B771942}"/>
              </a:ext>
            </a:extLst>
          </p:cNvPr>
          <p:cNvSpPr txBox="1"/>
          <p:nvPr/>
        </p:nvSpPr>
        <p:spPr>
          <a:xfrm>
            <a:off x="5627914"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76DE5083-63C1-6FD7-9500-BD6FB30654F9}"/>
              </a:ext>
            </a:extLst>
          </p:cNvPr>
          <p:cNvSpPr txBox="1"/>
          <p:nvPr/>
        </p:nvSpPr>
        <p:spPr>
          <a:xfrm>
            <a:off x="902991" y="2513034"/>
            <a:ext cx="10211323" cy="2308324"/>
          </a:xfrm>
          <a:prstGeom prst="rect">
            <a:avLst/>
          </a:prstGeom>
          <a:noFill/>
        </p:spPr>
        <p:txBody>
          <a:bodyPr wrap="square" rtlCol="0">
            <a:spAutoFit/>
          </a:bodyPr>
          <a:lstStyle/>
          <a:p>
            <a:r>
              <a:rPr lang="en-US" sz="2400" kern="100" dirty="0">
                <a:effectLst/>
                <a:latin typeface="Calibri" panose="020F0502020204030204" pitchFamily="34" charset="0"/>
                <a:ea typeface="Calibri" panose="020F0502020204030204" pitchFamily="34" charset="0"/>
                <a:cs typeface="Arial" panose="020B0604020202020204" pitchFamily="34" charset="0"/>
              </a:rPr>
              <a:t>The primary objective of this project is to explore various factors that influence student performance, particularly focusing on exam scores. By analyzing relationships between study habits, attendance, gender, parental involvement, and other environmental influences, we aim to provide insights that could help improve educational outcomes.</a:t>
            </a:r>
          </a:p>
          <a:p>
            <a:endParaRPr lang="en-US" sz="2400" dirty="0"/>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48543" y="2590801"/>
            <a:ext cx="3505200" cy="1315811"/>
          </a:xfrm>
        </p:spPr>
        <p:txBody>
          <a:bodyPr/>
          <a:lstStyle/>
          <a:p>
            <a:r>
              <a:rPr lang="en-US" sz="4000" dirty="0"/>
              <a:t>Cleaning</a:t>
            </a:r>
            <a:br>
              <a:rPr lang="en-US" sz="4000" dirty="0"/>
            </a:br>
            <a:r>
              <a:rPr lang="en-US" sz="4000" dirty="0"/>
              <a:t>process</a:t>
            </a:r>
          </a:p>
        </p:txBody>
      </p:sp>
      <p:pic>
        <p:nvPicPr>
          <p:cNvPr id="10" name="Picture Placeholder 9">
            <a:extLst>
              <a:ext uri="{FF2B5EF4-FFF2-40B4-BE49-F238E27FC236}">
                <a16:creationId xmlns:a16="http://schemas.microsoft.com/office/drawing/2014/main" id="{DCF6553C-09B9-66A8-C209-EE25D57BCA1A}"/>
              </a:ext>
            </a:extLst>
          </p:cNvPr>
          <p:cNvPicPr>
            <a:picLocks noGrp="1" noChangeAspect="1"/>
          </p:cNvPicPr>
          <p:nvPr>
            <p:ph type="pic" sz="quarter" idx="11"/>
          </p:nvPr>
        </p:nvPicPr>
        <p:blipFill>
          <a:blip r:embed="rId3"/>
          <a:srcRect l="16301" r="16301"/>
          <a:stretch/>
        </p:blipFill>
        <p:spPr>
          <a:xfrm>
            <a:off x="7414194" y="410780"/>
            <a:ext cx="4344695" cy="6447220"/>
          </a:xfr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C405A-520A-C48A-F764-C4683EA4F2C3}"/>
              </a:ext>
            </a:extLst>
          </p:cNvPr>
          <p:cNvSpPr txBox="1"/>
          <p:nvPr/>
        </p:nvSpPr>
        <p:spPr>
          <a:xfrm>
            <a:off x="3646715" y="1176362"/>
            <a:ext cx="6302828"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Checking for null values in the data</a:t>
            </a:r>
          </a:p>
        </p:txBody>
      </p:sp>
      <p:pic>
        <p:nvPicPr>
          <p:cNvPr id="9" name="Picture 8">
            <a:extLst>
              <a:ext uri="{FF2B5EF4-FFF2-40B4-BE49-F238E27FC236}">
                <a16:creationId xmlns:a16="http://schemas.microsoft.com/office/drawing/2014/main" id="{924887ED-1943-2492-4DBB-92F2ED0EA148}"/>
              </a:ext>
            </a:extLst>
          </p:cNvPr>
          <p:cNvPicPr>
            <a:picLocks noChangeAspect="1"/>
          </p:cNvPicPr>
          <p:nvPr/>
        </p:nvPicPr>
        <p:blipFill>
          <a:blip r:embed="rId3"/>
          <a:stretch>
            <a:fillRect/>
          </a:stretch>
        </p:blipFill>
        <p:spPr>
          <a:xfrm>
            <a:off x="3009900" y="1993989"/>
            <a:ext cx="8980714" cy="3387725"/>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C405A-520A-C48A-F764-C4683EA4F2C3}"/>
              </a:ext>
            </a:extLst>
          </p:cNvPr>
          <p:cNvSpPr txBox="1"/>
          <p:nvPr/>
        </p:nvSpPr>
        <p:spPr>
          <a:xfrm>
            <a:off x="3646715" y="1176362"/>
            <a:ext cx="6302828"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Cleaning null values in the data</a:t>
            </a:r>
          </a:p>
        </p:txBody>
      </p:sp>
      <p:pic>
        <p:nvPicPr>
          <p:cNvPr id="2" name="Picture 1">
            <a:extLst>
              <a:ext uri="{FF2B5EF4-FFF2-40B4-BE49-F238E27FC236}">
                <a16:creationId xmlns:a16="http://schemas.microsoft.com/office/drawing/2014/main" id="{B198D88C-1C35-9288-60B7-A2458E5CDAC5}"/>
              </a:ext>
            </a:extLst>
          </p:cNvPr>
          <p:cNvPicPr>
            <a:picLocks noChangeAspect="1"/>
          </p:cNvPicPr>
          <p:nvPr/>
        </p:nvPicPr>
        <p:blipFill>
          <a:blip r:embed="rId3"/>
          <a:stretch>
            <a:fillRect/>
          </a:stretch>
        </p:blipFill>
        <p:spPr>
          <a:xfrm>
            <a:off x="2666999" y="1966912"/>
            <a:ext cx="9427029" cy="4019580"/>
          </a:xfrm>
          <a:prstGeom prst="rect">
            <a:avLst/>
          </a:prstGeom>
        </p:spPr>
      </p:pic>
    </p:spTree>
    <p:extLst>
      <p:ext uri="{BB962C8B-B14F-4D97-AF65-F5344CB8AC3E}">
        <p14:creationId xmlns:p14="http://schemas.microsoft.com/office/powerpoint/2010/main" val="184783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Analysis</a:t>
            </a:r>
            <a:br>
              <a:rPr lang="en-US" dirty="0"/>
            </a:br>
            <a:r>
              <a:rPr lang="en-US" dirty="0"/>
              <a:t>points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The things we aim to get out of our data </a:t>
            </a:r>
          </a:p>
        </p:txBody>
      </p:sp>
    </p:spTree>
    <p:extLst>
      <p:ext uri="{BB962C8B-B14F-4D97-AF65-F5344CB8AC3E}">
        <p14:creationId xmlns:p14="http://schemas.microsoft.com/office/powerpoint/2010/main" val="113171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317495"/>
            <a:ext cx="7796464" cy="1222385"/>
          </a:xfrm>
        </p:spPr>
        <p:txBody>
          <a:bodyPr/>
          <a:lstStyle/>
          <a:p>
            <a:r>
              <a:rPr lang="en-US" dirty="0"/>
              <a:t>Analysis points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817575" y="1682542"/>
            <a:ext cx="8141368" cy="4489658"/>
          </a:xfrm>
        </p:spPr>
        <p:txBody>
          <a:bodyPr>
            <a:normAutofit/>
          </a:bodyPr>
          <a:lstStyle/>
          <a:p>
            <a:pPr marL="342900" marR="0" lvl="0" indent="-342900" rtl="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Arial" panose="020B0604020202020204" pitchFamily="34" charset="0"/>
              </a:rPr>
              <a:t>Figuring out the relationship between the number of hours studied and the corresponding exam scores over different time periods.</a:t>
            </a:r>
          </a:p>
          <a:p>
            <a:pPr marL="285750" marR="0" lvl="0" indent="-285750" rtl="0">
              <a:lnSpc>
                <a:spcPct val="107000"/>
              </a:lnSpc>
              <a:spcBef>
                <a:spcPts val="0"/>
              </a:spcBef>
              <a:spcAft>
                <a:spcPts val="0"/>
              </a:spcAft>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Arial" panose="020B0604020202020204" pitchFamily="34" charset="0"/>
              </a:rPr>
              <a:t>Analyzing the impact of attendance on students' exam scores.</a:t>
            </a:r>
          </a:p>
          <a:p>
            <a:pPr marL="285750" marR="0" lvl="0" indent="-285750">
              <a:lnSpc>
                <a:spcPct val="107000"/>
              </a:lnSpc>
              <a:spcBef>
                <a:spcPts val="0"/>
              </a:spcBef>
              <a:spcAft>
                <a:spcPts val="0"/>
              </a:spcAft>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Arial" panose="020B0604020202020204" pitchFamily="34" charset="0"/>
              </a:rPr>
              <a:t>Comparing exam scores between male and female students to identify any significant differences.</a:t>
            </a:r>
          </a:p>
          <a:p>
            <a:pPr marL="285750" marR="0" lvl="0" indent="-285750">
              <a:lnSpc>
                <a:spcPct val="107000"/>
              </a:lnSpc>
              <a:spcBef>
                <a:spcPts val="0"/>
              </a:spcBef>
              <a:spcAft>
                <a:spcPts val="0"/>
              </a:spcAft>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Arial" panose="020B0604020202020204" pitchFamily="34" charset="0"/>
              </a:rPr>
              <a:t>Exploring how parental involvement and environmental factors affect exam scores.</a:t>
            </a:r>
          </a:p>
          <a:p>
            <a:pPr marL="285750" marR="0" lvl="0" indent="-285750">
              <a:lnSpc>
                <a:spcPct val="107000"/>
              </a:lnSpc>
              <a:spcBef>
                <a:spcPts val="0"/>
              </a:spcBef>
              <a:spcAft>
                <a:spcPts val="0"/>
              </a:spcAft>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Arial" panose="020B0604020202020204" pitchFamily="34" charset="0"/>
              </a:rPr>
              <a:t>Analyzing the relationship between school type, gender, and educational outcomes.</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Analyzing the cumulative effect of study hours on overall exam scores.</a:t>
            </a:r>
            <a:endParaRPr lang="en-US" dirty="0"/>
          </a:p>
        </p:txBody>
      </p:sp>
    </p:spTree>
    <p:extLst>
      <p:ext uri="{BB962C8B-B14F-4D97-AF65-F5344CB8AC3E}">
        <p14:creationId xmlns:p14="http://schemas.microsoft.com/office/powerpoint/2010/main" val="246859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dashboard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Visualizing the Data </a:t>
            </a:r>
          </a:p>
        </p:txBody>
      </p:sp>
    </p:spTree>
    <p:extLst>
      <p:ext uri="{BB962C8B-B14F-4D97-AF65-F5344CB8AC3E}">
        <p14:creationId xmlns:p14="http://schemas.microsoft.com/office/powerpoint/2010/main" val="916314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{975CACBE-CB73-4881-9DE2-20C065725519}tf78438558_win32</Template>
  <TotalTime>90</TotalTime>
  <Words>202</Words>
  <Application>Microsoft Office PowerPoint</Application>
  <PresentationFormat>Widescreen</PresentationFormat>
  <Paragraphs>40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Sabon Next LT</vt:lpstr>
      <vt:lpstr>Wingdings</vt:lpstr>
      <vt:lpstr>Custom</vt:lpstr>
      <vt:lpstr>Student Performance Analysis</vt:lpstr>
      <vt:lpstr>agenda</vt:lpstr>
      <vt:lpstr>Objectives</vt:lpstr>
      <vt:lpstr>Cleaning process</vt:lpstr>
      <vt:lpstr>PowerPoint Presentation</vt:lpstr>
      <vt:lpstr>PowerPoint Presentation</vt:lpstr>
      <vt:lpstr>Analysis points </vt:lpstr>
      <vt:lpstr>Analysis points</vt:lpstr>
      <vt:lpstr>dashboard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Fares Mohamed</dc:creator>
  <cp:lastModifiedBy>Fares Mohamed</cp:lastModifiedBy>
  <cp:revision>5</cp:revision>
  <dcterms:created xsi:type="dcterms:W3CDTF">2024-09-26T15:25:05Z</dcterms:created>
  <dcterms:modified xsi:type="dcterms:W3CDTF">2024-10-16T13:06:45Z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