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Nunito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0CC119-2811-4C85-8F0A-897AC08F9484}">
  <a:tblStyle styleId="{410CC119-2811-4C85-8F0A-897AC08F94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Nunito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Nunito-italic.fntdata"/><Relationship Id="rId12" Type="http://schemas.openxmlformats.org/officeDocument/2006/relationships/slide" Target="slides/slide6.xml"/><Relationship Id="rId34" Type="http://schemas.openxmlformats.org/officeDocument/2006/relationships/font" Target="fonts/Nunito-bold.fntdata"/><Relationship Id="rId15" Type="http://schemas.openxmlformats.org/officeDocument/2006/relationships/slide" Target="slides/slide9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1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f96d181d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f96d181d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f96d181d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f96d181d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f96d181d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ff96d181d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f96d181d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f96d181d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f96d181d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f96d181d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f96d181d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f96d181d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f96d181d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ff96d181d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f96d181d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f96d181d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ff96d181d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ff96d181d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f96d181d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ff96d181d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f96d181d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f96d181d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f96d181d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ff96d181d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f96d3b03a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f96d3b03a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f96d181d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f96d181d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b497f3d0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b497f3d0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b497f3d0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b497f3d0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f96d181d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f96d181d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b497f3d0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b497f3d0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f96d181d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f96d181d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f96d181d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ff96d181d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f96d181d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ff96d181d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MahmouddGhazii/SprintsAutomationProject.git" TargetMode="External"/><Relationship Id="rId4" Type="http://schemas.openxmlformats.org/officeDocument/2006/relationships/hyperlink" Target="https://github.com/MahmouddGhazii/SprintsAutomationProject.git" TargetMode="External"/><Relationship Id="rId5" Type="http://schemas.openxmlformats.org/officeDocument/2006/relationships/hyperlink" Target="https://github.com/MahmouddGhazii/SprintsAutomationProject.gi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554000" y="1590000"/>
            <a:ext cx="6036000" cy="12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Agile Testing Sprint for E-Commerce Website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299800" y="3173875"/>
            <a:ext cx="4544400" cy="10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Prepared and Presented by: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TechNinjas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257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Test Planning </a:t>
            </a:r>
            <a:r>
              <a:rPr b="1" i="1" lang="en" sz="1500">
                <a:latin typeface="Montserrat"/>
                <a:ea typeface="Montserrat"/>
                <a:cs typeface="Montserrat"/>
                <a:sym typeface="Montserrat"/>
              </a:rPr>
              <a:t>(Identification and Prioritization of Test Scenarios)</a:t>
            </a:r>
            <a:br>
              <a:rPr b="1" lang="en" sz="2400">
                <a:latin typeface="Montserrat"/>
                <a:ea typeface="Montserrat"/>
                <a:cs typeface="Montserrat"/>
                <a:sym typeface="Montserrat"/>
              </a:rPr>
            </a:b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483825" y="865125"/>
            <a:ext cx="81615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.    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Wishlist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Confirm users can add and remove items from their wishlist.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Test wishlist persistence and sharing functionality.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Priority: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Low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ctrTitle"/>
          </p:nvPr>
        </p:nvSpPr>
        <p:spPr>
          <a:xfrm>
            <a:off x="1554000" y="1590000"/>
            <a:ext cx="6036000" cy="12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Test Development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257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Test Development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" sz="1500"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1" lang="en" sz="1500">
                <a:latin typeface="Montserrat"/>
                <a:ea typeface="Montserrat"/>
                <a:cs typeface="Montserrat"/>
                <a:sym typeface="Montserrat"/>
              </a:rPr>
              <a:t>Tool Selection Process and Justification</a:t>
            </a:r>
            <a:r>
              <a:rPr b="1" i="1" lang="en" sz="1500">
                <a:latin typeface="Montserrat"/>
                <a:ea typeface="Montserrat"/>
                <a:cs typeface="Montserrat"/>
                <a:sym typeface="Montserrat"/>
              </a:rPr>
              <a:t>)</a:t>
            </a:r>
            <a:br>
              <a:rPr b="1" lang="en" sz="2400">
                <a:latin typeface="Montserrat"/>
                <a:ea typeface="Montserrat"/>
                <a:cs typeface="Montserrat"/>
                <a:sym typeface="Montserrat"/>
              </a:rPr>
            </a:b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483825" y="865125"/>
            <a:ext cx="81615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Selenium WebDriver: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It provides robust support for automating browser interactions, making it suitable for testing web-based e-commerce platforms.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Its compatibility with various programming languages (e.g., Java, Python, C#) allows flexibility in test script development.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Selenium WebDriver integrates well with other testing frameworks and tools, enhancing the automation process.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257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Test Development </a:t>
            </a:r>
            <a:r>
              <a:rPr b="1" i="1" lang="en" sz="1500">
                <a:latin typeface="Montserrat"/>
                <a:ea typeface="Montserrat"/>
                <a:cs typeface="Montserrat"/>
                <a:sym typeface="Montserrat"/>
              </a:rPr>
              <a:t>(Tool Selection Process and Justification)</a:t>
            </a:r>
            <a:br>
              <a:rPr b="1" lang="en" sz="2400">
                <a:latin typeface="Montserrat"/>
                <a:ea typeface="Montserrat"/>
                <a:cs typeface="Montserrat"/>
                <a:sym typeface="Montserrat"/>
              </a:rPr>
            </a:b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483825" y="865125"/>
            <a:ext cx="81615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Cucumber Framework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Cucumber is a behavior-driven development (BDD) framework that promotes collaboration between stakeholders.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It allows test scenarios to be written in natural language, making them easily understandable by non-technical team members.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Cucumber facilitates the creation of reusable step definitions and promotes test reusability and maintainability.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Integration with TestNG and JUnit provides flexibility in test execution and reporting, catering to different project requirements.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257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Test Development </a:t>
            </a:r>
            <a:r>
              <a:rPr b="1" i="1" lang="en" sz="1500">
                <a:latin typeface="Montserrat"/>
                <a:ea typeface="Montserrat"/>
                <a:cs typeface="Montserrat"/>
                <a:sym typeface="Montserrat"/>
              </a:rPr>
              <a:t>(Tool Selection Process and Justification)</a:t>
            </a:r>
            <a:br>
              <a:rPr b="1" lang="en" sz="2400">
                <a:latin typeface="Montserrat"/>
                <a:ea typeface="Montserrat"/>
                <a:cs typeface="Montserrat"/>
                <a:sym typeface="Montserrat"/>
              </a:rPr>
            </a:b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483825" y="865125"/>
            <a:ext cx="81615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TestNG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It provides comprehensive annotations for test configuration, execution, and reporting, making test management more efficient.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TestNG supports parallel test execution, enabling faster test runs and better resource utilization, crucial for agile development cycles.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Integration with tools like Maven and Jenkins enhances automation workflows and continuous integration practices.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257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Test Development </a:t>
            </a:r>
            <a:r>
              <a:rPr b="1" i="1" lang="en" sz="1500">
                <a:latin typeface="Montserrat"/>
                <a:ea typeface="Montserrat"/>
                <a:cs typeface="Montserrat"/>
                <a:sym typeface="Montserrat"/>
              </a:rPr>
              <a:t>(Tool Selection Process and Justification)</a:t>
            </a:r>
            <a:br>
              <a:rPr b="1" lang="en" sz="2400">
                <a:latin typeface="Montserrat"/>
                <a:ea typeface="Montserrat"/>
                <a:cs typeface="Montserrat"/>
                <a:sym typeface="Montserrat"/>
              </a:rPr>
            </a:b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483825" y="865125"/>
            <a:ext cx="81615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JUnit (Test Scope)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22580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It is utilized for unit testing within the development process.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2258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While Cucumber focuses on higher-level behavior-driven tests, JUnit complements the testing strategy by allowing developers to write and execute unit tests for individual components.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2258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This combination ensures comprehensive test coverage at both integration and unit levels, contributing to overall product quality.</a:t>
            </a:r>
            <a:br>
              <a:rPr lang="en" sz="1600">
                <a:latin typeface="Montserrat"/>
                <a:ea typeface="Montserrat"/>
                <a:cs typeface="Montserrat"/>
                <a:sym typeface="Montserrat"/>
              </a:rPr>
            </a:b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latin typeface="Montserrat"/>
                <a:ea typeface="Montserrat"/>
                <a:cs typeface="Montserrat"/>
                <a:sym typeface="Montserrat"/>
              </a:rPr>
              <a:t>The selected tools and frameworks align with the project's objectives of automating functional and regression tests while promoting collaboration, maintainability, and efficiency within an agile environment.</a:t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ctrTitle"/>
          </p:nvPr>
        </p:nvSpPr>
        <p:spPr>
          <a:xfrm>
            <a:off x="1554000" y="1590000"/>
            <a:ext cx="6036000" cy="12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Automated test script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257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GitHub Links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483825" y="865125"/>
            <a:ext cx="81615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Mahmoud Ghazii </a:t>
            </a: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i="1" lang="en" sz="13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https://github.com/MahmouddGhazii/SprintsAutomationProject.git</a:t>
            </a: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i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4960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User Registration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1496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Product Search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1496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Categories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Mahmoud Samy </a:t>
            </a: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i="1" lang="en" sz="13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https://github.com/MahmouddGhazii/SprintsAutomationProject.git</a:t>
            </a: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i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4960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Cart Management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1496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User Account Management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1496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Wishlist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Ziad Elsaid </a:t>
            </a: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i="1" lang="en" sz="13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https://github.com/MahmouddGhazii/SprintsAutomationProject.git</a:t>
            </a: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i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4960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User Login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1496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Adding Items to Cart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1496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Checkout Process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ctrTitle"/>
          </p:nvPr>
        </p:nvSpPr>
        <p:spPr>
          <a:xfrm>
            <a:off x="1554000" y="1590000"/>
            <a:ext cx="6036000" cy="12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Script running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&amp; reporting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ctrTitle"/>
          </p:nvPr>
        </p:nvSpPr>
        <p:spPr>
          <a:xfrm>
            <a:off x="1554000" y="1590000"/>
            <a:ext cx="6036000" cy="12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ROI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1554000" y="1590000"/>
            <a:ext cx="6036000" cy="12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257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ROI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94" name="Google Shape;194;p32"/>
          <p:cNvGraphicFramePr/>
          <p:nvPr/>
        </p:nvGraphicFramePr>
        <p:xfrm>
          <a:off x="1623575" y="755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{410CC119-2811-4C85-8F0A-897AC08F9484}</a:tableStyleId>
              </a:tblPr>
              <a:tblGrid>
                <a:gridCol w="1617300"/>
                <a:gridCol w="1216875"/>
                <a:gridCol w="1239025"/>
                <a:gridCol w="1578075"/>
              </a:tblGrid>
              <a:tr h="42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6950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Regression Tests</a:t>
                      </a:r>
                      <a:endParaRPr b="1"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Total Cost</a:t>
                      </a:r>
                      <a:endParaRPr b="1"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1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Scripting cost</a:t>
                      </a:r>
                      <a:endParaRPr b="1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(in minutes)</a:t>
                      </a:r>
                      <a:endParaRPr b="1" sz="12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45</a:t>
                      </a:r>
                      <a:endParaRPr b="1" sz="1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4050 mins.</a:t>
                      </a:r>
                      <a:endParaRPr b="1"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67.5 hrs.</a:t>
                      </a:r>
                      <a:endParaRPr b="1"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675$</a:t>
                      </a:r>
                      <a:endParaRPr b="1"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1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Execution time</a:t>
                      </a:r>
                      <a:endParaRPr b="1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(in minutes)</a:t>
                      </a:r>
                      <a:endParaRPr b="1" sz="12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Manual</a:t>
                      </a:r>
                      <a:endParaRPr b="1"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b="1" sz="1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Automated</a:t>
                      </a:r>
                      <a:endParaRPr b="1"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0.3</a:t>
                      </a:r>
                      <a:endParaRPr b="1" sz="1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2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Number of Tests (N)</a:t>
                      </a:r>
                      <a:endParaRPr b="1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90</a:t>
                      </a:r>
                      <a:endParaRPr b="1" sz="1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8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Benefit</a:t>
                      </a:r>
                      <a:endParaRPr b="1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 (manual - test)</a:t>
                      </a:r>
                      <a:endParaRPr b="1" sz="12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(4-0.3) N = 3.7 N</a:t>
                      </a:r>
                      <a:endParaRPr b="1" sz="1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333 mins</a:t>
                      </a:r>
                      <a:endParaRPr b="1"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5.55 hrs.</a:t>
                      </a:r>
                      <a:endParaRPr b="1"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55.5$</a:t>
                      </a:r>
                      <a:endParaRPr b="1" sz="1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32"/>
          <p:cNvSpPr txBox="1"/>
          <p:nvPr/>
        </p:nvSpPr>
        <p:spPr>
          <a:xfrm>
            <a:off x="3095225" y="4405800"/>
            <a:ext cx="18936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ROI = -619.5$</a:t>
            </a:r>
            <a:endParaRPr b="1"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257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ROI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01" name="Google Shape;201;p33"/>
          <p:cNvGraphicFramePr/>
          <p:nvPr/>
        </p:nvGraphicFramePr>
        <p:xfrm>
          <a:off x="2220625" y="7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{410CC119-2811-4C85-8F0A-897AC08F9484}</a:tableStyleId>
              </a:tblPr>
              <a:tblGrid>
                <a:gridCol w="1105650"/>
                <a:gridCol w="973350"/>
              </a:tblGrid>
              <a:tr h="28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Delivery Cycle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ROI</a:t>
                      </a:r>
                      <a:endParaRPr b="1" sz="900"/>
                    </a:p>
                  </a:txBody>
                  <a:tcPr marT="91425" marB="91425" marR="91425" marL="91425" anchor="ctr"/>
                </a:tc>
              </a:tr>
              <a:tr h="28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-619.5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8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-564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8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-508.5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8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-453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8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-397.5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8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-342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8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7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-286.5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8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8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-231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8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9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-175.5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8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10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-120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8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11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-64.5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8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12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-9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8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13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46.5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8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14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102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02" name="Google Shape;202;p33"/>
          <p:cNvGraphicFramePr/>
          <p:nvPr/>
        </p:nvGraphicFramePr>
        <p:xfrm>
          <a:off x="4729775" y="7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{410CC119-2811-4C85-8F0A-897AC08F9484}</a:tableStyleId>
              </a:tblPr>
              <a:tblGrid>
                <a:gridCol w="1105650"/>
                <a:gridCol w="973350"/>
              </a:tblGrid>
              <a:tr h="28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Delivery Cycle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ROI</a:t>
                      </a:r>
                      <a:endParaRPr b="1" sz="900"/>
                    </a:p>
                  </a:txBody>
                  <a:tcPr marT="91425" marB="91425" marR="91425" marL="91425" anchor="ctr"/>
                </a:tc>
              </a:tr>
              <a:tr h="28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15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157.5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8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16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213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8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17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268.5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8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18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324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8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19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397.5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8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20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435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ctrTitle"/>
          </p:nvPr>
        </p:nvSpPr>
        <p:spPr>
          <a:xfrm>
            <a:off x="1554000" y="1590000"/>
            <a:ext cx="6036000" cy="12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1016275" y="1258500"/>
            <a:ext cx="6360600" cy="26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the Project: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The Agile Testing Sprint for the E-Commerce Website aims to ensure the seamless integration of new features while maintaining the stability and reliability of the platform.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Project Scope</a:t>
            </a:r>
            <a:br>
              <a:rPr b="1" lang="en" sz="17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Importance of ensuring existing functionalities remain unaffected.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951300" y="1335600"/>
            <a:ext cx="72414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Objectives and Goals: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just">
              <a:spcBef>
                <a:spcPts val="120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Execute automated regression tests to ensure existing functionalities remain unaffected.</a:t>
            </a:r>
            <a:br>
              <a:rPr lang="en" sz="1700">
                <a:latin typeface="Montserrat"/>
                <a:ea typeface="Montserrat"/>
                <a:cs typeface="Montserrat"/>
                <a:sym typeface="Montserrat"/>
              </a:rPr>
            </a:b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Enhance collaboration between development and testing teams within the agile framework to streamline the testing process and improve overall project efficiency.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ctrTitle"/>
          </p:nvPr>
        </p:nvSpPr>
        <p:spPr>
          <a:xfrm>
            <a:off x="1554000" y="1590000"/>
            <a:ext cx="6036000" cy="12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Test Planning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257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Test Planning </a:t>
            </a:r>
            <a:r>
              <a:rPr b="1" i="1" lang="en" sz="1500">
                <a:latin typeface="Montserrat"/>
                <a:ea typeface="Montserrat"/>
                <a:cs typeface="Montserrat"/>
                <a:sym typeface="Montserrat"/>
              </a:rPr>
              <a:t>(Identification and Prioritization of Test Scenarios)</a:t>
            </a:r>
            <a:br>
              <a:rPr b="1" lang="en" sz="2400">
                <a:latin typeface="Montserrat"/>
                <a:ea typeface="Montserrat"/>
                <a:cs typeface="Montserrat"/>
                <a:sym typeface="Montserrat"/>
              </a:rPr>
            </a:b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483825" y="865125"/>
            <a:ext cx="81615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User Registration: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Verify successful user registration with valid credentials.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Validate error handling for invalid registration attempts.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Priority: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High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User Login: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Ensure users can log in with valid credentials.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Verify error handling for incorrect login attempts.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Priority: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High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257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Test Planning </a:t>
            </a:r>
            <a:r>
              <a:rPr b="1" i="1" lang="en" sz="1500">
                <a:latin typeface="Montserrat"/>
                <a:ea typeface="Montserrat"/>
                <a:cs typeface="Montserrat"/>
                <a:sym typeface="Montserrat"/>
              </a:rPr>
              <a:t>(Identification and Prioritization of Test Scenarios)</a:t>
            </a:r>
            <a:br>
              <a:rPr b="1" lang="en" sz="2400">
                <a:latin typeface="Montserrat"/>
                <a:ea typeface="Montserrat"/>
                <a:cs typeface="Montserrat"/>
                <a:sym typeface="Montserrat"/>
              </a:rPr>
            </a:b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483825" y="865125"/>
            <a:ext cx="81615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3.     Product Search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Test search functionality with various keywords.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Validate filtering options and sorting mechanisms.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Priority: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High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4.    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Adding Items to Cart: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Confirm items can be added to the cart from different pages.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Verify cart updates accurately when adding/removing items.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Priority: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High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257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Test Planning </a:t>
            </a:r>
            <a:r>
              <a:rPr b="1" i="1" lang="en" sz="1500">
                <a:latin typeface="Montserrat"/>
                <a:ea typeface="Montserrat"/>
                <a:cs typeface="Montserrat"/>
                <a:sym typeface="Montserrat"/>
              </a:rPr>
              <a:t>(Identification and Prioritization of Test Scenarios)</a:t>
            </a:r>
            <a:br>
              <a:rPr b="1" lang="en" sz="2400">
                <a:latin typeface="Montserrat"/>
                <a:ea typeface="Montserrat"/>
                <a:cs typeface="Montserrat"/>
                <a:sym typeface="Montserrat"/>
              </a:rPr>
            </a:b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483825" y="865125"/>
            <a:ext cx="81615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.    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Checkout Process: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Test successful completion of the checkout process.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Validate order summary and order confirmation.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Priority: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High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6.    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Cart Management: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Confirm users can view and modify items in the cart.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Test cart persistence across sessions.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Priority: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Medium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257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Test Planning </a:t>
            </a:r>
            <a:r>
              <a:rPr b="1" i="1" lang="en" sz="1500">
                <a:latin typeface="Montserrat"/>
                <a:ea typeface="Montserrat"/>
                <a:cs typeface="Montserrat"/>
                <a:sym typeface="Montserrat"/>
              </a:rPr>
              <a:t>(Identification and Prioritization of Test Scenarios)</a:t>
            </a:r>
            <a:br>
              <a:rPr b="1" lang="en" sz="2400">
                <a:latin typeface="Montserrat"/>
                <a:ea typeface="Montserrat"/>
                <a:cs typeface="Montserrat"/>
                <a:sym typeface="Montserrat"/>
              </a:rPr>
            </a:b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483825" y="865125"/>
            <a:ext cx="81615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.    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User Account Management: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Verify users can update their information and view order history.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Test password reset functionality.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Priority: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Medium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8.    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Categories: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Test category navigation and product listing within categories.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Validate category-specific filtering options.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Priority: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Medium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