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  <p:embeddedFont>
      <p:font typeface="DM Serif Display"/>
      <p:regular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D2210D-9878-46A5-A83B-11966A16B7B0}">
  <a:tblStyle styleId="{45D2210D-9878-46A5-A83B-11966A16B7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Oswald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DMSerifDisplay-regular.fntdata"/><Relationship Id="rId12" Type="http://schemas.openxmlformats.org/officeDocument/2006/relationships/slide" Target="slides/slide5.xml"/><Relationship Id="rId34" Type="http://schemas.openxmlformats.org/officeDocument/2006/relationships/font" Target="fonts/Oswa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DMSerifDisplay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27a3a3bf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ce27a3a3bf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e2866f50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e2866f50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e2866f50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e2866f505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e27a3a3bf_2_1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ce27a3a3bf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e27a3a3bf_2_2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ce27a3a3bf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e27a3a3bf_2_2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ce27a3a3bf_2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e27a3a3bf_2_2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ce27a3a3bf_2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e27a3a3bf_2_2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ce27a3a3bf_2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e27a3a3bf_2_2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ce27a3a3bf_2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e27a3a3bf_2_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ce27a3a3bf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27a3a3bf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ce27a3a3bf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27a3a3bf_2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ce27a3a3bf_2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27a3a3bf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ce27a3a3bf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e27a3a3bf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ce27a3a3bf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e27a3a3bf_2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ce27a3a3bf_2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e2866f50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ce2866f50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27a3a3bf_2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e27a3a3bf_2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090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0" i="0" sz="33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093" y="176"/>
            <a:ext cx="7087214" cy="472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2057400" y="3571592"/>
            <a:ext cx="2464806" cy="115420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82" name="Google Shape;82;p17"/>
          <p:cNvPicPr preferRelativeResize="0"/>
          <p:nvPr/>
        </p:nvPicPr>
        <p:blipFill rotWithShape="1">
          <a:blip r:embed="rId4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83" name="Google Shape;83;p17"/>
          <p:cNvPicPr preferRelativeResize="0"/>
          <p:nvPr/>
        </p:nvPicPr>
        <p:blipFill rotWithShape="1">
          <a:blip r:embed="rId5">
            <a:alphaModFix/>
          </a:blip>
          <a:srcRect b="45592" l="-1709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rot="10800000">
            <a:off x="603187" y="4045768"/>
            <a:ext cx="32739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3590933" y="3608311"/>
            <a:ext cx="158188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</a:t>
            </a:r>
            <a:endParaRPr sz="1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36623" y="1102531"/>
            <a:ext cx="3845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Restaurant </a:t>
            </a:r>
            <a:endParaRPr b="1" i="0" sz="36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Ordering System</a:t>
            </a:r>
            <a:endParaRPr b="1" i="0" sz="36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4250" l="0" r="48341" t="50000"/>
          <a:stretch/>
        </p:blipFill>
        <p:spPr>
          <a:xfrm>
            <a:off x="2364166" y="2571750"/>
            <a:ext cx="1431499" cy="1138903"/>
          </a:xfrm>
          <a:custGeom>
            <a:rect b="b" l="l" r="r" t="t"/>
            <a:pathLst>
              <a:path extrusionOk="0" h="2613409" w="3284823">
                <a:moveTo>
                  <a:pt x="1648663" y="56"/>
                </a:moveTo>
                <a:cubicBezTo>
                  <a:pt x="1689474" y="380"/>
                  <a:pt x="1730804" y="2125"/>
                  <a:pt x="1772865" y="5520"/>
                </a:cubicBezTo>
                <a:cubicBezTo>
                  <a:pt x="2109352" y="32680"/>
                  <a:pt x="2562025" y="147357"/>
                  <a:pt x="2814013" y="286177"/>
                </a:cubicBezTo>
                <a:cubicBezTo>
                  <a:pt x="3066001" y="424997"/>
                  <a:pt x="3287811" y="542692"/>
                  <a:pt x="3284793" y="838438"/>
                </a:cubicBezTo>
                <a:cubicBezTo>
                  <a:pt x="3281775" y="1134184"/>
                  <a:pt x="3162571" y="1764909"/>
                  <a:pt x="2795906" y="2060656"/>
                </a:cubicBezTo>
                <a:cubicBezTo>
                  <a:pt x="2429241" y="2356403"/>
                  <a:pt x="1528421" y="2626498"/>
                  <a:pt x="1084801" y="2612918"/>
                </a:cubicBezTo>
                <a:cubicBezTo>
                  <a:pt x="641181" y="2599338"/>
                  <a:pt x="368068" y="2332260"/>
                  <a:pt x="134187" y="1979175"/>
                </a:cubicBezTo>
                <a:cubicBezTo>
                  <a:pt x="90334" y="1912972"/>
                  <a:pt x="49665" y="1828520"/>
                  <a:pt x="12028" y="1733279"/>
                </a:cubicBezTo>
                <a:lnTo>
                  <a:pt x="0" y="1700916"/>
                </a:lnTo>
                <a:lnTo>
                  <a:pt x="0" y="308161"/>
                </a:lnTo>
                <a:lnTo>
                  <a:pt x="10339" y="305389"/>
                </a:lnTo>
                <a:cubicBezTo>
                  <a:pt x="260724" y="239802"/>
                  <a:pt x="575355" y="164710"/>
                  <a:pt x="795090" y="123215"/>
                </a:cubicBezTo>
                <a:cubicBezTo>
                  <a:pt x="1102719" y="65122"/>
                  <a:pt x="1362984" y="-2213"/>
                  <a:pt x="1648663" y="56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6">
            <a:alphaModFix/>
          </a:blip>
          <a:srcRect b="20224" l="-5594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6">
            <a:alphaModFix/>
          </a:blip>
          <a:srcRect b="42736" l="-6799" r="105594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0" y="4719119"/>
            <a:ext cx="9144000" cy="42438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/>
          <p:nvPr/>
        </p:nvSpPr>
        <p:spPr>
          <a:xfrm>
            <a:off x="2057400" y="3571592"/>
            <a:ext cx="2464800" cy="11541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236" name="Google Shape;236;p26"/>
          <p:cNvPicPr preferRelativeResize="0"/>
          <p:nvPr/>
        </p:nvPicPr>
        <p:blipFill rotWithShape="1">
          <a:blip r:embed="rId3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237" name="Google Shape;237;p26"/>
          <p:cNvPicPr preferRelativeResize="0"/>
          <p:nvPr/>
        </p:nvPicPr>
        <p:blipFill rotWithShape="1">
          <a:blip r:embed="rId4">
            <a:alphaModFix/>
          </a:blip>
          <a:srcRect b="45593" l="-1708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38" name="Google Shape;238;p26"/>
          <p:cNvCxnSpPr/>
          <p:nvPr/>
        </p:nvCxnSpPr>
        <p:spPr>
          <a:xfrm rot="10800000">
            <a:off x="2564372" y="3024118"/>
            <a:ext cx="327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26"/>
          <p:cNvSpPr txBox="1"/>
          <p:nvPr/>
        </p:nvSpPr>
        <p:spPr>
          <a:xfrm>
            <a:off x="2482148" y="1527664"/>
            <a:ext cx="3845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Program</a:t>
            </a:r>
            <a:endParaRPr b="1" sz="4400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Flow chart</a:t>
            </a:r>
            <a:endParaRPr b="1" sz="4400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20223" l="-5593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5">
            <a:alphaModFix/>
          </a:blip>
          <a:srcRect b="42737" l="-6798" r="105593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0" y="4719119"/>
            <a:ext cx="9144000" cy="424500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/>
        </p:nvSpPr>
        <p:spPr>
          <a:xfrm>
            <a:off x="2057400" y="3571592"/>
            <a:ext cx="2464800" cy="11541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248" name="Google Shape;248;p27"/>
          <p:cNvPicPr preferRelativeResize="0"/>
          <p:nvPr/>
        </p:nvPicPr>
        <p:blipFill rotWithShape="1">
          <a:blip r:embed="rId3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249" name="Google Shape;249;p27"/>
          <p:cNvPicPr preferRelativeResize="0"/>
          <p:nvPr/>
        </p:nvPicPr>
        <p:blipFill rotWithShape="1">
          <a:blip r:embed="rId4">
            <a:alphaModFix/>
          </a:blip>
          <a:srcRect b="45593" l="-1708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50" name="Google Shape;250;p27"/>
          <p:cNvCxnSpPr/>
          <p:nvPr/>
        </p:nvCxnSpPr>
        <p:spPr>
          <a:xfrm rot="10800000">
            <a:off x="2564372" y="3024118"/>
            <a:ext cx="327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7"/>
          <p:cNvSpPr txBox="1"/>
          <p:nvPr/>
        </p:nvSpPr>
        <p:spPr>
          <a:xfrm>
            <a:off x="2482148" y="1527664"/>
            <a:ext cx="3845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Program</a:t>
            </a:r>
            <a:b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Live Demo</a:t>
            </a:r>
            <a:endParaRPr b="1" sz="4400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5">
            <a:alphaModFix/>
          </a:blip>
          <a:srcRect b="20223" l="-5593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b="42737" l="-6798" r="105593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54" name="Google Shape;254;p27"/>
          <p:cNvSpPr/>
          <p:nvPr/>
        </p:nvSpPr>
        <p:spPr>
          <a:xfrm>
            <a:off x="0" y="4719119"/>
            <a:ext cx="9144000" cy="424500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76"/>
            <a:ext cx="7086600" cy="47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2057400" y="3571592"/>
            <a:ext cx="2464806" cy="115420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261" name="Google Shape;261;p28"/>
          <p:cNvPicPr preferRelativeResize="0"/>
          <p:nvPr/>
        </p:nvPicPr>
        <p:blipFill rotWithShape="1">
          <a:blip r:embed="rId4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262" name="Google Shape;262;p28"/>
          <p:cNvPicPr preferRelativeResize="0"/>
          <p:nvPr/>
        </p:nvPicPr>
        <p:blipFill rotWithShape="1">
          <a:blip r:embed="rId5">
            <a:alphaModFix/>
          </a:blip>
          <a:srcRect b="45592" l="-1709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536734" y="3242786"/>
            <a:ext cx="3291364" cy="809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each challenge have benefit and solution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4" name="Google Shape;264;p28"/>
          <p:cNvCxnSpPr/>
          <p:nvPr/>
        </p:nvCxnSpPr>
        <p:spPr>
          <a:xfrm rot="10800000">
            <a:off x="603187" y="4045768"/>
            <a:ext cx="32739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536734" y="1808797"/>
            <a:ext cx="33408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i="0" lang="en" sz="36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enefits &amp; solutions </a:t>
            </a:r>
            <a:endParaRPr b="1" i="0" sz="36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6">
            <a:alphaModFix/>
          </a:blip>
          <a:srcRect b="20224" l="-5594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 rotWithShape="1">
          <a:blip r:embed="rId6">
            <a:alphaModFix/>
          </a:blip>
          <a:srcRect b="42736" l="-6799" r="105594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0" y="4719119"/>
            <a:ext cx="9144000" cy="42438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536623" y="809544"/>
            <a:ext cx="3845255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6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03.</a:t>
            </a:r>
            <a:endParaRPr b="0" i="0" sz="6600" u="none" strike="noStrike">
              <a:solidFill>
                <a:srgbClr val="F566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0" y="1194197"/>
            <a:ext cx="9144000" cy="1713817"/>
          </a:xfrm>
          <a:prstGeom prst="roundRect">
            <a:avLst>
              <a:gd fmla="val 0" name="adj"/>
            </a:avLst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583871" y="274484"/>
            <a:ext cx="5288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Benefit &amp; Solution for each challenge</a:t>
            </a:r>
            <a:endParaRPr b="1" i="0" sz="19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9"/>
          <p:cNvSpPr/>
          <p:nvPr/>
        </p:nvSpPr>
        <p:spPr>
          <a:xfrm flipH="1" rot="10800000">
            <a:off x="583870" y="878230"/>
            <a:ext cx="1223498" cy="34289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9"/>
          <p:cNvCxnSpPr/>
          <p:nvPr/>
        </p:nvCxnSpPr>
        <p:spPr>
          <a:xfrm>
            <a:off x="4438310" y="1848745"/>
            <a:ext cx="26738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29"/>
          <p:cNvSpPr/>
          <p:nvPr/>
        </p:nvSpPr>
        <p:spPr>
          <a:xfrm>
            <a:off x="848025" y="1989300"/>
            <a:ext cx="2265300" cy="2994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6029625" y="2050425"/>
            <a:ext cx="2265300" cy="29334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438825" y="2115150"/>
            <a:ext cx="2265300" cy="286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1792605" y="1261586"/>
            <a:ext cx="5558314" cy="9591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of the most important reasons that makes any project succeed is finding problems that this project can solve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2" name="Google Shape;282;p29"/>
          <p:cNvGrpSpPr/>
          <p:nvPr/>
        </p:nvGrpSpPr>
        <p:grpSpPr>
          <a:xfrm>
            <a:off x="6073630" y="2115157"/>
            <a:ext cx="2187561" cy="3298783"/>
            <a:chOff x="1435115" y="5225362"/>
            <a:chExt cx="2716118" cy="525912"/>
          </a:xfrm>
        </p:grpSpPr>
        <p:sp>
          <p:nvSpPr>
            <p:cNvPr id="283" name="Google Shape;283;p29"/>
            <p:cNvSpPr txBox="1"/>
            <p:nvPr/>
          </p:nvSpPr>
          <p:spPr>
            <a:xfrm>
              <a:off x="1461133" y="5225362"/>
              <a:ext cx="2690100" cy="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Integration with Existing Systems</a:t>
              </a:r>
              <a:endParaRPr b="1" i="0" sz="15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1435115" y="5324674"/>
              <a:ext cx="27159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Benefits:</a:t>
              </a: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Streamlined operations, improved data accuracy, better decision-making.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Solutions:</a:t>
              </a: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Choose a flexible ordering system that offers easy integration with existing systems. Work closely with software vendors or third-party developers to customize integrations as needed.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3470435" y="2343797"/>
            <a:ext cx="2210775" cy="2406626"/>
            <a:chOff x="1380889" y="5225362"/>
            <a:chExt cx="2779800" cy="859448"/>
          </a:xfrm>
        </p:grpSpPr>
        <p:sp>
          <p:nvSpPr>
            <p:cNvPr id="286" name="Google Shape;286;p29"/>
            <p:cNvSpPr txBox="1"/>
            <p:nvPr/>
          </p:nvSpPr>
          <p:spPr>
            <a:xfrm>
              <a:off x="1461133" y="5225362"/>
              <a:ext cx="2690100" cy="1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Order Accuracy</a:t>
              </a:r>
              <a:endParaRPr b="1" i="0" sz="15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7" name="Google Shape;287;p29"/>
            <p:cNvSpPr txBox="1"/>
            <p:nvPr/>
          </p:nvSpPr>
          <p:spPr>
            <a:xfrm>
              <a:off x="1380889" y="5350710"/>
              <a:ext cx="27798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Benefits:</a:t>
              </a: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Enhanced customer satisfaction, reduced order errors, positive reviews.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u="sng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Solutions: </a:t>
              </a: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Implement order confirmation screens to review orders before submission. Provide clear instructions and options for customization. Monitor order accuracy and address any issues promptly.a short description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846417" y="2220749"/>
            <a:ext cx="2266907" cy="2352065"/>
            <a:chOff x="1410292" y="5225362"/>
            <a:chExt cx="2750100" cy="372280"/>
          </a:xfrm>
        </p:grpSpPr>
        <p:sp>
          <p:nvSpPr>
            <p:cNvPr id="289" name="Google Shape;289;p29"/>
            <p:cNvSpPr txBox="1"/>
            <p:nvPr/>
          </p:nvSpPr>
          <p:spPr>
            <a:xfrm>
              <a:off x="1461133" y="5225362"/>
              <a:ext cx="2690100" cy="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Menu Management</a:t>
              </a:r>
              <a:endParaRPr b="1" i="0" sz="15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0" name="Google Shape;290;p29"/>
            <p:cNvSpPr txBox="1"/>
            <p:nvPr/>
          </p:nvSpPr>
          <p:spPr>
            <a:xfrm>
              <a:off x="1410292" y="5280842"/>
              <a:ext cx="27501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Benefits</a:t>
              </a:r>
              <a:r>
                <a:rPr lang="en" sz="1100">
                  <a:solidFill>
                    <a:srgbClr val="7F7F7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</a:t>
              </a: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Consistent and up-to-date menu information across all platforms, improved customer satisfaction.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Solutions:</a:t>
              </a: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Implement a centralized menu management system that allows for easy updates. Use cloud-based software for real-time synchronization. 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76"/>
            <a:ext cx="7086600" cy="47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/>
          <p:nvPr/>
        </p:nvSpPr>
        <p:spPr>
          <a:xfrm>
            <a:off x="2057400" y="3571592"/>
            <a:ext cx="2464806" cy="115420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297" name="Google Shape;297;p30"/>
          <p:cNvPicPr preferRelativeResize="0"/>
          <p:nvPr/>
        </p:nvPicPr>
        <p:blipFill rotWithShape="1">
          <a:blip r:embed="rId4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298" name="Google Shape;298;p30"/>
          <p:cNvPicPr preferRelativeResize="0"/>
          <p:nvPr/>
        </p:nvPicPr>
        <p:blipFill rotWithShape="1">
          <a:blip r:embed="rId5">
            <a:alphaModFix/>
          </a:blip>
          <a:srcRect b="45592" l="-1709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99" name="Google Shape;299;p30"/>
          <p:cNvCxnSpPr/>
          <p:nvPr/>
        </p:nvCxnSpPr>
        <p:spPr>
          <a:xfrm rot="10800000">
            <a:off x="603187" y="4045768"/>
            <a:ext cx="32739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30"/>
          <p:cNvSpPr txBox="1"/>
          <p:nvPr/>
        </p:nvSpPr>
        <p:spPr>
          <a:xfrm>
            <a:off x="3590933" y="3608311"/>
            <a:ext cx="158188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04</a:t>
            </a:r>
            <a:endParaRPr sz="1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392358" y="2004125"/>
            <a:ext cx="61882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01</a:t>
            </a:r>
            <a:endParaRPr b="0" i="0" sz="900" u="none" strike="noStrike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7392358" y="2980769"/>
            <a:ext cx="61882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03</a:t>
            </a:r>
            <a:endParaRPr b="0" i="0" sz="900" u="none" strike="noStrike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536623" y="2349689"/>
            <a:ext cx="384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ROI</a:t>
            </a:r>
            <a:endParaRPr b="1" i="0" sz="45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0"/>
          <p:cNvPicPr preferRelativeResize="0"/>
          <p:nvPr/>
        </p:nvPicPr>
        <p:blipFill rotWithShape="1">
          <a:blip r:embed="rId6">
            <a:alphaModFix/>
          </a:blip>
          <a:srcRect b="20224" l="-5594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6">
            <a:alphaModFix/>
          </a:blip>
          <a:srcRect b="42736" l="-6799" r="105594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6" name="Google Shape;306;p30"/>
          <p:cNvSpPr/>
          <p:nvPr/>
        </p:nvSpPr>
        <p:spPr>
          <a:xfrm>
            <a:off x="0" y="4719119"/>
            <a:ext cx="9144000" cy="42438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392358" y="2492447"/>
            <a:ext cx="36872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</a:t>
            </a:r>
            <a:endParaRPr b="0" i="0" sz="900" u="none" strike="noStrike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536623" y="1267160"/>
            <a:ext cx="3845255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6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04.</a:t>
            </a:r>
            <a:endParaRPr b="0" i="0" sz="6600" u="none" strike="noStrike">
              <a:solidFill>
                <a:srgbClr val="F566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31"/>
          <p:cNvGraphicFramePr/>
          <p:nvPr/>
        </p:nvGraphicFramePr>
        <p:xfrm>
          <a:off x="109688" y="12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{45D2210D-9878-46A5-A83B-11966A16B7B0}</a:tableStyleId>
              </a:tblPr>
              <a:tblGrid>
                <a:gridCol w="1711900"/>
                <a:gridCol w="1141250"/>
                <a:gridCol w="1141250"/>
                <a:gridCol w="1141250"/>
                <a:gridCol w="1141250"/>
                <a:gridCol w="1141250"/>
                <a:gridCol w="1506475"/>
              </a:tblGrid>
              <a:tr h="39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 / Benefit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1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2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3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4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5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Development Costs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Infrastructure Costs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Operational Costs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Marketing Costs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Other Costs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Costs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Revenue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 Savings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Benefits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 Profit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435,000</a:t>
                      </a:r>
                      <a:endParaRPr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ROI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15%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257.14%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285.71%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314.29%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342.86%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181.25%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583871" y="274484"/>
            <a:ext cx="528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i="0" sz="36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2"/>
          <p:cNvSpPr/>
          <p:nvPr/>
        </p:nvSpPr>
        <p:spPr>
          <a:xfrm flipH="1" rot="10800000">
            <a:off x="583870" y="878230"/>
            <a:ext cx="1223498" cy="34289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600550" y="897250"/>
            <a:ext cx="74811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Improved operational efficiency, enhanced customer experience, streamlined operations, increased revenue, reduced errors, improved data accuracy,  customer loyalty, positive reputation. Solutions include comprehensive training, user-friendly software, incentives for customer adoption, and effective customer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Addressing these challenges with the corresponding benefits and solutions can lead to a successful implementation of a restaurant ordering system, driving efficiency, satisfaction, and growth. 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E66600"/>
                </a:solidFill>
                <a:latin typeface="Montserrat"/>
                <a:ea typeface="Montserrat"/>
                <a:cs typeface="Montserrat"/>
                <a:sym typeface="Montserrat"/>
              </a:rPr>
              <a:t>Future</a:t>
            </a:r>
            <a:r>
              <a:rPr b="1" lang="en" sz="1600" u="sng">
                <a:solidFill>
                  <a:srgbClr val="E66600"/>
                </a:solidFill>
                <a:latin typeface="Montserrat"/>
                <a:ea typeface="Montserrat"/>
                <a:cs typeface="Montserrat"/>
                <a:sym typeface="Montserrat"/>
              </a:rPr>
              <a:t> enhancements: </a:t>
            </a:r>
            <a:br>
              <a:rPr b="1" lang="en" sz="1600" u="sng">
                <a:solidFill>
                  <a:srgbClr val="E666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Online payment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Recording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Ratings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 tracking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碗里放着一些食物的特写&#10;&#10;描述已自动生成" id="325" name="Google Shape;325;p33"/>
          <p:cNvPicPr preferRelativeResize="0"/>
          <p:nvPr/>
        </p:nvPicPr>
        <p:blipFill rotWithShape="1">
          <a:blip r:embed="rId3">
            <a:alphaModFix/>
          </a:blip>
          <a:srcRect b="45592" l="-1709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3183299" y="1305600"/>
            <a:ext cx="27774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endParaRPr b="1" sz="4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YOU!</a:t>
            </a:r>
            <a:endParaRPr b="1" i="0" sz="47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 rotWithShape="1">
          <a:blip r:embed="rId4">
            <a:alphaModFix/>
          </a:blip>
          <a:srcRect b="42736" l="-6799" r="105594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0" y="4719119"/>
            <a:ext cx="9144000" cy="42438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8"/>
          <p:cNvCxnSpPr/>
          <p:nvPr/>
        </p:nvCxnSpPr>
        <p:spPr>
          <a:xfrm rot="10800000">
            <a:off x="6375338" y="1331143"/>
            <a:ext cx="133038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碗里的食物&#10;&#10;描述已自动生成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37473" r="19402" t="0"/>
          <a:stretch/>
        </p:blipFill>
        <p:spPr>
          <a:xfrm>
            <a:off x="0" y="-546278"/>
            <a:ext cx="3495675" cy="5404028"/>
          </a:xfrm>
          <a:custGeom>
            <a:rect b="b" l="l" r="r" t="t"/>
            <a:pathLst>
              <a:path extrusionOk="0" h="6858000" w="6432110">
                <a:moveTo>
                  <a:pt x="0" y="0"/>
                </a:moveTo>
                <a:lnTo>
                  <a:pt x="6432110" y="0"/>
                </a:lnTo>
                <a:lnTo>
                  <a:pt x="643211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黑暗里有星球&#10;&#10;描述已自动生成" id="97" name="Google Shape;97;p18"/>
          <p:cNvPicPr preferRelativeResize="0"/>
          <p:nvPr/>
        </p:nvPicPr>
        <p:blipFill rotWithShape="1">
          <a:blip r:embed="rId4">
            <a:alphaModFix/>
          </a:blip>
          <a:srcRect b="0" l="66125" r="9660" t="73333"/>
          <a:stretch/>
        </p:blipFill>
        <p:spPr>
          <a:xfrm>
            <a:off x="1781175" y="3771900"/>
            <a:ext cx="1790700" cy="1371600"/>
          </a:xfrm>
          <a:custGeom>
            <a:rect b="b" l="l" r="r" t="t"/>
            <a:pathLst>
              <a:path extrusionOk="0" h="1828800" w="2387600"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399837"/>
                  <a:pt x="2335405" y="1593683"/>
                  <a:pt x="2243515" y="1762836"/>
                </a:cubicBezTo>
                <a:lnTo>
                  <a:pt x="2203441" y="1828800"/>
                </a:lnTo>
                <a:lnTo>
                  <a:pt x="184159" y="1828800"/>
                </a:lnTo>
                <a:lnTo>
                  <a:pt x="144085" y="1762836"/>
                </a:lnTo>
                <a:cubicBezTo>
                  <a:pt x="52196" y="1593683"/>
                  <a:pt x="0" y="1399837"/>
                  <a:pt x="0" y="1193800"/>
                </a:cubicBez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黑暗里有星球&#10;&#10;描述已自动生成" id="98" name="Google Shape;98;p18"/>
          <p:cNvPicPr preferRelativeResize="0"/>
          <p:nvPr/>
        </p:nvPicPr>
        <p:blipFill rotWithShape="1">
          <a:blip r:embed="rId4">
            <a:alphaModFix/>
          </a:blip>
          <a:srcRect b="0" l="69989" r="0" t="37769"/>
          <a:stretch/>
        </p:blipFill>
        <p:spPr>
          <a:xfrm>
            <a:off x="6924675" y="-266700"/>
            <a:ext cx="2219325" cy="3200872"/>
          </a:xfrm>
          <a:custGeom>
            <a:rect b="b" l="l" r="r" t="t"/>
            <a:pathLst>
              <a:path extrusionOk="0" h="4267829" w="2959100">
                <a:moveTo>
                  <a:pt x="0" y="0"/>
                </a:moveTo>
                <a:lnTo>
                  <a:pt x="2959100" y="0"/>
                </a:lnTo>
                <a:lnTo>
                  <a:pt x="2959100" y="4267829"/>
                </a:lnTo>
                <a:lnTo>
                  <a:pt x="1987962" y="4267829"/>
                </a:lnTo>
                <a:lnTo>
                  <a:pt x="2055321" y="4050835"/>
                </a:lnTo>
                <a:cubicBezTo>
                  <a:pt x="2073338" y="3962787"/>
                  <a:pt x="2082800" y="3871623"/>
                  <a:pt x="2082800" y="3778249"/>
                </a:cubicBezTo>
                <a:cubicBezTo>
                  <a:pt x="2082800" y="3031256"/>
                  <a:pt x="1477243" y="2425699"/>
                  <a:pt x="730250" y="2425699"/>
                </a:cubicBezTo>
                <a:cubicBezTo>
                  <a:pt x="496815" y="2425699"/>
                  <a:pt x="277192" y="2484836"/>
                  <a:pt x="85545" y="2588945"/>
                </a:cubicBezTo>
                <a:lnTo>
                  <a:pt x="0" y="26409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190875" y="1704975"/>
            <a:ext cx="2600325" cy="1410891"/>
          </a:xfrm>
          <a:prstGeom prst="rect">
            <a:avLst/>
          </a:prstGeom>
          <a:solidFill>
            <a:srgbClr val="F56600"/>
          </a:solidFill>
          <a:ln cap="flat" cmpd="sng" w="12700">
            <a:solidFill>
              <a:srgbClr val="F5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8"/>
          <p:cNvGrpSpPr/>
          <p:nvPr/>
        </p:nvGrpSpPr>
        <p:grpSpPr>
          <a:xfrm>
            <a:off x="3344386" y="1803936"/>
            <a:ext cx="1818158" cy="779932"/>
            <a:chOff x="4789382" y="1948048"/>
            <a:chExt cx="2424210" cy="1039909"/>
          </a:xfrm>
        </p:grpSpPr>
        <p:sp>
          <p:nvSpPr>
            <p:cNvPr id="101" name="Google Shape;101;p18"/>
            <p:cNvSpPr txBox="1"/>
            <p:nvPr/>
          </p:nvSpPr>
          <p:spPr>
            <a:xfrm>
              <a:off x="4813592" y="2587757"/>
              <a:ext cx="24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500" u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</a:t>
              </a:r>
              <a:endParaRPr i="0" sz="15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8"/>
            <p:cNvSpPr txBox="1"/>
            <p:nvPr/>
          </p:nvSpPr>
          <p:spPr>
            <a:xfrm>
              <a:off x="4789382" y="1948048"/>
              <a:ext cx="106531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strike="noStrike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01.</a:t>
              </a:r>
              <a:endParaRPr b="0" i="0" sz="30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103" name="Google Shape;103;p18"/>
          <p:cNvGrpSpPr/>
          <p:nvPr/>
        </p:nvGrpSpPr>
        <p:grpSpPr>
          <a:xfrm>
            <a:off x="5438775" y="1704975"/>
            <a:ext cx="838200" cy="363141"/>
            <a:chOff x="7239000" y="3670300"/>
            <a:chExt cx="1117600" cy="484188"/>
          </a:xfrm>
        </p:grpSpPr>
        <p:sp>
          <p:nvSpPr>
            <p:cNvPr id="104" name="Google Shape;104;p18"/>
            <p:cNvSpPr/>
            <p:nvPr/>
          </p:nvSpPr>
          <p:spPr>
            <a:xfrm>
              <a:off x="7239000" y="3670300"/>
              <a:ext cx="482600" cy="4841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7291282" y="3716278"/>
              <a:ext cx="10653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500" u="none" strike="noStrike">
                  <a:solidFill>
                    <a:srgbClr val="F566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  <a:endParaRPr b="0" i="0" sz="1500" u="none" strike="noStrike">
                <a:solidFill>
                  <a:srgbClr val="F566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106" name="Google Shape;106;p18"/>
          <p:cNvSpPr/>
          <p:nvPr/>
        </p:nvSpPr>
        <p:spPr>
          <a:xfrm>
            <a:off x="5953125" y="1695450"/>
            <a:ext cx="2600325" cy="1429941"/>
          </a:xfrm>
          <a:prstGeom prst="rect">
            <a:avLst/>
          </a:prstGeom>
          <a:solidFill>
            <a:srgbClr val="0909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6178195" y="1803936"/>
            <a:ext cx="2197808" cy="1006194"/>
            <a:chOff x="4884794" y="1935348"/>
            <a:chExt cx="2930411" cy="1341592"/>
          </a:xfrm>
        </p:grpSpPr>
        <p:grpSp>
          <p:nvGrpSpPr>
            <p:cNvPr id="108" name="Google Shape;108;p18"/>
            <p:cNvGrpSpPr/>
            <p:nvPr/>
          </p:nvGrpSpPr>
          <p:grpSpPr>
            <a:xfrm>
              <a:off x="4884794" y="2575057"/>
              <a:ext cx="2930411" cy="701883"/>
              <a:chOff x="7584696" y="666074"/>
              <a:chExt cx="2930411" cy="701883"/>
            </a:xfrm>
          </p:grpSpPr>
          <p:sp>
            <p:nvSpPr>
              <p:cNvPr id="109" name="Google Shape;109;p18"/>
              <p:cNvSpPr txBox="1"/>
              <p:nvPr/>
            </p:nvSpPr>
            <p:spPr>
              <a:xfrm>
                <a:off x="7584696" y="1115227"/>
                <a:ext cx="2930411" cy="252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8"/>
              <p:cNvSpPr txBox="1"/>
              <p:nvPr/>
            </p:nvSpPr>
            <p:spPr>
              <a:xfrm>
                <a:off x="7615094" y="666074"/>
                <a:ext cx="240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Diagrams</a:t>
                </a:r>
                <a:endParaRPr i="0" sz="1500" u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11" name="Google Shape;111;p18"/>
            <p:cNvSpPr txBox="1"/>
            <p:nvPr/>
          </p:nvSpPr>
          <p:spPr>
            <a:xfrm>
              <a:off x="4890982" y="1935348"/>
              <a:ext cx="106531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strike="noStrike">
                  <a:solidFill>
                    <a:srgbClr val="F566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02.</a:t>
              </a:r>
              <a:endParaRPr b="0" i="0" sz="3000" u="none" strike="noStrike">
                <a:solidFill>
                  <a:srgbClr val="F566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8191500" y="1704975"/>
            <a:ext cx="828675" cy="363141"/>
            <a:chOff x="10922000" y="3683000"/>
            <a:chExt cx="1104900" cy="484188"/>
          </a:xfrm>
        </p:grpSpPr>
        <p:sp>
          <p:nvSpPr>
            <p:cNvPr id="113" name="Google Shape;113;p18"/>
            <p:cNvSpPr/>
            <p:nvPr/>
          </p:nvSpPr>
          <p:spPr>
            <a:xfrm>
              <a:off x="10922000" y="3683000"/>
              <a:ext cx="482600" cy="4841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10961582" y="3738533"/>
              <a:ext cx="10653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500" u="none" strike="noStrike">
                  <a:solidFill>
                    <a:srgbClr val="F566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  <a:endParaRPr b="0" i="0" sz="1500" u="none" strike="noStrike">
                <a:solidFill>
                  <a:srgbClr val="F566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115" name="Google Shape;115;p18"/>
          <p:cNvSpPr txBox="1"/>
          <p:nvPr/>
        </p:nvSpPr>
        <p:spPr>
          <a:xfrm>
            <a:off x="3136571" y="702481"/>
            <a:ext cx="3845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1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i="0" sz="41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190875" y="3286820"/>
            <a:ext cx="2600325" cy="1410891"/>
          </a:xfrm>
          <a:prstGeom prst="rect">
            <a:avLst/>
          </a:prstGeom>
          <a:solidFill>
            <a:srgbClr val="F56600"/>
          </a:solidFill>
          <a:ln cap="flat" cmpd="sng" w="12700">
            <a:solidFill>
              <a:srgbClr val="F5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5438775" y="3286820"/>
            <a:ext cx="838200" cy="363141"/>
            <a:chOff x="7239000" y="3670300"/>
            <a:chExt cx="1117600" cy="484188"/>
          </a:xfrm>
        </p:grpSpPr>
        <p:sp>
          <p:nvSpPr>
            <p:cNvPr id="118" name="Google Shape;118;p18"/>
            <p:cNvSpPr/>
            <p:nvPr/>
          </p:nvSpPr>
          <p:spPr>
            <a:xfrm>
              <a:off x="7239000" y="3670300"/>
              <a:ext cx="482600" cy="4841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7291282" y="3716278"/>
              <a:ext cx="10653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500" u="none" strike="noStrike">
                  <a:solidFill>
                    <a:srgbClr val="F566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  <a:endParaRPr b="0" i="0" sz="1500" u="none" strike="noStrike">
                <a:solidFill>
                  <a:srgbClr val="F566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120" name="Google Shape;120;p18"/>
          <p:cNvSpPr/>
          <p:nvPr/>
        </p:nvSpPr>
        <p:spPr>
          <a:xfrm>
            <a:off x="5953125" y="3277295"/>
            <a:ext cx="2600325" cy="1429941"/>
          </a:xfrm>
          <a:prstGeom prst="rect">
            <a:avLst/>
          </a:prstGeom>
          <a:solidFill>
            <a:srgbClr val="09090B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178195" y="3385781"/>
            <a:ext cx="2197808" cy="1006194"/>
            <a:chOff x="4884794" y="1935348"/>
            <a:chExt cx="2930411" cy="1341592"/>
          </a:xfrm>
        </p:grpSpPr>
        <p:grpSp>
          <p:nvGrpSpPr>
            <p:cNvPr id="122" name="Google Shape;122;p18"/>
            <p:cNvGrpSpPr/>
            <p:nvPr/>
          </p:nvGrpSpPr>
          <p:grpSpPr>
            <a:xfrm>
              <a:off x="4884794" y="2575057"/>
              <a:ext cx="2930411" cy="701883"/>
              <a:chOff x="7584696" y="666074"/>
              <a:chExt cx="2930411" cy="701883"/>
            </a:xfrm>
          </p:grpSpPr>
          <p:sp>
            <p:nvSpPr>
              <p:cNvPr id="123" name="Google Shape;123;p18"/>
              <p:cNvSpPr txBox="1"/>
              <p:nvPr/>
            </p:nvSpPr>
            <p:spPr>
              <a:xfrm>
                <a:off x="7584696" y="1115227"/>
                <a:ext cx="2930411" cy="252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 txBox="1"/>
              <p:nvPr/>
            </p:nvSpPr>
            <p:spPr>
              <a:xfrm>
                <a:off x="7615094" y="666074"/>
                <a:ext cx="240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" sz="1500" u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ROI</a:t>
                </a:r>
                <a:endParaRPr i="0" sz="1500" u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25" name="Google Shape;125;p18"/>
            <p:cNvSpPr txBox="1"/>
            <p:nvPr/>
          </p:nvSpPr>
          <p:spPr>
            <a:xfrm>
              <a:off x="4890982" y="1935348"/>
              <a:ext cx="106531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strike="noStrike">
                  <a:solidFill>
                    <a:srgbClr val="F566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04.</a:t>
              </a:r>
              <a:endParaRPr b="0" i="0" sz="3000" u="none" strike="noStrike">
                <a:solidFill>
                  <a:srgbClr val="F566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8191500" y="3286820"/>
            <a:ext cx="828675" cy="363141"/>
            <a:chOff x="10922000" y="3683000"/>
            <a:chExt cx="1104900" cy="484188"/>
          </a:xfrm>
        </p:grpSpPr>
        <p:sp>
          <p:nvSpPr>
            <p:cNvPr id="127" name="Google Shape;127;p18"/>
            <p:cNvSpPr/>
            <p:nvPr/>
          </p:nvSpPr>
          <p:spPr>
            <a:xfrm>
              <a:off x="10922000" y="3683000"/>
              <a:ext cx="482600" cy="4841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10961582" y="3738533"/>
              <a:ext cx="10653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500" u="none" strike="noStrike">
                  <a:solidFill>
                    <a:srgbClr val="F566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</a:t>
              </a:r>
              <a:endParaRPr b="0" i="0" sz="1500" u="none" strike="noStrike">
                <a:solidFill>
                  <a:srgbClr val="F566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3317362" y="3384828"/>
            <a:ext cx="2197800" cy="1010782"/>
            <a:chOff x="4783194" y="1948048"/>
            <a:chExt cx="2930400" cy="1347709"/>
          </a:xfrm>
        </p:grpSpPr>
        <p:grpSp>
          <p:nvGrpSpPr>
            <p:cNvPr id="130" name="Google Shape;130;p18"/>
            <p:cNvGrpSpPr/>
            <p:nvPr/>
          </p:nvGrpSpPr>
          <p:grpSpPr>
            <a:xfrm>
              <a:off x="4783194" y="2587757"/>
              <a:ext cx="2930400" cy="708000"/>
              <a:chOff x="7483096" y="678774"/>
              <a:chExt cx="2930400" cy="708000"/>
            </a:xfrm>
          </p:grpSpPr>
          <p:sp>
            <p:nvSpPr>
              <p:cNvPr id="131" name="Google Shape;131;p18"/>
              <p:cNvSpPr txBox="1"/>
              <p:nvPr/>
            </p:nvSpPr>
            <p:spPr>
              <a:xfrm>
                <a:off x="7483096" y="1127927"/>
                <a:ext cx="29304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8"/>
              <p:cNvSpPr txBox="1"/>
              <p:nvPr/>
            </p:nvSpPr>
            <p:spPr>
              <a:xfrm>
                <a:off x="7513494" y="678774"/>
                <a:ext cx="24000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Benefits</a:t>
                </a:r>
                <a:r>
                  <a:rPr i="0" lang="en" sz="1500" u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&amp; Solutions </a:t>
                </a:r>
                <a:endParaRPr i="0" sz="1500" u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3" name="Google Shape;133;p18"/>
            <p:cNvSpPr txBox="1"/>
            <p:nvPr/>
          </p:nvSpPr>
          <p:spPr>
            <a:xfrm>
              <a:off x="4789382" y="1948048"/>
              <a:ext cx="1065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strike="noStrike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03.</a:t>
              </a:r>
              <a:endParaRPr b="0" i="0" sz="30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093" y="176"/>
            <a:ext cx="7087214" cy="472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659975" y="2467475"/>
            <a:ext cx="2931000" cy="11325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Restaurant ordering system is most type of systems spread in world so each restaurant seek to make own system to compete among restaurants.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碗里放着一些食物的特写&#10;&#10;描述已自动生成" id="140" name="Google Shape;140;p19"/>
          <p:cNvPicPr preferRelativeResize="0"/>
          <p:nvPr/>
        </p:nvPicPr>
        <p:blipFill rotWithShape="1">
          <a:blip r:embed="rId4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141" name="Google Shape;141;p19"/>
          <p:cNvPicPr preferRelativeResize="0"/>
          <p:nvPr/>
        </p:nvPicPr>
        <p:blipFill rotWithShape="1">
          <a:blip r:embed="rId5">
            <a:alphaModFix/>
          </a:blip>
          <a:srcRect b="45592" l="-1709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42" name="Google Shape;142;p19"/>
          <p:cNvCxnSpPr/>
          <p:nvPr/>
        </p:nvCxnSpPr>
        <p:spPr>
          <a:xfrm rot="10800000">
            <a:off x="603187" y="4045768"/>
            <a:ext cx="32739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9"/>
          <p:cNvSpPr txBox="1"/>
          <p:nvPr/>
        </p:nvSpPr>
        <p:spPr>
          <a:xfrm>
            <a:off x="3590933" y="3608311"/>
            <a:ext cx="158188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01</a:t>
            </a:r>
            <a:endParaRPr sz="14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6734" y="1808797"/>
            <a:ext cx="3387566" cy="6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br>
              <a:rPr b="1" i="0" lang="en" sz="36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3600" u="none" strike="noStrike">
              <a:solidFill>
                <a:srgbClr val="F566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 b="20224" l="-5594" r="100000" t="55395"/>
          <a:stretch/>
        </p:blipFill>
        <p:spPr>
          <a:xfrm>
            <a:off x="2087404" y="2540794"/>
            <a:ext cx="309563" cy="1259681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 b="42736" l="-6799" r="105594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0" y="4719119"/>
            <a:ext cx="9144000" cy="42438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36623" y="809544"/>
            <a:ext cx="3845255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6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01.</a:t>
            </a:r>
            <a:endParaRPr b="0" i="0" sz="6600" u="none" strike="noStrike">
              <a:solidFill>
                <a:srgbClr val="F566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022402" y="1194198"/>
            <a:ext cx="1057275" cy="2855969"/>
          </a:xfrm>
          <a:prstGeom prst="rect">
            <a:avLst/>
          </a:prstGeom>
          <a:gradFill>
            <a:gsLst>
              <a:gs pos="0">
                <a:srgbClr val="F56600"/>
              </a:gs>
              <a:gs pos="100000">
                <a:srgbClr val="F566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106246" y="1194198"/>
            <a:ext cx="1057275" cy="2855969"/>
          </a:xfrm>
          <a:prstGeom prst="rect">
            <a:avLst/>
          </a:prstGeom>
          <a:gradFill>
            <a:gsLst>
              <a:gs pos="0">
                <a:srgbClr val="F56600"/>
              </a:gs>
              <a:gs pos="100000">
                <a:srgbClr val="F566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5053310" y="1194198"/>
            <a:ext cx="1057275" cy="285596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980479" y="1194198"/>
            <a:ext cx="1057275" cy="285596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83882" y="274320"/>
            <a:ext cx="7281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 challenges?  </a:t>
            </a:r>
            <a:endParaRPr b="1" i="0" sz="32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0"/>
          <p:cNvSpPr/>
          <p:nvPr/>
        </p:nvSpPr>
        <p:spPr>
          <a:xfrm flipH="1" rot="10800000">
            <a:off x="583870" y="878230"/>
            <a:ext cx="1223498" cy="34289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72" y="1537258"/>
            <a:ext cx="1868090" cy="18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7416" y="1486540"/>
            <a:ext cx="1868090" cy="18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994" y="1537258"/>
            <a:ext cx="1868090" cy="18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6700839" y="1537258"/>
            <a:ext cx="1868090" cy="186809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807720" y="3721418"/>
            <a:ext cx="149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Menu Management </a:t>
            </a:r>
            <a:endParaRPr b="1" i="0" sz="12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759166" y="3721418"/>
            <a:ext cx="1665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Integration with Existing Systems</a:t>
            </a:r>
            <a:endParaRPr b="1" i="0" sz="12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616994" y="3721418"/>
            <a:ext cx="1797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 Accuracy</a:t>
            </a:r>
            <a:endParaRPr b="1" i="0" sz="12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7095233" y="3721464"/>
            <a:ext cx="105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Clear Order </a:t>
            </a:r>
            <a:endParaRPr b="1" i="0" sz="12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3551039" y="3376774"/>
            <a:ext cx="0" cy="21510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7634884" y="3376774"/>
            <a:ext cx="0" cy="215104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1509116" y="3376774"/>
            <a:ext cx="0" cy="215104"/>
          </a:xfrm>
          <a:prstGeom prst="straightConnector1">
            <a:avLst/>
          </a:prstGeom>
          <a:noFill/>
          <a:ln cap="flat" cmpd="sng" w="12700">
            <a:solidFill>
              <a:srgbClr val="F566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5581948" y="3376774"/>
            <a:ext cx="0" cy="215104"/>
          </a:xfrm>
          <a:prstGeom prst="straightConnector1">
            <a:avLst/>
          </a:prstGeom>
          <a:noFill/>
          <a:ln cap="flat" cmpd="sng" w="12700">
            <a:solidFill>
              <a:srgbClr val="F566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0"/>
          <p:cNvSpPr/>
          <p:nvPr/>
        </p:nvSpPr>
        <p:spPr>
          <a:xfrm>
            <a:off x="4239401" y="4557068"/>
            <a:ext cx="299210" cy="34289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613171" y="4557068"/>
            <a:ext cx="299210" cy="34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玻璃柜台上放着许多食物&#10;&#10;描述已自动生成"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4011" r="4018" t="0"/>
          <a:stretch/>
        </p:blipFill>
        <p:spPr>
          <a:xfrm>
            <a:off x="563591" y="1230086"/>
            <a:ext cx="4794376" cy="347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575072" y="1230086"/>
            <a:ext cx="7993856" cy="3475264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603873" y="289247"/>
            <a:ext cx="5288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first step ? </a:t>
            </a:r>
            <a:endParaRPr b="1" i="0" sz="31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1"/>
          <p:cNvSpPr/>
          <p:nvPr/>
        </p:nvSpPr>
        <p:spPr>
          <a:xfrm flipH="1" rot="10800000">
            <a:off x="583870" y="878230"/>
            <a:ext cx="1223498" cy="34289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5357813" y="1775936"/>
            <a:ext cx="3211354" cy="29298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achieve clear requirements, an accurate and detailed analysis of these requirements must be carried out through a process of (</a:t>
            </a: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Requirement Analysis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Through this process, we return the unclear requirements to the customer again to obtain more accurate requirements.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357813" y="1229678"/>
            <a:ext cx="3210877" cy="5462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Clear Requirements</a:t>
            </a:r>
            <a:endParaRPr b="1" i="0" sz="21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583871" y="290200"/>
            <a:ext cx="5288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Dealing with challenges </a:t>
            </a:r>
            <a:endParaRPr b="1" i="0" sz="31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2"/>
          <p:cNvSpPr/>
          <p:nvPr/>
        </p:nvSpPr>
        <p:spPr>
          <a:xfrm flipH="1" rot="10800000">
            <a:off x="583870" y="878230"/>
            <a:ext cx="1223498" cy="34289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22"/>
          <p:cNvGrpSpPr/>
          <p:nvPr/>
        </p:nvGrpSpPr>
        <p:grpSpPr>
          <a:xfrm>
            <a:off x="583883" y="1244918"/>
            <a:ext cx="4742388" cy="881128"/>
            <a:chOff x="2236788" y="2041924"/>
            <a:chExt cx="3217800" cy="1306296"/>
          </a:xfrm>
        </p:grpSpPr>
        <p:sp>
          <p:nvSpPr>
            <p:cNvPr id="190" name="Google Shape;190;p22"/>
            <p:cNvSpPr txBox="1"/>
            <p:nvPr/>
          </p:nvSpPr>
          <p:spPr>
            <a:xfrm>
              <a:off x="2236789" y="2423920"/>
              <a:ext cx="3008400" cy="9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Managing a dynamic menu with frequent updates, additions, and removals can be complex, especially for restaurants with seasonal or daily specials.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2236788" y="2041924"/>
              <a:ext cx="32178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Menu </a:t>
              </a:r>
              <a:r>
                <a:rPr b="1" lang="en" sz="1600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management</a:t>
              </a:r>
              <a:r>
                <a:rPr b="1" i="0" lang="en" sz="16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583886" y="3386209"/>
            <a:ext cx="4491083" cy="989756"/>
            <a:chOff x="2277664" y="1747485"/>
            <a:chExt cx="3217800" cy="595127"/>
          </a:xfrm>
        </p:grpSpPr>
        <p:sp>
          <p:nvSpPr>
            <p:cNvPr id="193" name="Google Shape;193;p22"/>
            <p:cNvSpPr txBox="1"/>
            <p:nvPr/>
          </p:nvSpPr>
          <p:spPr>
            <a:xfrm>
              <a:off x="2277664" y="1931612"/>
              <a:ext cx="3008400" cy="4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Integrating the ordering app with existing </a:t>
              </a: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promo code</a:t>
              </a: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(discount ) systems, inventory management software, and third-party delivery services can be complex..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2277664" y="1747485"/>
              <a:ext cx="32178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Integration Challenges</a:t>
              </a:r>
              <a:endParaRPr b="1" i="0" sz="15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descr="盒子里的蛋糕&#10;&#10;低可信度描述已自动生成"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635" y="878681"/>
            <a:ext cx="3577114" cy="2683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2"/>
          <p:cNvGrpSpPr/>
          <p:nvPr/>
        </p:nvGrpSpPr>
        <p:grpSpPr>
          <a:xfrm>
            <a:off x="583874" y="2235690"/>
            <a:ext cx="4877752" cy="1326185"/>
            <a:chOff x="922249" y="1890794"/>
            <a:chExt cx="4582200" cy="1319850"/>
          </a:xfrm>
        </p:grpSpPr>
        <p:sp>
          <p:nvSpPr>
            <p:cNvPr id="197" name="Google Shape;197;p22"/>
            <p:cNvSpPr txBox="1"/>
            <p:nvPr/>
          </p:nvSpPr>
          <p:spPr>
            <a:xfrm>
              <a:off x="922249" y="2184644"/>
              <a:ext cx="4582200" cy="10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Maintaining order accuracy is crucial to customer satisfaction. Any discrepancies between what customers order and what is delivered can lead to dissatisfaction and complaints.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922338" y="1890794"/>
              <a:ext cx="45327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500" u="none" strike="noStrike">
                  <a:solidFill>
                    <a:srgbClr val="F566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Order Accuracy</a:t>
              </a:r>
              <a:endParaRPr b="1" i="0" sz="15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76"/>
            <a:ext cx="7086600" cy="472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2057400" y="3571592"/>
            <a:ext cx="2464806" cy="115420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205" name="Google Shape;205;p23"/>
          <p:cNvPicPr preferRelativeResize="0"/>
          <p:nvPr/>
        </p:nvPicPr>
        <p:blipFill rotWithShape="1">
          <a:blip r:embed="rId4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206" name="Google Shape;206;p23"/>
          <p:cNvPicPr preferRelativeResize="0"/>
          <p:nvPr/>
        </p:nvPicPr>
        <p:blipFill rotWithShape="1">
          <a:blip r:embed="rId5">
            <a:alphaModFix/>
          </a:blip>
          <a:srcRect b="45592" l="-1709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536734" y="3390424"/>
            <a:ext cx="3053715" cy="5281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show how the System work  &amp; what is the expected output 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23"/>
          <p:cNvCxnSpPr/>
          <p:nvPr/>
        </p:nvCxnSpPr>
        <p:spPr>
          <a:xfrm rot="10800000">
            <a:off x="603187" y="4045768"/>
            <a:ext cx="32739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3"/>
          <p:cNvSpPr txBox="1"/>
          <p:nvPr/>
        </p:nvSpPr>
        <p:spPr>
          <a:xfrm>
            <a:off x="536623" y="2349689"/>
            <a:ext cx="38454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Diagrams</a:t>
            </a:r>
            <a:r>
              <a:rPr b="1" i="0" lang="en" sz="4400" u="none" strike="noStrike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4400" u="none" strike="noStrike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6">
            <a:alphaModFix/>
          </a:blip>
          <a:srcRect b="20224" l="-5594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6">
            <a:alphaModFix/>
          </a:blip>
          <a:srcRect b="42736" l="-6799" r="105594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0" y="4719119"/>
            <a:ext cx="9144000" cy="42438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36623" y="1267160"/>
            <a:ext cx="3845255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600" u="none" strike="noStrik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02.</a:t>
            </a:r>
            <a:endParaRPr b="0" i="0" sz="6600" u="none" strike="noStrike">
              <a:solidFill>
                <a:srgbClr val="F566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2057400" y="3571592"/>
            <a:ext cx="2464800" cy="11541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050509"/>
              </a:gs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碗里放着一些食物的特写&#10;&#10;描述已自动生成" id="219" name="Google Shape;219;p24"/>
          <p:cNvPicPr preferRelativeResize="0"/>
          <p:nvPr/>
        </p:nvPicPr>
        <p:blipFill rotWithShape="1">
          <a:blip r:embed="rId3">
            <a:alphaModFix/>
          </a:blip>
          <a:srcRect b="77984" l="0" r="93465" t="0"/>
          <a:stretch/>
        </p:blipFill>
        <p:spPr>
          <a:xfrm>
            <a:off x="3031213" y="0"/>
            <a:ext cx="504166" cy="1132398"/>
          </a:xfrm>
          <a:custGeom>
            <a:rect b="b" l="l" r="r" t="t"/>
            <a:pathLst>
              <a:path extrusionOk="0" h="1509864" w="672221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碗里放着一些食物的特写&#10;&#10;描述已自动生成" id="220" name="Google Shape;220;p24"/>
          <p:cNvPicPr preferRelativeResize="0"/>
          <p:nvPr/>
        </p:nvPicPr>
        <p:blipFill rotWithShape="1">
          <a:blip r:embed="rId4">
            <a:alphaModFix/>
          </a:blip>
          <a:srcRect b="45593" l="-1708" r="100000" t="22016"/>
          <a:stretch/>
        </p:blipFill>
        <p:spPr>
          <a:xfrm>
            <a:off x="2709250" y="1071288"/>
            <a:ext cx="131840" cy="1666030"/>
          </a:xfrm>
          <a:custGeom>
            <a:rect b="b" l="l" r="r" t="t"/>
            <a:pathLst>
              <a:path extrusionOk="0" h="2221373" w="175787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21" name="Google Shape;221;p24"/>
          <p:cNvCxnSpPr/>
          <p:nvPr/>
        </p:nvCxnSpPr>
        <p:spPr>
          <a:xfrm rot="10800000">
            <a:off x="2564372" y="3024118"/>
            <a:ext cx="327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4"/>
          <p:cNvSpPr txBox="1"/>
          <p:nvPr/>
        </p:nvSpPr>
        <p:spPr>
          <a:xfrm>
            <a:off x="2482148" y="1527664"/>
            <a:ext cx="3845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UML </a:t>
            </a:r>
            <a:endParaRPr b="1" sz="4400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56600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endParaRPr b="1" sz="4400">
              <a:solidFill>
                <a:srgbClr val="F5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5">
            <a:alphaModFix/>
          </a:blip>
          <a:srcRect b="20223" l="-5593" r="100000" t="55395"/>
          <a:stretch/>
        </p:blipFill>
        <p:spPr>
          <a:xfrm>
            <a:off x="2144909" y="2741759"/>
            <a:ext cx="266786" cy="1044566"/>
          </a:xfrm>
          <a:custGeom>
            <a:rect b="b" l="l" r="r" t="t"/>
            <a:pathLst>
              <a:path extrusionOk="0" h="1392755" w="35571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5">
            <a:alphaModFix/>
          </a:blip>
          <a:srcRect b="42737" l="-6798" r="105593" t="56441"/>
          <a:stretch/>
        </p:blipFill>
        <p:spPr>
          <a:xfrm>
            <a:off x="2087448" y="2786644"/>
            <a:ext cx="57461" cy="35156"/>
          </a:xfrm>
          <a:custGeom>
            <a:rect b="b" l="l" r="r" t="t"/>
            <a:pathLst>
              <a:path extrusionOk="0" h="46875" w="7661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0" y="4719119"/>
            <a:ext cx="9144000" cy="424500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2" y="0"/>
            <a:ext cx="8240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