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62" r:id="rId6"/>
    <p:sldId id="265" r:id="rId7"/>
    <p:sldId id="264" r:id="rId8"/>
    <p:sldId id="260" r:id="rId9"/>
    <p:sldId id="261"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19" autoAdjust="0"/>
  </p:normalViewPr>
  <p:slideViewPr>
    <p:cSldViewPr snapToGrid="0">
      <p:cViewPr varScale="1">
        <p:scale>
          <a:sx n="75" d="100"/>
          <a:sy n="75"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BF5C2-DB66-4748-B03D-433DDEC24D3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583C6C40-ECE9-414E-A08A-D9C0FF207824}">
      <dgm:prSet/>
      <dgm:spPr/>
      <dgm:t>
        <a:bodyPr/>
        <a:lstStyle/>
        <a:p>
          <a:pPr>
            <a:lnSpc>
              <a:spcPct val="100000"/>
            </a:lnSpc>
            <a:defRPr cap="all"/>
          </a:pPr>
          <a:r>
            <a:rPr lang="en-US" dirty="0"/>
            <a:t>.Early HIV screening by the National Blood Transfusion Services (BTS) indicated that HIV prevalence was 2–3% among blood donors (</a:t>
          </a:r>
          <a:r>
            <a:rPr lang="en-US" dirty="0" err="1"/>
            <a:t>Mahomva</a:t>
          </a:r>
          <a:r>
            <a:rPr lang="en-US" dirty="0"/>
            <a:t> et al., 2006).</a:t>
          </a:r>
        </a:p>
      </dgm:t>
    </dgm:pt>
    <dgm:pt modelId="{39AFEDAE-4C2D-4F4E-94F9-791267B829CC}" type="parTrans" cxnId="{5FE900C1-14F9-4EEA-B9FD-0F7784AB0A22}">
      <dgm:prSet/>
      <dgm:spPr/>
      <dgm:t>
        <a:bodyPr/>
        <a:lstStyle/>
        <a:p>
          <a:endParaRPr lang="en-US"/>
        </a:p>
      </dgm:t>
    </dgm:pt>
    <dgm:pt modelId="{0153486F-23CB-4CE3-B8E5-804A96FDA871}" type="sibTrans" cxnId="{5FE900C1-14F9-4EEA-B9FD-0F7784AB0A22}">
      <dgm:prSet/>
      <dgm:spPr/>
      <dgm:t>
        <a:bodyPr/>
        <a:lstStyle/>
        <a:p>
          <a:endParaRPr lang="en-US"/>
        </a:p>
      </dgm:t>
    </dgm:pt>
    <dgm:pt modelId="{44A23576-54B2-4A72-8B80-448A4D845CDA}">
      <dgm:prSet/>
      <dgm:spPr/>
      <dgm:t>
        <a:bodyPr/>
        <a:lstStyle/>
        <a:p>
          <a:pPr>
            <a:lnSpc>
              <a:spcPct val="100000"/>
            </a:lnSpc>
            <a:defRPr cap="all"/>
          </a:pPr>
          <a:r>
            <a:rPr lang="en-US" dirty="0"/>
            <a:t>The rate of annual new HIV infections among adults in Zimbabwe is approximately 31,000 persons over a year. (Zimbabwe, 2022b).</a:t>
          </a:r>
        </a:p>
      </dgm:t>
    </dgm:pt>
    <dgm:pt modelId="{E5485761-BCF2-455B-B199-24A9D511FCA1}" type="parTrans" cxnId="{E589CE71-6CFA-4A22-A624-325CC8EA2D02}">
      <dgm:prSet/>
      <dgm:spPr/>
      <dgm:t>
        <a:bodyPr/>
        <a:lstStyle/>
        <a:p>
          <a:endParaRPr lang="en-US"/>
        </a:p>
      </dgm:t>
    </dgm:pt>
    <dgm:pt modelId="{3E87F0EE-47EC-427D-9CAA-BF9AEC24FB79}" type="sibTrans" cxnId="{E589CE71-6CFA-4A22-A624-325CC8EA2D02}">
      <dgm:prSet/>
      <dgm:spPr/>
      <dgm:t>
        <a:bodyPr/>
        <a:lstStyle/>
        <a:p>
          <a:endParaRPr lang="en-US"/>
        </a:p>
      </dgm:t>
    </dgm:pt>
    <dgm:pt modelId="{25AE4B6B-D18F-4BED-9062-52CFA937F93B}" type="pres">
      <dgm:prSet presAssocID="{984BF5C2-DB66-4748-B03D-433DDEC24D35}" presName="root" presStyleCnt="0">
        <dgm:presLayoutVars>
          <dgm:dir/>
          <dgm:resizeHandles val="exact"/>
        </dgm:presLayoutVars>
      </dgm:prSet>
      <dgm:spPr/>
    </dgm:pt>
    <dgm:pt modelId="{22808422-9CF3-45E4-9213-7B71A2FF5F11}" type="pres">
      <dgm:prSet presAssocID="{583C6C40-ECE9-414E-A08A-D9C0FF207824}" presName="compNode" presStyleCnt="0"/>
      <dgm:spPr/>
    </dgm:pt>
    <dgm:pt modelId="{4DEC3D50-9FE9-44EE-872F-D1BB2D32CAA3}" type="pres">
      <dgm:prSet presAssocID="{583C6C40-ECE9-414E-A08A-D9C0FF207824}" presName="iconBgRect" presStyleLbl="bgShp" presStyleIdx="0" presStyleCnt="2"/>
      <dgm:spPr/>
    </dgm:pt>
    <dgm:pt modelId="{0B072977-1E5C-4D0C-A1B4-3F8F0868E7B6}" type="pres">
      <dgm:prSet presAssocID="{583C6C40-ECE9-414E-A08A-D9C0FF2078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edle"/>
        </a:ext>
      </dgm:extLst>
    </dgm:pt>
    <dgm:pt modelId="{DABD3ABC-A8AB-480C-B718-AE7344D07EB0}" type="pres">
      <dgm:prSet presAssocID="{583C6C40-ECE9-414E-A08A-D9C0FF207824}" presName="spaceRect" presStyleCnt="0"/>
      <dgm:spPr/>
    </dgm:pt>
    <dgm:pt modelId="{AA0D95EF-D427-435A-BD95-C13AE5787E40}" type="pres">
      <dgm:prSet presAssocID="{583C6C40-ECE9-414E-A08A-D9C0FF207824}" presName="textRect" presStyleLbl="revTx" presStyleIdx="0" presStyleCnt="2">
        <dgm:presLayoutVars>
          <dgm:chMax val="1"/>
          <dgm:chPref val="1"/>
        </dgm:presLayoutVars>
      </dgm:prSet>
      <dgm:spPr/>
    </dgm:pt>
    <dgm:pt modelId="{6F3B5472-C97C-434F-9705-2665541DBD47}" type="pres">
      <dgm:prSet presAssocID="{0153486F-23CB-4CE3-B8E5-804A96FDA871}" presName="sibTrans" presStyleCnt="0"/>
      <dgm:spPr/>
    </dgm:pt>
    <dgm:pt modelId="{5244EB6F-1D72-456B-8CC8-8C6A7446B3AF}" type="pres">
      <dgm:prSet presAssocID="{44A23576-54B2-4A72-8B80-448A4D845CDA}" presName="compNode" presStyleCnt="0"/>
      <dgm:spPr/>
    </dgm:pt>
    <dgm:pt modelId="{61B4F25E-1D87-4C89-9CB7-E0694DBD88FE}" type="pres">
      <dgm:prSet presAssocID="{44A23576-54B2-4A72-8B80-448A4D845CDA}" presName="iconBgRect" presStyleLbl="bgShp" presStyleIdx="1" presStyleCnt="2"/>
      <dgm:spPr/>
    </dgm:pt>
    <dgm:pt modelId="{2D0E453D-9009-4EC7-BDB9-57F4074868B7}" type="pres">
      <dgm:prSet presAssocID="{44A23576-54B2-4A72-8B80-448A4D845C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780B5F14-7A34-4E2D-B07F-01DAA72ADCB8}" type="pres">
      <dgm:prSet presAssocID="{44A23576-54B2-4A72-8B80-448A4D845CDA}" presName="spaceRect" presStyleCnt="0"/>
      <dgm:spPr/>
    </dgm:pt>
    <dgm:pt modelId="{162D9635-3F1A-41CF-B516-80EB78DE35F2}" type="pres">
      <dgm:prSet presAssocID="{44A23576-54B2-4A72-8B80-448A4D845CDA}" presName="textRect" presStyleLbl="revTx" presStyleIdx="1" presStyleCnt="2" custLinFactNeighborX="282" custLinFactNeighborY="2377">
        <dgm:presLayoutVars>
          <dgm:chMax val="1"/>
          <dgm:chPref val="1"/>
        </dgm:presLayoutVars>
      </dgm:prSet>
      <dgm:spPr/>
    </dgm:pt>
  </dgm:ptLst>
  <dgm:cxnLst>
    <dgm:cxn modelId="{A858AD6C-1E96-4A05-B04C-5FCB5F3CC7D8}" type="presOf" srcId="{44A23576-54B2-4A72-8B80-448A4D845CDA}" destId="{162D9635-3F1A-41CF-B516-80EB78DE35F2}" srcOrd="0" destOrd="0" presId="urn:microsoft.com/office/officeart/2018/5/layout/IconCircleLabelList"/>
    <dgm:cxn modelId="{E589CE71-6CFA-4A22-A624-325CC8EA2D02}" srcId="{984BF5C2-DB66-4748-B03D-433DDEC24D35}" destId="{44A23576-54B2-4A72-8B80-448A4D845CDA}" srcOrd="1" destOrd="0" parTransId="{E5485761-BCF2-455B-B199-24A9D511FCA1}" sibTransId="{3E87F0EE-47EC-427D-9CAA-BF9AEC24FB79}"/>
    <dgm:cxn modelId="{FEBD3479-A872-4E6D-9964-C1F1D20AC889}" type="presOf" srcId="{583C6C40-ECE9-414E-A08A-D9C0FF207824}" destId="{AA0D95EF-D427-435A-BD95-C13AE5787E40}" srcOrd="0" destOrd="0" presId="urn:microsoft.com/office/officeart/2018/5/layout/IconCircleLabelList"/>
    <dgm:cxn modelId="{2D018A98-9282-401D-BAF5-24E4D6D10CD5}" type="presOf" srcId="{984BF5C2-DB66-4748-B03D-433DDEC24D35}" destId="{25AE4B6B-D18F-4BED-9062-52CFA937F93B}" srcOrd="0" destOrd="0" presId="urn:microsoft.com/office/officeart/2018/5/layout/IconCircleLabelList"/>
    <dgm:cxn modelId="{5FE900C1-14F9-4EEA-B9FD-0F7784AB0A22}" srcId="{984BF5C2-DB66-4748-B03D-433DDEC24D35}" destId="{583C6C40-ECE9-414E-A08A-D9C0FF207824}" srcOrd="0" destOrd="0" parTransId="{39AFEDAE-4C2D-4F4E-94F9-791267B829CC}" sibTransId="{0153486F-23CB-4CE3-B8E5-804A96FDA871}"/>
    <dgm:cxn modelId="{D8E07FCF-EDB0-4084-B9DB-163CC66DA8FE}" type="presParOf" srcId="{25AE4B6B-D18F-4BED-9062-52CFA937F93B}" destId="{22808422-9CF3-45E4-9213-7B71A2FF5F11}" srcOrd="0" destOrd="0" presId="urn:microsoft.com/office/officeart/2018/5/layout/IconCircleLabelList"/>
    <dgm:cxn modelId="{58FC59A8-0EE8-4350-8957-B224358D8BD2}" type="presParOf" srcId="{22808422-9CF3-45E4-9213-7B71A2FF5F11}" destId="{4DEC3D50-9FE9-44EE-872F-D1BB2D32CAA3}" srcOrd="0" destOrd="0" presId="urn:microsoft.com/office/officeart/2018/5/layout/IconCircleLabelList"/>
    <dgm:cxn modelId="{6B5F8192-BE6F-492E-966A-6279BE867F8A}" type="presParOf" srcId="{22808422-9CF3-45E4-9213-7B71A2FF5F11}" destId="{0B072977-1E5C-4D0C-A1B4-3F8F0868E7B6}" srcOrd="1" destOrd="0" presId="urn:microsoft.com/office/officeart/2018/5/layout/IconCircleLabelList"/>
    <dgm:cxn modelId="{8C611A58-9252-4C0A-8C04-A20B954A2CC2}" type="presParOf" srcId="{22808422-9CF3-45E4-9213-7B71A2FF5F11}" destId="{DABD3ABC-A8AB-480C-B718-AE7344D07EB0}" srcOrd="2" destOrd="0" presId="urn:microsoft.com/office/officeart/2018/5/layout/IconCircleLabelList"/>
    <dgm:cxn modelId="{16FDA84F-BD98-4477-A4D9-E551017C3058}" type="presParOf" srcId="{22808422-9CF3-45E4-9213-7B71A2FF5F11}" destId="{AA0D95EF-D427-435A-BD95-C13AE5787E40}" srcOrd="3" destOrd="0" presId="urn:microsoft.com/office/officeart/2018/5/layout/IconCircleLabelList"/>
    <dgm:cxn modelId="{83538229-7981-4EA4-859C-1B788A11D4B8}" type="presParOf" srcId="{25AE4B6B-D18F-4BED-9062-52CFA937F93B}" destId="{6F3B5472-C97C-434F-9705-2665541DBD47}" srcOrd="1" destOrd="0" presId="urn:microsoft.com/office/officeart/2018/5/layout/IconCircleLabelList"/>
    <dgm:cxn modelId="{45D9AB2A-E946-4F76-BDD2-450F3D2D71FD}" type="presParOf" srcId="{25AE4B6B-D18F-4BED-9062-52CFA937F93B}" destId="{5244EB6F-1D72-456B-8CC8-8C6A7446B3AF}" srcOrd="2" destOrd="0" presId="urn:microsoft.com/office/officeart/2018/5/layout/IconCircleLabelList"/>
    <dgm:cxn modelId="{F8EA7A1A-E362-4174-8720-FACC684B1242}" type="presParOf" srcId="{5244EB6F-1D72-456B-8CC8-8C6A7446B3AF}" destId="{61B4F25E-1D87-4C89-9CB7-E0694DBD88FE}" srcOrd="0" destOrd="0" presId="urn:microsoft.com/office/officeart/2018/5/layout/IconCircleLabelList"/>
    <dgm:cxn modelId="{F7698D8A-707C-4A44-A0B6-7E5412A972C9}" type="presParOf" srcId="{5244EB6F-1D72-456B-8CC8-8C6A7446B3AF}" destId="{2D0E453D-9009-4EC7-BDB9-57F4074868B7}" srcOrd="1" destOrd="0" presId="urn:microsoft.com/office/officeart/2018/5/layout/IconCircleLabelList"/>
    <dgm:cxn modelId="{6454D62A-A955-4827-96F3-918B322B74BF}" type="presParOf" srcId="{5244EB6F-1D72-456B-8CC8-8C6A7446B3AF}" destId="{780B5F14-7A34-4E2D-B07F-01DAA72ADCB8}" srcOrd="2" destOrd="0" presId="urn:microsoft.com/office/officeart/2018/5/layout/IconCircleLabelList"/>
    <dgm:cxn modelId="{E036CF2F-69D0-4A82-9346-2D427F8E5C6E}" type="presParOf" srcId="{5244EB6F-1D72-456B-8CC8-8C6A7446B3AF}" destId="{162D9635-3F1A-41CF-B516-80EB78DE35F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C3D50-9FE9-44EE-872F-D1BB2D32CAA3}">
      <dsp:nvSpPr>
        <dsp:cNvPr id="0" name=""/>
        <dsp:cNvSpPr/>
      </dsp:nvSpPr>
      <dsp:spPr>
        <a:xfrm>
          <a:off x="2044800" y="375668"/>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72977-1E5C-4D0C-A1B4-3F8F0868E7B6}">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D95EF-D427-435A-BD95-C13AE5787E40}">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.Early HIV screening by the National Blood Transfusion Services (BTS) indicated that HIV prevalence was 2–3% among blood donors (</a:t>
          </a:r>
          <a:r>
            <a:rPr lang="en-US" sz="1100" kern="1200" dirty="0" err="1"/>
            <a:t>Mahomva</a:t>
          </a:r>
          <a:r>
            <a:rPr lang="en-US" sz="1100" kern="1200" dirty="0"/>
            <a:t> et al., 2006).</a:t>
          </a:r>
        </a:p>
      </dsp:txBody>
      <dsp:txXfrm>
        <a:off x="1342800" y="3255669"/>
        <a:ext cx="3600000" cy="720000"/>
      </dsp:txXfrm>
    </dsp:sp>
    <dsp:sp modelId="{61B4F25E-1D87-4C89-9CB7-E0694DBD88FE}">
      <dsp:nvSpPr>
        <dsp:cNvPr id="0" name=""/>
        <dsp:cNvSpPr/>
      </dsp:nvSpPr>
      <dsp:spPr>
        <a:xfrm>
          <a:off x="6274800" y="375668"/>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0E453D-9009-4EC7-BDB9-57F4074868B7}">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2D9635-3F1A-41CF-B516-80EB78DE35F2}">
      <dsp:nvSpPr>
        <dsp:cNvPr id="0" name=""/>
        <dsp:cNvSpPr/>
      </dsp:nvSpPr>
      <dsp:spPr>
        <a:xfrm>
          <a:off x="5582952" y="3272783"/>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rate of annual new HIV infections among adults in Zimbabwe is approximately 31,000 persons over a year. (Zimbabwe, 2022b).</a:t>
          </a:r>
        </a:p>
      </dsp:txBody>
      <dsp:txXfrm>
        <a:off x="5582952" y="3272783"/>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46E7F-719B-4875-A4FF-F92DD672814D}"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29931-C391-49B0-9335-AF4689AD48AE}" type="slidenum">
              <a:rPr lang="en-US" smtClean="0"/>
              <a:t>‹#›</a:t>
            </a:fld>
            <a:endParaRPr lang="en-US"/>
          </a:p>
        </p:txBody>
      </p:sp>
    </p:spTree>
    <p:extLst>
      <p:ext uri="{BB962C8B-B14F-4D97-AF65-F5344CB8AC3E}">
        <p14:creationId xmlns:p14="http://schemas.microsoft.com/office/powerpoint/2010/main" val="1613500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Mahmoud, Data Visualization Designer for the effect of diseases like HIV and Hepatitis B on Life Expectancy in Zimbabwe between 2000 to 2015 will be shared with you, the Health Minister for Zimbabwe. I’m going to ask you two questions, Why Life Expectancy in Zimbabwe was low and over time became high? Do you think HIV rate affected Life expectancy? Do you think </a:t>
            </a:r>
            <a:r>
              <a:rPr lang="en-US" dirty="0" err="1"/>
              <a:t>Hepatits</a:t>
            </a:r>
            <a:r>
              <a:rPr lang="en-US" dirty="0"/>
              <a:t> B has an effect on Life expectancy?</a:t>
            </a:r>
          </a:p>
        </p:txBody>
      </p:sp>
      <p:sp>
        <p:nvSpPr>
          <p:cNvPr id="4" name="Slide Number Placeholder 3"/>
          <p:cNvSpPr>
            <a:spLocks noGrp="1"/>
          </p:cNvSpPr>
          <p:nvPr>
            <p:ph type="sldNum" sz="quarter" idx="5"/>
          </p:nvPr>
        </p:nvSpPr>
        <p:spPr/>
        <p:txBody>
          <a:bodyPr/>
          <a:lstStyle/>
          <a:p>
            <a:fld id="{2E329931-C391-49B0-9335-AF4689AD48AE}" type="slidenum">
              <a:rPr lang="en-US" smtClean="0"/>
              <a:t>1</a:t>
            </a:fld>
            <a:endParaRPr lang="en-US"/>
          </a:p>
        </p:txBody>
      </p:sp>
    </p:spTree>
    <p:extLst>
      <p:ext uri="{BB962C8B-B14F-4D97-AF65-F5344CB8AC3E}">
        <p14:creationId xmlns:p14="http://schemas.microsoft.com/office/powerpoint/2010/main" val="3801758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chart, the countries that have the highest HIV cases are Swaziland, Zimbabwe, Lesotho, South Africa, Namibia, Zambia, Malawi, Mozambique, Botswana, and the Central African Republic As we see most HIV countries are from Africa because of poor and lake of health facilities. That’s why I chose Zimbabwe the second-highest country in the world and the first African country that had HIV cases between 2000-2015. Zimbabwe has average HIV cases 23 cases between 2000-2015</a:t>
            </a:r>
          </a:p>
        </p:txBody>
      </p:sp>
      <p:sp>
        <p:nvSpPr>
          <p:cNvPr id="4" name="Slide Number Placeholder 3"/>
          <p:cNvSpPr>
            <a:spLocks noGrp="1"/>
          </p:cNvSpPr>
          <p:nvPr>
            <p:ph type="sldNum" sz="quarter" idx="5"/>
          </p:nvPr>
        </p:nvSpPr>
        <p:spPr/>
        <p:txBody>
          <a:bodyPr/>
          <a:lstStyle/>
          <a:p>
            <a:fld id="{2E329931-C391-49B0-9335-AF4689AD48AE}" type="slidenum">
              <a:rPr lang="en-US" smtClean="0"/>
              <a:t>2</a:t>
            </a:fld>
            <a:endParaRPr lang="en-US"/>
          </a:p>
        </p:txBody>
      </p:sp>
    </p:spTree>
    <p:extLst>
      <p:ext uri="{BB962C8B-B14F-4D97-AF65-F5344CB8AC3E}">
        <p14:creationId xmlns:p14="http://schemas.microsoft.com/office/powerpoint/2010/main" val="150016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HIV epidemic in Zimbabwe Started 1980s and reached a peak in the 1990s then went down in the 2000s because of HIV vaccination and health awareness. The survey found that HIV prevalence was higher among women than men (Zimbabwe, 2022b).</a:t>
            </a:r>
          </a:p>
          <a:p>
            <a:endParaRPr lang="en-US" dirty="0"/>
          </a:p>
        </p:txBody>
      </p:sp>
      <p:sp>
        <p:nvSpPr>
          <p:cNvPr id="4" name="Slide Number Placeholder 3"/>
          <p:cNvSpPr>
            <a:spLocks noGrp="1"/>
          </p:cNvSpPr>
          <p:nvPr>
            <p:ph type="sldNum" sz="quarter" idx="5"/>
          </p:nvPr>
        </p:nvSpPr>
        <p:spPr/>
        <p:txBody>
          <a:bodyPr/>
          <a:lstStyle/>
          <a:p>
            <a:fld id="{2E329931-C391-49B0-9335-AF4689AD48AE}" type="slidenum">
              <a:rPr lang="en-US" smtClean="0"/>
              <a:t>3</a:t>
            </a:fld>
            <a:endParaRPr lang="en-US"/>
          </a:p>
        </p:txBody>
      </p:sp>
    </p:spTree>
    <p:extLst>
      <p:ext uri="{BB962C8B-B14F-4D97-AF65-F5344CB8AC3E}">
        <p14:creationId xmlns:p14="http://schemas.microsoft.com/office/powerpoint/2010/main" val="359864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decline in HIV cases and the two main reasons that can explain reductions in new HIV infections in generalized HIV epidemics:</a:t>
            </a:r>
          </a:p>
          <a:p>
            <a:r>
              <a:rPr lang="en-US" dirty="0"/>
              <a:t> 1) </a:t>
            </a:r>
            <a:r>
              <a:rPr lang="en-US" b="1" dirty="0"/>
              <a:t>Natural dynamics</a:t>
            </a:r>
            <a:r>
              <a:rPr lang="en-US" dirty="0"/>
              <a:t>: </a:t>
            </a:r>
            <a:r>
              <a:rPr lang="en-US" b="0" dirty="0"/>
              <a:t>if the groups at higher risk are already infected or have died</a:t>
            </a:r>
          </a:p>
          <a:p>
            <a:r>
              <a:rPr lang="en-US" dirty="0"/>
              <a:t>2) </a:t>
            </a:r>
            <a:r>
              <a:rPr lang="en-US" b="1" dirty="0"/>
              <a:t>Behavior change</a:t>
            </a:r>
            <a:r>
              <a:rPr lang="en-US" dirty="0"/>
              <a:t>: </a:t>
            </a:r>
            <a:r>
              <a:rPr lang="en-US" b="0" dirty="0"/>
              <a:t>significant changes in sexual behavior. </a:t>
            </a:r>
          </a:p>
          <a:p>
            <a:endParaRPr lang="en-US" dirty="0"/>
          </a:p>
        </p:txBody>
      </p:sp>
      <p:sp>
        <p:nvSpPr>
          <p:cNvPr id="4" name="Slide Number Placeholder 3"/>
          <p:cNvSpPr>
            <a:spLocks noGrp="1"/>
          </p:cNvSpPr>
          <p:nvPr>
            <p:ph type="sldNum" sz="quarter" idx="5"/>
          </p:nvPr>
        </p:nvSpPr>
        <p:spPr/>
        <p:txBody>
          <a:bodyPr/>
          <a:lstStyle/>
          <a:p>
            <a:fld id="{2E329931-C391-49B0-9335-AF4689AD48AE}" type="slidenum">
              <a:rPr lang="en-US" smtClean="0"/>
              <a:t>4</a:t>
            </a:fld>
            <a:endParaRPr lang="en-US"/>
          </a:p>
        </p:txBody>
      </p:sp>
    </p:spTree>
    <p:extLst>
      <p:ext uri="{BB962C8B-B14F-4D97-AF65-F5344CB8AC3E}">
        <p14:creationId xmlns:p14="http://schemas.microsoft.com/office/powerpoint/2010/main" val="416196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that Life Expectancy(green line) </a:t>
            </a:r>
            <a:r>
              <a:rPr lang="en-US" b="1" dirty="0"/>
              <a:t>increased</a:t>
            </a:r>
            <a:r>
              <a:rPr lang="en-US" dirty="0"/>
              <a:t> when the HIV rate </a:t>
            </a:r>
            <a:r>
              <a:rPr lang="en-US" b="1" dirty="0"/>
              <a:t>decreased(red line).</a:t>
            </a:r>
          </a:p>
          <a:p>
            <a:r>
              <a:rPr lang="en-US" dirty="0"/>
              <a:t>When the pandemic started, the life expectancy rate was low then gradually raised,</a:t>
            </a:r>
          </a:p>
          <a:p>
            <a:r>
              <a:rPr lang="en-US" dirty="0"/>
              <a:t>AVG Life Expectancy went up from 46 age in 2000 to 67 age in 2015</a:t>
            </a:r>
          </a:p>
          <a:p>
            <a:endParaRPr lang="en-US" dirty="0"/>
          </a:p>
        </p:txBody>
      </p:sp>
      <p:sp>
        <p:nvSpPr>
          <p:cNvPr id="4" name="Slide Number Placeholder 3"/>
          <p:cNvSpPr>
            <a:spLocks noGrp="1"/>
          </p:cNvSpPr>
          <p:nvPr>
            <p:ph type="sldNum" sz="quarter" idx="5"/>
          </p:nvPr>
        </p:nvSpPr>
        <p:spPr/>
        <p:txBody>
          <a:bodyPr/>
          <a:lstStyle/>
          <a:p>
            <a:fld id="{2E329931-C391-49B0-9335-AF4689AD48AE}" type="slidenum">
              <a:rPr lang="en-US" smtClean="0"/>
              <a:t>5</a:t>
            </a:fld>
            <a:endParaRPr lang="en-US"/>
          </a:p>
        </p:txBody>
      </p:sp>
    </p:spTree>
    <p:extLst>
      <p:ext uri="{BB962C8B-B14F-4D97-AF65-F5344CB8AC3E}">
        <p14:creationId xmlns:p14="http://schemas.microsoft.com/office/powerpoint/2010/main" val="681976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chart, as we see Hepatitis B (Orange line) fluctuates, however, the Life Expectancy (green Line) enhanced slowly which means Hepatitis B has a direct effect on Life expectancy in Zimbabwe</a:t>
            </a:r>
          </a:p>
          <a:p>
            <a:endParaRPr lang="en-US" dirty="0"/>
          </a:p>
        </p:txBody>
      </p:sp>
      <p:sp>
        <p:nvSpPr>
          <p:cNvPr id="4" name="Slide Number Placeholder 3"/>
          <p:cNvSpPr>
            <a:spLocks noGrp="1"/>
          </p:cNvSpPr>
          <p:nvPr>
            <p:ph type="sldNum" sz="quarter" idx="5"/>
          </p:nvPr>
        </p:nvSpPr>
        <p:spPr/>
        <p:txBody>
          <a:bodyPr/>
          <a:lstStyle/>
          <a:p>
            <a:fld id="{2E329931-C391-49B0-9335-AF4689AD48AE}" type="slidenum">
              <a:rPr lang="en-US" smtClean="0"/>
              <a:t>6</a:t>
            </a:fld>
            <a:endParaRPr lang="en-US"/>
          </a:p>
        </p:txBody>
      </p:sp>
    </p:spTree>
    <p:extLst>
      <p:ext uri="{BB962C8B-B14F-4D97-AF65-F5344CB8AC3E}">
        <p14:creationId xmlns:p14="http://schemas.microsoft.com/office/powerpoint/2010/main" val="335913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some recommendations for the </a:t>
            </a:r>
            <a:r>
              <a:rPr lang="en-US" dirty="0" err="1"/>
              <a:t>Zimbabe</a:t>
            </a:r>
            <a:r>
              <a:rPr lang="en-US" dirty="0"/>
              <a:t> Health Minister to reduce HIV and HBV cases </a:t>
            </a:r>
          </a:p>
          <a:p>
            <a:r>
              <a:rPr lang="en-US" dirty="0"/>
              <a:t> 1-Health awareness campaigns everywhere like in Media, on the streets, and in hospitals.</a:t>
            </a:r>
          </a:p>
          <a:p>
            <a:r>
              <a:rPr lang="en-US" dirty="0"/>
              <a:t> 2-Free HIV and HBV vaccination for infected and non-infected patients. </a:t>
            </a:r>
          </a:p>
          <a:p>
            <a:r>
              <a:rPr lang="en-US" dirty="0"/>
              <a:t>3-Free Screening and periodic testing every 1 year so we can fight diseases in their early stages.</a:t>
            </a:r>
          </a:p>
        </p:txBody>
      </p:sp>
      <p:sp>
        <p:nvSpPr>
          <p:cNvPr id="4" name="Slide Number Placeholder 3"/>
          <p:cNvSpPr>
            <a:spLocks noGrp="1"/>
          </p:cNvSpPr>
          <p:nvPr>
            <p:ph type="sldNum" sz="quarter" idx="5"/>
          </p:nvPr>
        </p:nvSpPr>
        <p:spPr/>
        <p:txBody>
          <a:bodyPr/>
          <a:lstStyle/>
          <a:p>
            <a:fld id="{2E329931-C391-49B0-9335-AF4689AD48AE}" type="slidenum">
              <a:rPr lang="en-US" smtClean="0"/>
              <a:t>7</a:t>
            </a:fld>
            <a:endParaRPr lang="en-US"/>
          </a:p>
        </p:txBody>
      </p:sp>
    </p:spTree>
    <p:extLst>
      <p:ext uri="{BB962C8B-B14F-4D97-AF65-F5344CB8AC3E}">
        <p14:creationId xmlns:p14="http://schemas.microsoft.com/office/powerpoint/2010/main" val="252336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Sum up, these findings highlight the critical relationship between public health interventions, societal behavior shifts, and life expectancy. Epidemic management is important to control the diseases from spreading in the early stages.</a:t>
            </a:r>
          </a:p>
          <a:p>
            <a:endParaRPr lang="en-US" dirty="0"/>
          </a:p>
        </p:txBody>
      </p:sp>
      <p:sp>
        <p:nvSpPr>
          <p:cNvPr id="4" name="Slide Number Placeholder 3"/>
          <p:cNvSpPr>
            <a:spLocks noGrp="1"/>
          </p:cNvSpPr>
          <p:nvPr>
            <p:ph type="sldNum" sz="quarter" idx="5"/>
          </p:nvPr>
        </p:nvSpPr>
        <p:spPr/>
        <p:txBody>
          <a:bodyPr/>
          <a:lstStyle/>
          <a:p>
            <a:fld id="{2E329931-C391-49B0-9335-AF4689AD48AE}" type="slidenum">
              <a:rPr lang="en-US" smtClean="0"/>
              <a:t>8</a:t>
            </a:fld>
            <a:endParaRPr lang="en-US"/>
          </a:p>
        </p:txBody>
      </p:sp>
    </p:spTree>
    <p:extLst>
      <p:ext uri="{BB962C8B-B14F-4D97-AF65-F5344CB8AC3E}">
        <p14:creationId xmlns:p14="http://schemas.microsoft.com/office/powerpoint/2010/main" val="363721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173B-9BB1-A25D-B7E8-2DB3AEA7A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2BA84F-05EB-3052-9DD0-BCCCFEFF2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96E72-5E18-94C8-6F68-7A3CC8BB31B9}"/>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5" name="Footer Placeholder 4">
            <a:extLst>
              <a:ext uri="{FF2B5EF4-FFF2-40B4-BE49-F238E27FC236}">
                <a16:creationId xmlns:a16="http://schemas.microsoft.com/office/drawing/2014/main" id="{1B163BDD-50C5-76E2-F99A-57341043C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BE197-9513-B8E6-47BB-41E368402862}"/>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427392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F367-5FC6-1447-29FE-187C41665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B5FF19-8271-AC1A-A34A-78E2E80F33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AEF97-FBDA-F770-F438-1376862DAEFB}"/>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5" name="Footer Placeholder 4">
            <a:extLst>
              <a:ext uri="{FF2B5EF4-FFF2-40B4-BE49-F238E27FC236}">
                <a16:creationId xmlns:a16="http://schemas.microsoft.com/office/drawing/2014/main" id="{858FE082-8664-0985-C243-91385C1DC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8B739-6A1F-0C8F-8C48-BECBDF27DCAB}"/>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77835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76A89-61A2-E841-9BE0-296D830AFD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47003-2E7A-51B6-ABC6-CC42CB9484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8A6DB-4AB7-2447-4D50-8994F3618CE0}"/>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5" name="Footer Placeholder 4">
            <a:extLst>
              <a:ext uri="{FF2B5EF4-FFF2-40B4-BE49-F238E27FC236}">
                <a16:creationId xmlns:a16="http://schemas.microsoft.com/office/drawing/2014/main" id="{CD5DA238-0158-F148-B834-7EAB0E867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1EAF6-E86E-2D24-4643-B928F073DE9E}"/>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346201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3F5E-3E46-A51D-4098-6C71273FB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6E584-BB0A-0E43-CC5C-270915DDA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AA8B1-ECDF-6D4D-C2BC-E29593B86D85}"/>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5" name="Footer Placeholder 4">
            <a:extLst>
              <a:ext uri="{FF2B5EF4-FFF2-40B4-BE49-F238E27FC236}">
                <a16:creationId xmlns:a16="http://schemas.microsoft.com/office/drawing/2014/main" id="{68669439-6618-0D21-1832-6307E775A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FBAF6-AF81-43A5-868E-0234C0102DB1}"/>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340574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6D83-083D-4434-4030-D9009B488A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15974-BE14-72BA-CB1D-7D929C27ED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8F72C-73CB-FF05-96E2-9FEA30F198EE}"/>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5" name="Footer Placeholder 4">
            <a:extLst>
              <a:ext uri="{FF2B5EF4-FFF2-40B4-BE49-F238E27FC236}">
                <a16:creationId xmlns:a16="http://schemas.microsoft.com/office/drawing/2014/main" id="{A760A3F1-6CF5-CE70-4FE7-03A865365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240B8-D674-94C7-F3DD-66915829A66B}"/>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303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CD98-2E7C-19C0-B480-FB4065DA7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808BD-DBA1-CC2E-6AF4-B023F84C3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306A8A-47A9-17D6-E5DB-10A38B2E4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4C4137-9899-C495-F885-68164396B6A9}"/>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6" name="Footer Placeholder 5">
            <a:extLst>
              <a:ext uri="{FF2B5EF4-FFF2-40B4-BE49-F238E27FC236}">
                <a16:creationId xmlns:a16="http://schemas.microsoft.com/office/drawing/2014/main" id="{5D32A89B-58C8-7788-73C0-D566E90DD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CBF98-968D-4376-2787-0A80251E9F85}"/>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224922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A4B8-6EC8-0B76-29D2-8FA51EE29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210378-443F-5793-29AE-F690A825E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9245C5-16F5-94C7-3AAF-BE635858B7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B28B6-38C7-66D3-D37D-43B4EB897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3E50F-661B-3548-9452-2C7E1F492B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FC1D8A-3F5F-9B84-F8CA-63AF4DBE74DC}"/>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8" name="Footer Placeholder 7">
            <a:extLst>
              <a:ext uri="{FF2B5EF4-FFF2-40B4-BE49-F238E27FC236}">
                <a16:creationId xmlns:a16="http://schemas.microsoft.com/office/drawing/2014/main" id="{322740B6-D386-8A09-7797-E218EC04DC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3B064-0CE0-6AD3-B943-8646BFBDDC26}"/>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120906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57C9-C069-417E-4352-595303281A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570F20-6C01-E2A5-DB64-4D62FACA0E87}"/>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4" name="Footer Placeholder 3">
            <a:extLst>
              <a:ext uri="{FF2B5EF4-FFF2-40B4-BE49-F238E27FC236}">
                <a16:creationId xmlns:a16="http://schemas.microsoft.com/office/drawing/2014/main" id="{CC9FAAE8-621E-F278-98A9-8514E7A3E4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005E4-1D90-63F0-62C7-594BD523CDA6}"/>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362805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5BBFC6-5CFB-91DB-1648-64A3DB5AD9D5}"/>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3" name="Footer Placeholder 2">
            <a:extLst>
              <a:ext uri="{FF2B5EF4-FFF2-40B4-BE49-F238E27FC236}">
                <a16:creationId xmlns:a16="http://schemas.microsoft.com/office/drawing/2014/main" id="{FAB115A9-ECEE-935B-CD78-6E69DB05D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D501C-12E4-E534-E7D0-30C3A9AAF9DA}"/>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138476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185A-9739-0403-B4F1-E648A2A12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5783C-A3CB-55F7-4F89-58B4A25EA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980F3-1525-BBDE-8EDA-454F9ACB4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A3B67-613F-46E4-E259-F1F9BD96DF00}"/>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6" name="Footer Placeholder 5">
            <a:extLst>
              <a:ext uri="{FF2B5EF4-FFF2-40B4-BE49-F238E27FC236}">
                <a16:creationId xmlns:a16="http://schemas.microsoft.com/office/drawing/2014/main" id="{39B2CA86-CCD1-5112-B188-88B9D5308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42036-0016-B74D-BF81-B9C06EB264BC}"/>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69393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6BBA-0C69-1B8E-AAC7-FA8E47F5F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CEEA2A-AD71-470E-92C7-54C5FC9926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DC0972-A5D2-1841-97D2-365A94765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0AF39-F5E4-49BF-006F-093AAE692F9E}"/>
              </a:ext>
            </a:extLst>
          </p:cNvPr>
          <p:cNvSpPr>
            <a:spLocks noGrp="1"/>
          </p:cNvSpPr>
          <p:nvPr>
            <p:ph type="dt" sz="half" idx="10"/>
          </p:nvPr>
        </p:nvSpPr>
        <p:spPr/>
        <p:txBody>
          <a:bodyPr/>
          <a:lstStyle/>
          <a:p>
            <a:fld id="{ACBB1F37-6BC7-4404-9058-50680206D75E}" type="datetimeFigureOut">
              <a:rPr lang="en-US" smtClean="0"/>
              <a:t>12/6/2024</a:t>
            </a:fld>
            <a:endParaRPr lang="en-US"/>
          </a:p>
        </p:txBody>
      </p:sp>
      <p:sp>
        <p:nvSpPr>
          <p:cNvPr id="6" name="Footer Placeholder 5">
            <a:extLst>
              <a:ext uri="{FF2B5EF4-FFF2-40B4-BE49-F238E27FC236}">
                <a16:creationId xmlns:a16="http://schemas.microsoft.com/office/drawing/2014/main" id="{88664D3C-2EEB-BAE1-6095-53AC85323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ED2B0-7FBE-EA45-DA36-969C621F9DE6}"/>
              </a:ext>
            </a:extLst>
          </p:cNvPr>
          <p:cNvSpPr>
            <a:spLocks noGrp="1"/>
          </p:cNvSpPr>
          <p:nvPr>
            <p:ph type="sldNum" sz="quarter" idx="12"/>
          </p:nvPr>
        </p:nvSpPr>
        <p:spPr/>
        <p:txBody>
          <a:bodyPr/>
          <a:lstStyle/>
          <a:p>
            <a:fld id="{E9ACF375-73B9-4AE0-98DF-F0A5182FB851}" type="slidenum">
              <a:rPr lang="en-US" smtClean="0"/>
              <a:t>‹#›</a:t>
            </a:fld>
            <a:endParaRPr lang="en-US"/>
          </a:p>
        </p:txBody>
      </p:sp>
    </p:spTree>
    <p:extLst>
      <p:ext uri="{BB962C8B-B14F-4D97-AF65-F5344CB8AC3E}">
        <p14:creationId xmlns:p14="http://schemas.microsoft.com/office/powerpoint/2010/main" val="55499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90650">
              <a:srgbClr val="63AFE2"/>
            </a:gs>
            <a:gs pos="100000">
              <a:schemeClr val="tx2">
                <a:lumMod val="50000"/>
                <a:lumOff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EC869-BDFF-5D38-9F44-0328CCA41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D7D8BD-2F10-98C5-0609-E60AD253D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5B2DE77-BC98-8BB7-C915-AFC88BC57F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BB1F37-6BC7-4404-9058-50680206D75E}" type="datetimeFigureOut">
              <a:rPr lang="en-US" smtClean="0"/>
              <a:t>12/6/2024</a:t>
            </a:fld>
            <a:endParaRPr lang="en-US"/>
          </a:p>
        </p:txBody>
      </p:sp>
      <p:sp>
        <p:nvSpPr>
          <p:cNvPr id="5" name="Footer Placeholder 4">
            <a:extLst>
              <a:ext uri="{FF2B5EF4-FFF2-40B4-BE49-F238E27FC236}">
                <a16:creationId xmlns:a16="http://schemas.microsoft.com/office/drawing/2014/main" id="{5C573D19-4DE9-B0EF-F33A-CAE51FE0A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E4556A-D41A-AE35-0314-BECA0C6B8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ACF375-73B9-4AE0-98DF-F0A5182FB851}" type="slidenum">
              <a:rPr lang="en-US" smtClean="0"/>
              <a:t>‹#›</a:t>
            </a:fld>
            <a:endParaRPr lang="en-US"/>
          </a:p>
        </p:txBody>
      </p:sp>
      <p:sp>
        <p:nvSpPr>
          <p:cNvPr id="7" name="Rectangle 6">
            <a:extLst>
              <a:ext uri="{FF2B5EF4-FFF2-40B4-BE49-F238E27FC236}">
                <a16:creationId xmlns:a16="http://schemas.microsoft.com/office/drawing/2014/main" id="{85B4F1D2-193C-6D1B-923C-913CC5446714}"/>
              </a:ext>
            </a:extLst>
          </p:cNvPr>
          <p:cNvSpPr/>
          <p:nvPr userDrawn="1"/>
        </p:nvSpPr>
        <p:spPr>
          <a:xfrm>
            <a:off x="9384144" y="6096000"/>
            <a:ext cx="2807855" cy="762000"/>
          </a:xfrm>
          <a:prstGeom prst="rect">
            <a:avLst/>
          </a:prstGeom>
          <a:blipFill>
            <a:blip r:embed="rId13">
              <a:alphaModFix amt="49000"/>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250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90650">
              <a:srgbClr val="63AFE2"/>
            </a:gs>
            <a:gs pos="100000">
              <a:schemeClr val="tx2">
                <a:lumMod val="50000"/>
                <a:lumOff val="5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03E7-A410-A42A-AC99-E5683CF16DA4}"/>
              </a:ext>
            </a:extLst>
          </p:cNvPr>
          <p:cNvSpPr>
            <a:spLocks noGrp="1"/>
          </p:cNvSpPr>
          <p:nvPr>
            <p:ph type="title"/>
          </p:nvPr>
        </p:nvSpPr>
        <p:spPr>
          <a:xfrm>
            <a:off x="838200" y="2884205"/>
            <a:ext cx="10515600" cy="1325563"/>
          </a:xfrm>
        </p:spPr>
        <p:txBody>
          <a:bodyPr>
            <a:normAutofit/>
          </a:bodyPr>
          <a:lstStyle/>
          <a:p>
            <a:pPr algn="ctr"/>
            <a:r>
              <a:rPr lang="en-US" sz="36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Effect of Diseases on Life Expectancy in Zimbabwe</a:t>
            </a:r>
            <a:br>
              <a:rPr lang="en-US" sz="3600" dirty="0">
                <a:effectLst/>
                <a:latin typeface="Calibri" panose="020F0502020204030204" pitchFamily="34" charset="0"/>
                <a:ea typeface="Calibri" panose="020F0502020204030204" pitchFamily="34" charset="0"/>
                <a:cs typeface="Arial" panose="020B0604020202020204" pitchFamily="34" charset="0"/>
              </a:rPr>
            </a:br>
            <a:endParaRPr lang="en-US" sz="3600" dirty="0"/>
          </a:p>
        </p:txBody>
      </p:sp>
      <p:sp>
        <p:nvSpPr>
          <p:cNvPr id="3" name="Rectangle 2">
            <a:extLst>
              <a:ext uri="{FF2B5EF4-FFF2-40B4-BE49-F238E27FC236}">
                <a16:creationId xmlns:a16="http://schemas.microsoft.com/office/drawing/2014/main" id="{C4B67F1F-75B4-A927-1855-9060D454F1A1}"/>
              </a:ext>
            </a:extLst>
          </p:cNvPr>
          <p:cNvSpPr/>
          <p:nvPr/>
        </p:nvSpPr>
        <p:spPr>
          <a:xfrm>
            <a:off x="9384144" y="6096000"/>
            <a:ext cx="2807855" cy="762000"/>
          </a:xfrm>
          <a:prstGeom prst="rect">
            <a:avLst/>
          </a:prstGeom>
          <a:blipFill>
            <a:blip r:embed="rId3">
              <a:alphaModFix amt="49000"/>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64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99CA-C90B-E3D8-FEF4-49EBCB10964E}"/>
              </a:ext>
            </a:extLst>
          </p:cNvPr>
          <p:cNvSpPr>
            <a:spLocks noGrp="1"/>
          </p:cNvSpPr>
          <p:nvPr>
            <p:ph type="title"/>
          </p:nvPr>
        </p:nvSpPr>
        <p:spPr>
          <a:xfrm>
            <a:off x="838200" y="2917722"/>
            <a:ext cx="10515600" cy="1325563"/>
          </a:xfrm>
        </p:spPr>
        <p:txBody>
          <a:bodyPr/>
          <a:lstStyle/>
          <a:p>
            <a:pPr algn="ctr"/>
            <a:r>
              <a:rPr lang="en-US" dirty="0"/>
              <a:t>Thank you</a:t>
            </a:r>
          </a:p>
        </p:txBody>
      </p:sp>
    </p:spTree>
    <p:extLst>
      <p:ext uri="{BB962C8B-B14F-4D97-AF65-F5344CB8AC3E}">
        <p14:creationId xmlns:p14="http://schemas.microsoft.com/office/powerpoint/2010/main" val="22414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87F6C97-D6CE-253A-7C0D-3F0752C8D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A82AB67F-0E0A-66B6-7A88-90227350D39F}"/>
              </a:ext>
            </a:extLst>
          </p:cNvPr>
          <p:cNvSpPr>
            <a:spLocks noGrp="1"/>
          </p:cNvSpPr>
          <p:nvPr>
            <p:ph type="title"/>
          </p:nvPr>
        </p:nvSpPr>
        <p:spPr>
          <a:xfrm>
            <a:off x="712003" y="247649"/>
            <a:ext cx="10565046" cy="1219200"/>
          </a:xfrm>
        </p:spPr>
        <p:txBody>
          <a:bodyPr vert="horz" lIns="91440" tIns="45720" rIns="91440" bIns="45720" rtlCol="0" anchor="ctr">
            <a:normAutofit/>
          </a:bodyPr>
          <a:lstStyle/>
          <a:p>
            <a:r>
              <a:rPr lang="en-US" sz="4000" kern="1200" dirty="0">
                <a:solidFill>
                  <a:schemeClr val="tx1"/>
                </a:solidFill>
                <a:latin typeface="+mj-lt"/>
                <a:ea typeface="+mj-ea"/>
                <a:cs typeface="+mj-cs"/>
              </a:rPr>
              <a:t>Countries have the highest HIV cases</a:t>
            </a:r>
          </a:p>
        </p:txBody>
      </p:sp>
      <p:pic>
        <p:nvPicPr>
          <p:cNvPr id="4" name="Picture 3">
            <a:extLst>
              <a:ext uri="{FF2B5EF4-FFF2-40B4-BE49-F238E27FC236}">
                <a16:creationId xmlns:a16="http://schemas.microsoft.com/office/drawing/2014/main" id="{43C587B2-7954-D7D6-7CC0-0B8B31B0C08E}"/>
              </a:ext>
            </a:extLst>
          </p:cNvPr>
          <p:cNvPicPr>
            <a:picLocks noChangeAspect="1"/>
          </p:cNvPicPr>
          <p:nvPr/>
        </p:nvPicPr>
        <p:blipFill>
          <a:blip r:embed="rId3"/>
          <a:stretch>
            <a:fillRect/>
          </a:stretch>
        </p:blipFill>
        <p:spPr>
          <a:xfrm>
            <a:off x="712003" y="1714498"/>
            <a:ext cx="8663003" cy="4369626"/>
          </a:xfrm>
          <a:prstGeom prst="rect">
            <a:avLst/>
          </a:prstGeom>
        </p:spPr>
      </p:pic>
    </p:spTree>
    <p:extLst>
      <p:ext uri="{BB962C8B-B14F-4D97-AF65-F5344CB8AC3E}">
        <p14:creationId xmlns:p14="http://schemas.microsoft.com/office/powerpoint/2010/main" val="413945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25BE-0FAB-413B-A227-B130295E55FC}"/>
              </a:ext>
            </a:extLst>
          </p:cNvPr>
          <p:cNvSpPr>
            <a:spLocks noGrp="1"/>
          </p:cNvSpPr>
          <p:nvPr>
            <p:ph type="title"/>
          </p:nvPr>
        </p:nvSpPr>
        <p:spPr/>
        <p:txBody>
          <a:bodyPr/>
          <a:lstStyle/>
          <a:p>
            <a:r>
              <a:rPr lang="en-US" dirty="0"/>
              <a:t>Increasing HIV cases in Zimbabwe</a:t>
            </a:r>
          </a:p>
        </p:txBody>
      </p:sp>
      <p:graphicFrame>
        <p:nvGraphicFramePr>
          <p:cNvPr id="5" name="Content Placeholder 2">
            <a:extLst>
              <a:ext uri="{FF2B5EF4-FFF2-40B4-BE49-F238E27FC236}">
                <a16:creationId xmlns:a16="http://schemas.microsoft.com/office/drawing/2014/main" id="{B5A530DE-D9AA-D183-B484-F48DA5772716}"/>
              </a:ext>
            </a:extLst>
          </p:cNvPr>
          <p:cNvGraphicFramePr>
            <a:graphicFrameLocks noGrp="1"/>
          </p:cNvGraphicFramePr>
          <p:nvPr>
            <p:ph idx="1"/>
            <p:extLst>
              <p:ext uri="{D42A27DB-BD31-4B8C-83A1-F6EECF244321}">
                <p14:modId xmlns:p14="http://schemas.microsoft.com/office/powerpoint/2010/main" val="40365545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224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EAFE-8E0D-49E6-76F8-D96FC6EE8A66}"/>
              </a:ext>
            </a:extLst>
          </p:cNvPr>
          <p:cNvSpPr>
            <a:spLocks noGrp="1"/>
          </p:cNvSpPr>
          <p:nvPr>
            <p:ph type="title"/>
          </p:nvPr>
        </p:nvSpPr>
        <p:spPr/>
        <p:txBody>
          <a:bodyPr>
            <a:normAutofit/>
          </a:bodyPr>
          <a:lstStyle/>
          <a:p>
            <a:r>
              <a:rPr lang="en-US" sz="4000" dirty="0"/>
              <a:t>HIV cases declined in Zimbabwe</a:t>
            </a:r>
          </a:p>
        </p:txBody>
      </p:sp>
      <p:pic>
        <p:nvPicPr>
          <p:cNvPr id="8" name="Picture 7" descr="A graph showing a blue line&#10;&#10;Description automatically generated with medium confidence">
            <a:extLst>
              <a:ext uri="{FF2B5EF4-FFF2-40B4-BE49-F238E27FC236}">
                <a16:creationId xmlns:a16="http://schemas.microsoft.com/office/drawing/2014/main" id="{5FBE659C-8F51-F46A-2381-505C9A7A1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9"/>
            <a:ext cx="8488680" cy="4296226"/>
          </a:xfrm>
          <a:prstGeom prst="rect">
            <a:avLst/>
          </a:prstGeom>
        </p:spPr>
      </p:pic>
    </p:spTree>
    <p:extLst>
      <p:ext uri="{BB962C8B-B14F-4D97-AF65-F5344CB8AC3E}">
        <p14:creationId xmlns:p14="http://schemas.microsoft.com/office/powerpoint/2010/main" val="108464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FFBFCA-0423-957A-2105-CE3DF0772152}"/>
              </a:ext>
            </a:extLst>
          </p:cNvPr>
          <p:cNvSpPr>
            <a:spLocks noGrp="1"/>
          </p:cNvSpPr>
          <p:nvPr>
            <p:ph type="title"/>
          </p:nvPr>
        </p:nvSpPr>
        <p:spPr/>
        <p:txBody>
          <a:bodyPr>
            <a:normAutofit/>
          </a:bodyPr>
          <a:lstStyle/>
          <a:p>
            <a:r>
              <a:rPr lang="en-US" sz="4000" dirty="0"/>
              <a:t>Zimbabwe HIV vs Life Expectancy</a:t>
            </a:r>
          </a:p>
        </p:txBody>
      </p:sp>
      <p:pic>
        <p:nvPicPr>
          <p:cNvPr id="5" name="Content Placeholder 4">
            <a:extLst>
              <a:ext uri="{FF2B5EF4-FFF2-40B4-BE49-F238E27FC236}">
                <a16:creationId xmlns:a16="http://schemas.microsoft.com/office/drawing/2014/main" id="{18F2873C-2ED5-1E4D-4019-E47199CC9866}"/>
              </a:ext>
            </a:extLst>
          </p:cNvPr>
          <p:cNvPicPr>
            <a:picLocks noGrp="1" noChangeAspect="1"/>
          </p:cNvPicPr>
          <p:nvPr>
            <p:ph idx="1"/>
          </p:nvPr>
        </p:nvPicPr>
        <p:blipFill>
          <a:blip r:embed="rId3"/>
          <a:stretch>
            <a:fillRect/>
          </a:stretch>
        </p:blipFill>
        <p:spPr>
          <a:xfrm>
            <a:off x="838199" y="1690688"/>
            <a:ext cx="8488681" cy="4382853"/>
          </a:xfrm>
        </p:spPr>
      </p:pic>
    </p:spTree>
    <p:extLst>
      <p:ext uri="{BB962C8B-B14F-4D97-AF65-F5344CB8AC3E}">
        <p14:creationId xmlns:p14="http://schemas.microsoft.com/office/powerpoint/2010/main" val="180511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3979-28B8-7385-6CBB-E6FBE123B0DA}"/>
              </a:ext>
            </a:extLst>
          </p:cNvPr>
          <p:cNvSpPr>
            <a:spLocks noGrp="1"/>
          </p:cNvSpPr>
          <p:nvPr>
            <p:ph type="title"/>
          </p:nvPr>
        </p:nvSpPr>
        <p:spPr/>
        <p:txBody>
          <a:bodyPr/>
          <a:lstStyle/>
          <a:p>
            <a:r>
              <a:rPr lang="en-US" dirty="0"/>
              <a:t>Hepatitis B vs Life Expectancy</a:t>
            </a:r>
          </a:p>
        </p:txBody>
      </p:sp>
      <p:pic>
        <p:nvPicPr>
          <p:cNvPr id="6" name="Content Placeholder 5">
            <a:extLst>
              <a:ext uri="{FF2B5EF4-FFF2-40B4-BE49-F238E27FC236}">
                <a16:creationId xmlns:a16="http://schemas.microsoft.com/office/drawing/2014/main" id="{5BE131D5-64B5-5AAB-17BA-72913EA43870}"/>
              </a:ext>
            </a:extLst>
          </p:cNvPr>
          <p:cNvPicPr>
            <a:picLocks noGrp="1" noChangeAspect="1"/>
          </p:cNvPicPr>
          <p:nvPr>
            <p:ph idx="1"/>
          </p:nvPr>
        </p:nvPicPr>
        <p:blipFill>
          <a:blip r:embed="rId3"/>
          <a:stretch>
            <a:fillRect/>
          </a:stretch>
        </p:blipFill>
        <p:spPr>
          <a:xfrm>
            <a:off x="2542888" y="1825625"/>
            <a:ext cx="7106224" cy="4351338"/>
          </a:xfrm>
        </p:spPr>
      </p:pic>
    </p:spTree>
    <p:extLst>
      <p:ext uri="{BB962C8B-B14F-4D97-AF65-F5344CB8AC3E}">
        <p14:creationId xmlns:p14="http://schemas.microsoft.com/office/powerpoint/2010/main" val="282290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CF7B-06E4-B466-FF04-D47656340343}"/>
              </a:ext>
            </a:extLst>
          </p:cNvPr>
          <p:cNvSpPr>
            <a:spLocks noGrp="1"/>
          </p:cNvSpPr>
          <p:nvPr>
            <p:ph type="title"/>
          </p:nvPr>
        </p:nvSpPr>
        <p:spPr/>
        <p:txBody>
          <a:bodyPr/>
          <a:lstStyle/>
          <a:p>
            <a:r>
              <a:rPr lang="en-US" dirty="0"/>
              <a:t>Recommendations to Health Minister</a:t>
            </a:r>
          </a:p>
        </p:txBody>
      </p:sp>
      <p:sp>
        <p:nvSpPr>
          <p:cNvPr id="3" name="Content Placeholder 2">
            <a:extLst>
              <a:ext uri="{FF2B5EF4-FFF2-40B4-BE49-F238E27FC236}">
                <a16:creationId xmlns:a16="http://schemas.microsoft.com/office/drawing/2014/main" id="{11477BDA-E8A3-4B00-A9D9-9E8DE801C57D}"/>
              </a:ext>
            </a:extLst>
          </p:cNvPr>
          <p:cNvSpPr>
            <a:spLocks noGrp="1"/>
          </p:cNvSpPr>
          <p:nvPr>
            <p:ph idx="1"/>
          </p:nvPr>
        </p:nvSpPr>
        <p:spPr/>
        <p:txBody>
          <a:bodyPr>
            <a:normAutofit fontScale="92500" lnSpcReduction="10000"/>
          </a:bodyPr>
          <a:lstStyle/>
          <a:p>
            <a:pPr>
              <a:lnSpc>
                <a:spcPct val="200000"/>
              </a:lnSpc>
            </a:pPr>
            <a:r>
              <a:rPr lang="en-US" dirty="0"/>
              <a:t>Health Awareness Programs</a:t>
            </a:r>
          </a:p>
          <a:p>
            <a:pPr>
              <a:lnSpc>
                <a:spcPct val="200000"/>
              </a:lnSpc>
            </a:pPr>
            <a:r>
              <a:rPr lang="en-US" dirty="0"/>
              <a:t>Free HIV and Hepatitis B vaccination</a:t>
            </a:r>
          </a:p>
          <a:p>
            <a:pPr>
              <a:lnSpc>
                <a:spcPct val="200000"/>
              </a:lnSpc>
            </a:pPr>
            <a:r>
              <a:rPr lang="en-US" dirty="0"/>
              <a:t>Free Screening</a:t>
            </a:r>
          </a:p>
          <a:p>
            <a:pPr algn="l">
              <a:lnSpc>
                <a:spcPct val="200000"/>
              </a:lnSpc>
            </a:pPr>
            <a:r>
              <a:rPr lang="en-US" dirty="0"/>
              <a:t>Periodic testing</a:t>
            </a:r>
            <a:br>
              <a:rPr lang="en-US" dirty="0"/>
            </a:br>
            <a:endParaRPr lang="en-US" dirty="0"/>
          </a:p>
          <a:p>
            <a:pPr marL="0" indent="0">
              <a:buNone/>
            </a:pPr>
            <a:endParaRPr lang="en-US" dirty="0"/>
          </a:p>
        </p:txBody>
      </p:sp>
    </p:spTree>
    <p:extLst>
      <p:ext uri="{BB962C8B-B14F-4D97-AF65-F5344CB8AC3E}">
        <p14:creationId xmlns:p14="http://schemas.microsoft.com/office/powerpoint/2010/main" val="115252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2AE3A-0B92-FD1C-30E2-2DE0D85034A1}"/>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E256DC0E-2B24-93F6-9EEE-15874CB3794E}"/>
              </a:ext>
            </a:extLst>
          </p:cNvPr>
          <p:cNvSpPr>
            <a:spLocks noGrp="1"/>
          </p:cNvSpPr>
          <p:nvPr>
            <p:ph idx="1"/>
          </p:nvPr>
        </p:nvSpPr>
        <p:spPr/>
        <p:txBody>
          <a:bodyPr/>
          <a:lstStyle/>
          <a:p>
            <a:r>
              <a:rPr lang="en-US" dirty="0"/>
              <a:t>Impact of HIV on Life Expectancy in Zimbabwe (2000-2015)</a:t>
            </a:r>
          </a:p>
          <a:p>
            <a:r>
              <a:rPr lang="en-US" dirty="0"/>
              <a:t>Epidemic Management is important to control the disease from spreading</a:t>
            </a:r>
          </a:p>
        </p:txBody>
      </p:sp>
    </p:spTree>
    <p:extLst>
      <p:ext uri="{BB962C8B-B14F-4D97-AF65-F5344CB8AC3E}">
        <p14:creationId xmlns:p14="http://schemas.microsoft.com/office/powerpoint/2010/main" val="319990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9E8A0-1812-CD82-A2AE-246D17A382D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F2B410A-4F3E-D764-531E-1C49E99AD48C}"/>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177301DD-0995-65C5-76A8-8D9C335FBBE4}"/>
              </a:ext>
            </a:extLst>
          </p:cNvPr>
          <p:cNvSpPr>
            <a:spLocks noGrp="1"/>
          </p:cNvSpPr>
          <p:nvPr>
            <p:ph idx="1"/>
          </p:nvPr>
        </p:nvSpPr>
        <p:spPr/>
        <p:txBody>
          <a:bodyPr>
            <a:normAutofit/>
          </a:bodyPr>
          <a:lstStyle/>
          <a:p>
            <a:r>
              <a:rPr lang="en-US" sz="2400" b="0" i="0" dirty="0" err="1">
                <a:solidFill>
                  <a:srgbClr val="05103E"/>
                </a:solidFill>
                <a:effectLst/>
                <a:latin typeface="Times New Roman" panose="02020603050405020304" pitchFamily="18" charset="0"/>
              </a:rPr>
              <a:t>Mahomva</a:t>
            </a:r>
            <a:r>
              <a:rPr lang="en-US" sz="2400" b="0" i="0" dirty="0">
                <a:solidFill>
                  <a:srgbClr val="05103E"/>
                </a:solidFill>
                <a:effectLst/>
                <a:latin typeface="Times New Roman" panose="02020603050405020304" pitchFamily="18" charset="0"/>
              </a:rPr>
              <a:t>, A., </a:t>
            </a:r>
            <a:r>
              <a:rPr lang="en-US" sz="2400" b="0" i="0" dirty="0" err="1">
                <a:solidFill>
                  <a:srgbClr val="05103E"/>
                </a:solidFill>
                <a:effectLst/>
                <a:latin typeface="Times New Roman" panose="02020603050405020304" pitchFamily="18" charset="0"/>
              </a:rPr>
              <a:t>Greby</a:t>
            </a:r>
            <a:r>
              <a:rPr lang="en-US" sz="2400" b="0" i="0" dirty="0">
                <a:solidFill>
                  <a:srgbClr val="05103E"/>
                </a:solidFill>
                <a:effectLst/>
                <a:latin typeface="Times New Roman" panose="02020603050405020304" pitchFamily="18" charset="0"/>
              </a:rPr>
              <a:t>, S., Dube, S., </a:t>
            </a:r>
            <a:r>
              <a:rPr lang="en-US" sz="2400" b="0" i="0" dirty="0" err="1">
                <a:solidFill>
                  <a:srgbClr val="05103E"/>
                </a:solidFill>
                <a:effectLst/>
                <a:latin typeface="Times New Roman" panose="02020603050405020304" pitchFamily="18" charset="0"/>
              </a:rPr>
              <a:t>Mugurungi</a:t>
            </a:r>
            <a:r>
              <a:rPr lang="en-US" sz="2400" b="0" i="0" dirty="0">
                <a:solidFill>
                  <a:srgbClr val="05103E"/>
                </a:solidFill>
                <a:effectLst/>
                <a:latin typeface="Times New Roman" panose="02020603050405020304" pitchFamily="18" charset="0"/>
              </a:rPr>
              <a:t>, O., Hargrove, J., Rosen, D., </a:t>
            </a:r>
            <a:r>
              <a:rPr lang="en-US" sz="2400" b="0" i="0" dirty="0" err="1">
                <a:solidFill>
                  <a:srgbClr val="05103E"/>
                </a:solidFill>
                <a:effectLst/>
                <a:latin typeface="Times New Roman" panose="02020603050405020304" pitchFamily="18" charset="0"/>
              </a:rPr>
              <a:t>Dehne</a:t>
            </a:r>
            <a:r>
              <a:rPr lang="en-US" sz="2400" b="0" i="0" dirty="0">
                <a:solidFill>
                  <a:srgbClr val="05103E"/>
                </a:solidFill>
                <a:effectLst/>
                <a:latin typeface="Times New Roman" panose="02020603050405020304" pitchFamily="18" charset="0"/>
              </a:rPr>
              <a:t>, K., Gregson, S., St Louis, M., &amp; Hader, S. (2006). HIV prevalence and trends from data in Zimbabwe, 1997-2004. </a:t>
            </a:r>
            <a:r>
              <a:rPr lang="en-US" sz="2400" b="0" i="1" dirty="0">
                <a:solidFill>
                  <a:srgbClr val="05103E"/>
                </a:solidFill>
                <a:effectLst/>
                <a:latin typeface="Times New Roman" panose="02020603050405020304" pitchFamily="18" charset="0"/>
              </a:rPr>
              <a:t>Sexually Transmitted Infections</a:t>
            </a:r>
            <a:r>
              <a:rPr lang="en-US" sz="2400" b="0" i="0" dirty="0">
                <a:solidFill>
                  <a:srgbClr val="05103E"/>
                </a:solidFill>
                <a:effectLst/>
                <a:latin typeface="Times New Roman" panose="02020603050405020304" pitchFamily="18" charset="0"/>
              </a:rPr>
              <a:t>, </a:t>
            </a:r>
            <a:r>
              <a:rPr lang="en-US" sz="2400" b="0" i="1" dirty="0">
                <a:solidFill>
                  <a:srgbClr val="05103E"/>
                </a:solidFill>
                <a:effectLst/>
                <a:latin typeface="Times New Roman" panose="02020603050405020304" pitchFamily="18" charset="0"/>
              </a:rPr>
              <a:t>82</a:t>
            </a:r>
            <a:r>
              <a:rPr lang="en-US" sz="2400" b="0" i="0" dirty="0">
                <a:solidFill>
                  <a:srgbClr val="05103E"/>
                </a:solidFill>
                <a:effectLst/>
                <a:latin typeface="Times New Roman" panose="02020603050405020304" pitchFamily="18" charset="0"/>
              </a:rPr>
              <a:t>(suppl_1), i42–i47. https://doi.org/10.1136/sti.2005.019174</a:t>
            </a:r>
          </a:p>
          <a:p>
            <a:r>
              <a:rPr lang="en-US" sz="2400" b="0" i="0" dirty="0">
                <a:solidFill>
                  <a:srgbClr val="05103E"/>
                </a:solidFill>
                <a:effectLst/>
                <a:latin typeface="Times New Roman" panose="02020603050405020304" pitchFamily="18" charset="0"/>
              </a:rPr>
              <a:t> </a:t>
            </a:r>
            <a:r>
              <a:rPr lang="en-US" sz="2400" dirty="0">
                <a:solidFill>
                  <a:srgbClr val="05103E"/>
                </a:solidFill>
                <a:latin typeface="Times New Roman" panose="02020603050405020304" pitchFamily="18" charset="0"/>
              </a:rPr>
              <a:t>Zimbabwe, U. E. I. (2022b, March 14). National HIV Survey (ZIMPHIA 2020) Results Indicate Zimbabwe is On Track to Achieve HIV Epidemic Control by 2030 - U.S. Embassy in Zimbabwe. U.S. Embassy in Zimbabwe. https://zw.usembassy.gov/national-hiv-survey-zimphia-2020-results-indicate-zimbabwe-is-on-track-to-achieve-hiv-epidemic-control-by-2030/#:~:text=According%20to%20the%20survey%2C%20the,10.2%20percent).</a:t>
            </a:r>
          </a:p>
        </p:txBody>
      </p:sp>
    </p:spTree>
    <p:extLst>
      <p:ext uri="{BB962C8B-B14F-4D97-AF65-F5344CB8AC3E}">
        <p14:creationId xmlns:p14="http://schemas.microsoft.com/office/powerpoint/2010/main" val="1087408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821</TotalTime>
  <Words>757</Words>
  <Application>Microsoft Office PowerPoint</Application>
  <PresentationFormat>Widescreen</PresentationFormat>
  <Paragraphs>43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Effect of Diseases on Life Expectancy in Zimbabwe </vt:lpstr>
      <vt:lpstr>Countries have the highest HIV cases</vt:lpstr>
      <vt:lpstr>Increasing HIV cases in Zimbabwe</vt:lpstr>
      <vt:lpstr>HIV cases declined in Zimbabwe</vt:lpstr>
      <vt:lpstr>Zimbabwe HIV vs Life Expectancy</vt:lpstr>
      <vt:lpstr>Hepatitis B vs Life Expectancy</vt:lpstr>
      <vt:lpstr>Recommendations to Health Minister</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Faisal</dc:creator>
  <cp:lastModifiedBy>Mahmoud Faisal</cp:lastModifiedBy>
  <cp:revision>80</cp:revision>
  <dcterms:created xsi:type="dcterms:W3CDTF">2024-11-22T06:05:01Z</dcterms:created>
  <dcterms:modified xsi:type="dcterms:W3CDTF">2024-12-07T06:05:51Z</dcterms:modified>
</cp:coreProperties>
</file>