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656c53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656c53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657acc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657acc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657ac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657ac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98a75d0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98a75d0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bd5e672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bd5e672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b98a75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b98a75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b98a75d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b98a75d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b98a75d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b98a75d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a5c5087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a5c5087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a5c5087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a5c5087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a934ef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a934ef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a934ef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a934ef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a934efe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a934efe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ist.gov" TargetMode="External"/><Relationship Id="rId4" Type="http://schemas.openxmlformats.org/officeDocument/2006/relationships/hyperlink" Target="https://www.nist.gov" TargetMode="External"/><Relationship Id="rId5" Type="http://schemas.openxmlformats.org/officeDocument/2006/relationships/hyperlink" Target="https://www.cisa.gov" TargetMode="External"/><Relationship Id="rId6" Type="http://schemas.openxmlformats.org/officeDocument/2006/relationships/hyperlink" Target="https://www.cisa.gov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7950" y="126107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nalysis of Digital </a:t>
            </a:r>
            <a:r>
              <a:rPr lang="en"/>
              <a:t>Security</a:t>
            </a:r>
            <a:r>
              <a:rPr lang="en"/>
              <a:t> Threats in Healthcare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Saad, Rylie Schroers, Jamal Allan,  Sahil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System P</a:t>
            </a:r>
            <a:r>
              <a:rPr lang="en"/>
              <a:t>reparation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Strengthen technology solutions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Train staff for cyber attacks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Understand how to respond and recovery for </a:t>
            </a:r>
            <a:r>
              <a:rPr lang="en" sz="1600">
                <a:solidFill>
                  <a:schemeClr val="dk1"/>
                </a:solidFill>
              </a:rPr>
              <a:t>incidents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Managing</a:t>
            </a:r>
            <a:r>
              <a:rPr lang="en" sz="1600">
                <a:solidFill>
                  <a:schemeClr val="dk1"/>
                </a:solidFill>
              </a:rPr>
              <a:t> third-party vendor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Staff Awareness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Regular training to recognize attempts and threats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Culture the vigilance of cybersecurity professionals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Developing</a:t>
            </a:r>
            <a:r>
              <a:rPr lang="en" sz="1700">
                <a:solidFill>
                  <a:schemeClr val="dk1"/>
                </a:solidFill>
              </a:rPr>
              <a:t> and testing response planes to bandele </a:t>
            </a:r>
            <a:r>
              <a:rPr lang="en" sz="1700">
                <a:solidFill>
                  <a:schemeClr val="dk1"/>
                </a:solidFill>
              </a:rPr>
              <a:t>efficiently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Maintain offline backups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r>
              <a:rPr lang="en"/>
              <a:t> and Regulatory Compliances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security practices asses third party vendors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Contracts supply </a:t>
            </a:r>
            <a:r>
              <a:rPr lang="en" sz="1700">
                <a:solidFill>
                  <a:schemeClr val="dk1"/>
                </a:solidFill>
              </a:rPr>
              <a:t>cybersecurity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Regular audits to ensure regulatory compliances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839">
                <a:solidFill>
                  <a:schemeClr val="dk1"/>
                </a:solidFill>
              </a:rPr>
              <a:t>National Institute of Standards and Technology (NIST)</a:t>
            </a:r>
            <a:endParaRPr b="1"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Framework for Improving Critical Infrastructure Cybersecurity (Version 1.1).</a:t>
            </a:r>
            <a:endParaRPr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URL:</a:t>
            </a:r>
            <a:r>
              <a:rPr lang="en" sz="839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39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https://www.nist.gov</a:t>
            </a:r>
            <a:endParaRPr sz="839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839">
                <a:solidFill>
                  <a:schemeClr val="dk1"/>
                </a:solidFill>
              </a:rPr>
              <a:t>Health and Human Services (HHS): Cybersecurity Guidance</a:t>
            </a:r>
            <a:endParaRPr b="1"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Guidelines for healthcare organizations on HIPAA compliance and cybersecurity.</a:t>
            </a:r>
            <a:endParaRPr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URL: https://www.hhs.gov/hipaa</a:t>
            </a:r>
            <a:endParaRPr sz="8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839">
                <a:solidFill>
                  <a:schemeClr val="dk1"/>
                </a:solidFill>
              </a:rPr>
              <a:t>Cybersecurity and Infrastructure Security Agency (CISA)</a:t>
            </a:r>
            <a:endParaRPr b="1"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Alerts and resources on healthcare cyber threats.</a:t>
            </a:r>
            <a:endParaRPr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URL:</a:t>
            </a:r>
            <a:r>
              <a:rPr lang="en" sz="839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39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https://www.cisa.gov</a:t>
            </a:r>
            <a:endParaRPr sz="839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839">
                <a:solidFill>
                  <a:schemeClr val="dk1"/>
                </a:solidFill>
              </a:rPr>
              <a:t>IBM X-Force Threat Intelligence Report</a:t>
            </a:r>
            <a:endParaRPr b="1"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Annual insights into cybersecurity threats, including healthcare-specific findings.</a:t>
            </a:r>
            <a:endParaRPr sz="839">
              <a:solidFill>
                <a:schemeClr val="dk1"/>
              </a:solidFill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Lato"/>
              <a:buChar char="●"/>
            </a:pPr>
            <a:r>
              <a:rPr lang="en" sz="839">
                <a:solidFill>
                  <a:schemeClr val="dk1"/>
                </a:solidFill>
              </a:rPr>
              <a:t>URL: https://www.ibm.com/security/services/threat-intelligence</a:t>
            </a:r>
            <a:endParaRPr sz="8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Digital Security Threats in Healthcare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29450" y="2078875"/>
            <a:ext cx="60525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36">
                <a:solidFill>
                  <a:schemeClr val="dk1"/>
                </a:solidFill>
              </a:rPr>
              <a:t>Healthcare organizations are increasingly targeted by cyberattacks due to sensitive patient data and critical operational reliance.</a:t>
            </a:r>
            <a:endParaRPr sz="133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36">
                <a:solidFill>
                  <a:schemeClr val="dk1"/>
                </a:solidFill>
              </a:rPr>
              <a:t>Cyber threats are evolving, with tactics like ransomware, phishing, and supply chain attacks causing significant harm.</a:t>
            </a:r>
            <a:endParaRPr sz="133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36">
                <a:solidFill>
                  <a:schemeClr val="dk1"/>
                </a:solidFill>
              </a:rPr>
              <a:t>This presentation will cover:</a:t>
            </a:r>
            <a:endParaRPr sz="1336">
              <a:solidFill>
                <a:schemeClr val="dk1"/>
              </a:solidFill>
            </a:endParaRPr>
          </a:p>
          <a:p>
            <a:pPr indent="-3134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7"/>
              <a:buAutoNum type="arabicPeriod"/>
            </a:pPr>
            <a:r>
              <a:rPr lang="en" sz="1336">
                <a:solidFill>
                  <a:schemeClr val="dk1"/>
                </a:solidFill>
              </a:rPr>
              <a:t>The current threat landscape in healthcare.</a:t>
            </a:r>
            <a:endParaRPr sz="1336">
              <a:solidFill>
                <a:schemeClr val="dk1"/>
              </a:solidFill>
            </a:endParaRPr>
          </a:p>
          <a:p>
            <a:pPr indent="-3134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7"/>
              <a:buAutoNum type="arabicPeriod"/>
            </a:pPr>
            <a:r>
              <a:rPr lang="en" sz="1336">
                <a:solidFill>
                  <a:schemeClr val="dk1"/>
                </a:solidFill>
              </a:rPr>
              <a:t>Methods attackers use to compromise systems.</a:t>
            </a:r>
            <a:endParaRPr sz="1336">
              <a:solidFill>
                <a:schemeClr val="dk1"/>
              </a:solidFill>
            </a:endParaRPr>
          </a:p>
          <a:p>
            <a:pPr indent="-3134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7"/>
              <a:buAutoNum type="arabicPeriod"/>
            </a:pPr>
            <a:r>
              <a:rPr lang="en" sz="1336">
                <a:solidFill>
                  <a:schemeClr val="dk1"/>
                </a:solidFill>
              </a:rPr>
              <a:t>Strategies to strengthen digital defenses.</a:t>
            </a:r>
            <a:endParaRPr sz="1336">
              <a:solidFill>
                <a:schemeClr val="dk1"/>
              </a:solidFill>
            </a:endParaRPr>
          </a:p>
          <a:p>
            <a:pPr indent="-3134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7"/>
              <a:buAutoNum type="arabicPeriod"/>
            </a:pPr>
            <a:r>
              <a:rPr lang="en" sz="1336">
                <a:solidFill>
                  <a:schemeClr val="dk1"/>
                </a:solidFill>
              </a:rPr>
              <a:t>The importance of partnerships and compliance.</a:t>
            </a:r>
            <a:endParaRPr sz="133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descr="File:Cybersecurity.png - Wikipedia"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475" y="3011450"/>
            <a:ext cx="3617526" cy="21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Healthcare is a Prime Target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29450" y="2078875"/>
            <a:ext cx="581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Sensitive Data:</a:t>
            </a:r>
            <a:r>
              <a:rPr lang="en">
                <a:solidFill>
                  <a:schemeClr val="dk1"/>
                </a:solidFill>
              </a:rPr>
              <a:t> Patient records (medical histories, SSNs, financial data) are highly valuable.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Operational Reliance:</a:t>
            </a:r>
            <a:r>
              <a:rPr lang="en">
                <a:solidFill>
                  <a:schemeClr val="dk1"/>
                </a:solidFill>
              </a:rPr>
              <a:t> Hospitals require continuous operations; disruptions directly impact patient care.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Expanding Attack Surface:</a:t>
            </a:r>
            <a:r>
              <a:rPr lang="en">
                <a:solidFill>
                  <a:schemeClr val="dk1"/>
                </a:solidFill>
              </a:rPr>
              <a:t> Digital transformation and reliance on IoT devices increase vulnerabilities.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aduceus Grunge Symbol - Sepia | Grunge textured caduceus sy… | Flickr"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550" y="2006250"/>
            <a:ext cx="2293050" cy="2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Cyber Threats in Healthcare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729450" y="2078875"/>
            <a:ext cx="68103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Malware and Ransomware Attacks:</a:t>
            </a: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Encrypt critical systems, demanding ransom to restore access.</a:t>
            </a: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Rising sharply, causing operational downtime and financial loss.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Data Breaches:</a:t>
            </a: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Steal sensitive patient data for black market resale.</a:t>
            </a: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Impacts include financial damage and loss of trust.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Phishing Attacks:</a:t>
            </a: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Email-based schemes to compromise staff credentials.</a:t>
            </a: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Entry point for other cyberattacks.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Supply Chain Attacks:</a:t>
            </a: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Exploiting vulnerabilities in third-party vendors.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IoT and Medical Device Vulnerabilities:</a:t>
            </a: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200">
                <a:solidFill>
                  <a:schemeClr val="dk1"/>
                </a:solidFill>
              </a:rPr>
              <a:t>Connected devices (e.g., pacemakers) can be exploited to harm patients or steal data.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Modes of Cyberattacks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Malware and Ransomware</a:t>
            </a:r>
            <a:r>
              <a:rPr lang="en">
                <a:solidFill>
                  <a:schemeClr val="dk1"/>
                </a:solidFill>
              </a:rPr>
              <a:t> - Delivered through methods such as phishing emails or infected software updates.  Can lead to data loss, operational downtime, and financial loss.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Phishing and Social Engineering</a:t>
            </a:r>
            <a:r>
              <a:rPr lang="en">
                <a:solidFill>
                  <a:schemeClr val="dk1"/>
                </a:solidFill>
              </a:rPr>
              <a:t> - Attackers impersonate trusted entities to trick </a:t>
            </a:r>
            <a:r>
              <a:rPr lang="en">
                <a:solidFill>
                  <a:schemeClr val="dk1"/>
                </a:solidFill>
              </a:rPr>
              <a:t>employees</a:t>
            </a:r>
            <a:r>
              <a:rPr lang="en">
                <a:solidFill>
                  <a:schemeClr val="dk1"/>
                </a:solidFill>
              </a:rPr>
              <a:t> into divulging important information such as login credentials.  Which can lead to an unauthorized party gaining access to important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Distributed Denial of Service</a:t>
            </a:r>
            <a:r>
              <a:rPr lang="en">
                <a:solidFill>
                  <a:schemeClr val="dk1"/>
                </a:solidFill>
              </a:rPr>
              <a:t> - Overloads networks with traffic, leading to outages.  Which can lead to a patient’s care being interrupted and critical operations being delayed.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Modes of Cyberattacks Cont.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Insider Threats</a:t>
            </a:r>
            <a:r>
              <a:rPr lang="en">
                <a:solidFill>
                  <a:schemeClr val="dk1"/>
                </a:solidFill>
              </a:rPr>
              <a:t> - Malicious or negligent </a:t>
            </a:r>
            <a:r>
              <a:rPr lang="en">
                <a:solidFill>
                  <a:schemeClr val="dk1"/>
                </a:solidFill>
              </a:rPr>
              <a:t>employees</a:t>
            </a:r>
            <a:r>
              <a:rPr lang="en">
                <a:solidFill>
                  <a:schemeClr val="dk1"/>
                </a:solidFill>
              </a:rPr>
              <a:t> may lead to systems being compromised, either on purpose or accidentally.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Advanced Persistent Threats</a:t>
            </a:r>
            <a:r>
              <a:rPr lang="en">
                <a:solidFill>
                  <a:schemeClr val="dk1"/>
                </a:solidFill>
              </a:rPr>
              <a:t> - Long-term, often unnoticed, targeted attacks that focus on stealing valuable data.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Both of these can lead to sensitive patient data being stolen.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Cybersecurity Partnership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27650" y="2030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Collaborate with government </a:t>
            </a:r>
            <a:r>
              <a:rPr b="1" lang="en" sz="1400">
                <a:solidFill>
                  <a:schemeClr val="dk2"/>
                </a:solidFill>
              </a:rPr>
              <a:t>agencies</a:t>
            </a:r>
            <a:endParaRPr b="1" sz="14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Work with agencies like the Cybersecurity and Infrastructure Security Agency (CISA)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Utilize government resources and expertise</a:t>
            </a:r>
            <a:endParaRPr b="1" sz="14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Leverage available government resources, such as threat intelligence and best practices.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Stay informed about national security updates and protocols</a:t>
            </a:r>
            <a:endParaRPr b="1" sz="14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up-to-date with the latest security updates and protocols issued by relevant agencies.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 </a:t>
            </a:r>
            <a:r>
              <a:rPr lang="en"/>
              <a:t>with Cybersecurity Firms 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5600">
                <a:solidFill>
                  <a:schemeClr val="dk2"/>
                </a:solidFill>
              </a:rPr>
              <a:t>Hire firms for penetration testing</a:t>
            </a:r>
            <a:endParaRPr b="1" sz="5600">
              <a:solidFill>
                <a:schemeClr val="dk2"/>
              </a:solidFill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</a:rPr>
              <a:t>Select Reputable </a:t>
            </a: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Firms: Choose firms with proven track records and industry certifications such as absolute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Testing: Schedule penetration tests periodically to identify and address new vulnerabilities.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Reports: Ensure the testing firm provides detailed reports with actionable recommendations.</a:t>
            </a:r>
            <a:endParaRPr sz="43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5600">
                <a:solidFill>
                  <a:schemeClr val="dk2"/>
                </a:solidFill>
              </a:rPr>
              <a:t>Conduct comprehensive risk assessments</a:t>
            </a:r>
            <a:endParaRPr b="1" sz="5600">
              <a:solidFill>
                <a:schemeClr val="dk2"/>
              </a:solidFill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Threats and Vulnerabilities: Assess potential threats and vulnerabilities to these assets.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Mitigation Plans: Develop and implement plans to mitigate identified risks.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Scoring: Assign risk scores to prioritize mitigation efforts.</a:t>
            </a:r>
            <a:endParaRPr sz="4315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5600">
                <a:solidFill>
                  <a:schemeClr val="dk2"/>
                </a:solidFill>
              </a:rPr>
              <a:t>Implement recommendations to fortify defenses</a:t>
            </a:r>
            <a:endParaRPr b="1" sz="5600">
              <a:solidFill>
                <a:schemeClr val="dk2"/>
              </a:solidFill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Actions: Focus on the most critical vulnerabilities first.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Resources: Ensure adequate resources are allocated to implement recommendations.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4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Progress: Track the implementation process and adjust as needed.</a:t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Participate in Threat Intelligence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Join intelligence sharing initiatives</a:t>
            </a:r>
            <a:endParaRPr b="1" sz="14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Stay Ahead of Emerging Threats: Participate in intelligence-sharing initiatives to stay informed about new and emerging threats.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Collaborate with Other Organizations: Work with other hospitals and healthcare organizations to share knowledge and strategies.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Stay ahead of emerging threats</a:t>
            </a:r>
            <a:endParaRPr b="1" sz="14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Briefings: Attend regular briefings and seminars on national security updates.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Alerts: Subscribe to government and industry alert services for real-time updates.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Reviews: Regularly review and update your policies to align with national security protocols.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Collaborate with other organizations to share knowledge and strategies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