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1/21/2023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1/21/2023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ide.divvybikes.com/data-license-agreement" TargetMode="External"/><Relationship Id="rId2" Type="http://schemas.openxmlformats.org/officeDocument/2006/relationships/hyperlink" Target="file:///D:\data%20analysis\capstone%20project\case%20study%201\Case-Study-1.pdf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Cyclistic Case Study</a:t>
            </a:r>
            <a:r>
              <a:rPr lang="en-US" b="1" dirty="0"/>
              <a:t/>
            </a:r>
            <a:br>
              <a:rPr lang="en-US" b="1" dirty="0"/>
            </a:br>
            <a:endParaRPr lang="ar-E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:Mahmoud Hassan</a:t>
            </a:r>
          </a:p>
          <a:p>
            <a:r>
              <a:rPr lang="en-US" dirty="0" smtClean="0"/>
              <a:t>Last updated : November 30</a:t>
            </a:r>
            <a:r>
              <a:rPr lang="en-US" baseline="30000" dirty="0" smtClean="0"/>
              <a:t>th</a:t>
            </a:r>
            <a:r>
              <a:rPr lang="en-US" dirty="0" smtClean="0"/>
              <a:t>, 2022 </a:t>
            </a:r>
            <a:r>
              <a:rPr lang="ar-EG" dirty="0" smtClean="0"/>
              <a:t> </a:t>
            </a:r>
            <a:endParaRPr lang="ar-E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211" y="740229"/>
            <a:ext cx="2934788" cy="535577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91321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114695" y="670561"/>
            <a:ext cx="1140823" cy="11146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000" dirty="0" smtClean="0"/>
              <a:t>1</a:t>
            </a:r>
            <a:endParaRPr lang="ar-EG" dirty="0"/>
          </a:p>
        </p:txBody>
      </p:sp>
      <p:sp>
        <p:nvSpPr>
          <p:cNvPr id="3" name="Oval 2"/>
          <p:cNvSpPr/>
          <p:nvPr/>
        </p:nvSpPr>
        <p:spPr>
          <a:xfrm>
            <a:off x="5011781" y="670561"/>
            <a:ext cx="1140823" cy="11146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000" dirty="0" smtClean="0"/>
              <a:t>2</a:t>
            </a:r>
            <a:endParaRPr lang="ar-EG" dirty="0"/>
          </a:p>
        </p:txBody>
      </p:sp>
      <p:sp>
        <p:nvSpPr>
          <p:cNvPr id="4" name="Oval 3"/>
          <p:cNvSpPr/>
          <p:nvPr/>
        </p:nvSpPr>
        <p:spPr>
          <a:xfrm>
            <a:off x="8908867" y="670561"/>
            <a:ext cx="1140823" cy="11146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000" dirty="0" smtClean="0"/>
              <a:t>3</a:t>
            </a:r>
            <a:endParaRPr lang="ar-EG" dirty="0"/>
          </a:p>
        </p:txBody>
      </p:sp>
      <p:sp>
        <p:nvSpPr>
          <p:cNvPr id="5" name="TextBox 4"/>
          <p:cNvSpPr txBox="1"/>
          <p:nvPr/>
        </p:nvSpPr>
        <p:spPr>
          <a:xfrm>
            <a:off x="156753" y="2049453"/>
            <a:ext cx="3056709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b="1" dirty="0" smtClean="0">
                <a:solidFill>
                  <a:schemeClr val="accent2"/>
                </a:solidFill>
              </a:rPr>
              <a:t>Casual </a:t>
            </a:r>
            <a:r>
              <a:rPr lang="en-US" sz="2400" b="1" dirty="0" smtClean="0"/>
              <a:t>riders</a:t>
            </a:r>
            <a:r>
              <a:rPr lang="en-US" sz="2400" dirty="0" smtClean="0"/>
              <a:t> have many </a:t>
            </a:r>
            <a:r>
              <a:rPr lang="en-US" sz="2400" dirty="0"/>
              <a:t>trips </a:t>
            </a:r>
            <a:r>
              <a:rPr lang="en-US" sz="2400" dirty="0" smtClean="0"/>
              <a:t>on weekends.</a:t>
            </a: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b="1" dirty="0"/>
              <a:t>annual</a:t>
            </a:r>
            <a:r>
              <a:rPr lang="en-US" sz="2400" b="1" dirty="0" smtClean="0">
                <a:solidFill>
                  <a:srgbClr val="00B0F0"/>
                </a:solidFill>
              </a:rPr>
              <a:t> members</a:t>
            </a:r>
            <a:r>
              <a:rPr lang="en-US" sz="2400" b="1" dirty="0" smtClean="0">
                <a:solidFill>
                  <a:schemeClr val="accent2"/>
                </a:solidFill>
              </a:rPr>
              <a:t> </a:t>
            </a:r>
            <a:r>
              <a:rPr lang="en-US" sz="2400" dirty="0"/>
              <a:t>riders have </a:t>
            </a:r>
            <a:r>
              <a:rPr lang="en-US" sz="2400" dirty="0" smtClean="0"/>
              <a:t>many </a:t>
            </a:r>
            <a:r>
              <a:rPr lang="en-US" sz="2400" dirty="0"/>
              <a:t>trips on </a:t>
            </a:r>
            <a:r>
              <a:rPr lang="en-US" sz="2400" dirty="0" smtClean="0"/>
              <a:t>working days.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053837" y="2049453"/>
            <a:ext cx="3056709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/>
              <a:t>average </a:t>
            </a:r>
            <a:r>
              <a:rPr lang="en-US" sz="2400" dirty="0"/>
              <a:t>ride length for   </a:t>
            </a:r>
            <a:r>
              <a:rPr lang="en-US" sz="2400" b="1" dirty="0" smtClean="0">
                <a:solidFill>
                  <a:schemeClr val="accent2"/>
                </a:solidFill>
              </a:rPr>
              <a:t>casual </a:t>
            </a:r>
            <a:r>
              <a:rPr lang="en-US" sz="2400" b="1" dirty="0"/>
              <a:t>riders</a:t>
            </a:r>
            <a:r>
              <a:rPr lang="en-US" sz="2400" b="1" dirty="0" smtClean="0">
                <a:solidFill>
                  <a:schemeClr val="accent2"/>
                </a:solidFill>
              </a:rPr>
              <a:t>  </a:t>
            </a:r>
            <a:r>
              <a:rPr lang="en-US" sz="2400" dirty="0"/>
              <a:t>more </a:t>
            </a:r>
            <a:r>
              <a:rPr lang="en-US" sz="2400" dirty="0" smtClean="0"/>
              <a:t>than </a:t>
            </a:r>
            <a:r>
              <a:rPr lang="en-US" sz="2400" b="1" dirty="0"/>
              <a:t>annual</a:t>
            </a:r>
            <a:r>
              <a:rPr lang="en-US" sz="2400" dirty="0" smtClean="0"/>
              <a:t> </a:t>
            </a:r>
            <a:r>
              <a:rPr lang="en-US" sz="2400" b="1" dirty="0">
                <a:solidFill>
                  <a:srgbClr val="00B0F0"/>
                </a:solidFill>
              </a:rPr>
              <a:t>members </a:t>
            </a:r>
            <a:endParaRPr lang="en-US" sz="2400" dirty="0"/>
          </a:p>
          <a:p>
            <a:pPr marL="342900" indent="-342900">
              <a:buFontTx/>
              <a:buChar char="-"/>
            </a:pP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950923" y="2049453"/>
            <a:ext cx="3169923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/>
              <a:t>The evidence is </a:t>
            </a:r>
            <a:r>
              <a:rPr lang="en-US" sz="2400" b="1" dirty="0" smtClean="0"/>
              <a:t>inconclusive</a:t>
            </a:r>
            <a:r>
              <a:rPr lang="en-US" sz="2400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There may be </a:t>
            </a:r>
            <a:r>
              <a:rPr lang="en-US" sz="2400" b="1" dirty="0" smtClean="0"/>
              <a:t>more</a:t>
            </a:r>
            <a:r>
              <a:rPr lang="en-US" sz="2400" dirty="0" smtClean="0"/>
              <a:t> than </a:t>
            </a:r>
            <a:r>
              <a:rPr lang="en-US" sz="2400" b="1" dirty="0" smtClean="0"/>
              <a:t>meets</a:t>
            </a:r>
            <a:r>
              <a:rPr lang="en-US" sz="2400" dirty="0" smtClean="0"/>
              <a:t> </a:t>
            </a:r>
            <a:r>
              <a:rPr lang="en-US" sz="2400" b="1" dirty="0" smtClean="0"/>
              <a:t>the eye</a:t>
            </a:r>
            <a:r>
              <a:rPr lang="en-US" sz="2400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Moving forward as is with a conversion marketing strategy is </a:t>
            </a:r>
            <a:r>
              <a:rPr lang="en-US" sz="2400" b="1" dirty="0" smtClean="0"/>
              <a:t>risky</a:t>
            </a:r>
            <a:r>
              <a:rPr lang="en-US" sz="2400" dirty="0" smtClean="0"/>
              <a:t>  </a:t>
            </a:r>
            <a:endParaRPr lang="en-US" sz="2400" dirty="0"/>
          </a:p>
          <a:p>
            <a:pPr marL="342900" indent="-34290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99476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49531"/>
            <a:ext cx="12192000" cy="46242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latin typeface="Corbel (Headings)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11380" y="2786743"/>
            <a:ext cx="8220894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u="sng" dirty="0" smtClean="0">
                <a:solidFill>
                  <a:schemeClr val="bg1"/>
                </a:solidFill>
              </a:rPr>
              <a:t>Recommendations</a:t>
            </a:r>
          </a:p>
          <a:p>
            <a:endParaRPr lang="ar-EG" sz="4800" u="sng" dirty="0">
              <a:solidFill>
                <a:schemeClr val="bg1"/>
              </a:solidFill>
              <a:latin typeface="Corbel (Body)"/>
            </a:endParaRPr>
          </a:p>
        </p:txBody>
      </p:sp>
    </p:spTree>
    <p:extLst>
      <p:ext uri="{BB962C8B-B14F-4D97-AF65-F5344CB8AC3E}">
        <p14:creationId xmlns:p14="http://schemas.microsoft.com/office/powerpoint/2010/main" val="33908200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114695" y="670561"/>
            <a:ext cx="1140823" cy="11146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000" dirty="0" smtClean="0"/>
              <a:t>1</a:t>
            </a:r>
            <a:endParaRPr lang="ar-EG" dirty="0"/>
          </a:p>
        </p:txBody>
      </p:sp>
      <p:sp>
        <p:nvSpPr>
          <p:cNvPr id="3" name="Oval 2"/>
          <p:cNvSpPr/>
          <p:nvPr/>
        </p:nvSpPr>
        <p:spPr>
          <a:xfrm>
            <a:off x="5011781" y="670561"/>
            <a:ext cx="1140823" cy="11146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000" dirty="0" smtClean="0"/>
              <a:t>2</a:t>
            </a:r>
            <a:endParaRPr lang="ar-EG" dirty="0"/>
          </a:p>
        </p:txBody>
      </p:sp>
      <p:sp>
        <p:nvSpPr>
          <p:cNvPr id="4" name="Oval 3"/>
          <p:cNvSpPr/>
          <p:nvPr/>
        </p:nvSpPr>
        <p:spPr>
          <a:xfrm>
            <a:off x="8908867" y="670561"/>
            <a:ext cx="1140823" cy="11146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000" dirty="0" smtClean="0"/>
              <a:t>3</a:t>
            </a:r>
            <a:endParaRPr lang="ar-EG" dirty="0"/>
          </a:p>
        </p:txBody>
      </p:sp>
      <p:sp>
        <p:nvSpPr>
          <p:cNvPr id="6" name="TextBox 5"/>
          <p:cNvSpPr txBox="1"/>
          <p:nvPr/>
        </p:nvSpPr>
        <p:spPr>
          <a:xfrm>
            <a:off x="4053837" y="2187953"/>
            <a:ext cx="3056709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Focus on the benefits of </a:t>
            </a:r>
            <a:r>
              <a:rPr lang="en-US" sz="2400" dirty="0" smtClean="0"/>
              <a:t>cycling </a:t>
            </a:r>
            <a:r>
              <a:rPr lang="en-US" sz="2400" dirty="0"/>
              <a:t>on health and the environment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50923" y="2049453"/>
            <a:ext cx="3169923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Preference for annual   members bike reservations during peak cycling season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78671" y="2236687"/>
            <a:ext cx="3056709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/>
              <a:t>Yearly subscription providing an un limited pass for every weekend</a:t>
            </a:r>
            <a:endParaRPr lang="en-US" sz="2400" dirty="0"/>
          </a:p>
          <a:p>
            <a:pPr marL="342900" indent="-34290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64723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49531"/>
            <a:ext cx="12192000" cy="46242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latin typeface="Corbel (Headings)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11380" y="2786743"/>
            <a:ext cx="8220894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u="sng" dirty="0" smtClean="0">
                <a:solidFill>
                  <a:schemeClr val="bg1"/>
                </a:solidFill>
              </a:rPr>
              <a:t>Appendix</a:t>
            </a:r>
          </a:p>
          <a:p>
            <a:endParaRPr lang="ar-EG" sz="4800" u="sng" dirty="0">
              <a:solidFill>
                <a:schemeClr val="bg1"/>
              </a:solidFill>
              <a:latin typeface="Corbel (Body)"/>
            </a:endParaRPr>
          </a:p>
        </p:txBody>
      </p:sp>
    </p:spTree>
    <p:extLst>
      <p:ext uri="{BB962C8B-B14F-4D97-AF65-F5344CB8AC3E}">
        <p14:creationId xmlns:p14="http://schemas.microsoft.com/office/powerpoint/2010/main" val="26626597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6755" y="661851"/>
            <a:ext cx="1872342" cy="9231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400" dirty="0"/>
              <a:t>Attributions</a:t>
            </a:r>
            <a:endParaRPr lang="ar-EG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13511" y="2756207"/>
            <a:ext cx="10728960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-</a:t>
            </a:r>
            <a:r>
              <a:rPr lang="en-US" sz="2400" dirty="0" smtClean="0"/>
              <a:t> I used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Cyclistic’s</a:t>
            </a:r>
            <a:r>
              <a:rPr lang="en-US" sz="2400" dirty="0"/>
              <a:t> historical trip data to analyze and identify </a:t>
            </a:r>
            <a:r>
              <a:rPr lang="en-US" sz="2400" dirty="0" smtClean="0"/>
              <a:t>trends , I </a:t>
            </a:r>
            <a:r>
              <a:rPr lang="en-US" sz="2400" dirty="0" smtClean="0">
                <a:hlinkClick r:id="rId2" action="ppaction://hlinkfile"/>
              </a:rPr>
              <a:t> Downloaded </a:t>
            </a:r>
            <a:r>
              <a:rPr lang="en-US" sz="2400" dirty="0">
                <a:hlinkClick r:id="rId2" action="ppaction://hlinkfile"/>
              </a:rPr>
              <a:t>the previous 12 months of Cyclistic trip data here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-The </a:t>
            </a:r>
            <a:r>
              <a:rPr lang="en-US" sz="2400" dirty="0"/>
              <a:t>data has been made available by Motivate International Inc. under this </a:t>
            </a:r>
            <a:r>
              <a:rPr lang="en-US" sz="2400" dirty="0">
                <a:hlinkClick r:id="rId3"/>
              </a:rPr>
              <a:t>license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-</a:t>
            </a:r>
            <a:r>
              <a:rPr lang="en-US" sz="2400" dirty="0"/>
              <a:t>Data from December 2021 through November 2022</a:t>
            </a:r>
            <a:endParaRPr lang="en-US" sz="2400" dirty="0" smtClean="0"/>
          </a:p>
          <a:p>
            <a:pPr marL="342900" indent="-342900">
              <a:buFontTx/>
              <a:buChar char="-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758437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35133" y="266685"/>
            <a:ext cx="3997233" cy="9231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400" dirty="0" smtClean="0"/>
              <a:t>Cleaning </a:t>
            </a:r>
            <a:r>
              <a:rPr lang="en-US" sz="2400" dirty="0" smtClean="0"/>
              <a:t>and </a:t>
            </a:r>
            <a:r>
              <a:rPr lang="en-US" sz="2400" dirty="0" smtClean="0"/>
              <a:t>processing data</a:t>
            </a:r>
            <a:endParaRPr lang="ar-EG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35133" y="1302440"/>
            <a:ext cx="10728960" cy="8925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/>
              <a:t>Data was cleaned using </a:t>
            </a:r>
            <a:r>
              <a:rPr lang="en-US" sz="2400" b="1" dirty="0" smtClean="0"/>
              <a:t>SQL</a:t>
            </a:r>
          </a:p>
          <a:p>
            <a:pPr marL="342900" indent="-342900">
              <a:buFontTx/>
              <a:buChar char="-"/>
            </a:pPr>
            <a:endParaRPr lang="en-US" sz="1000" b="1" dirty="0" smtClean="0"/>
          </a:p>
          <a:p>
            <a:r>
              <a:rPr lang="en-US" dirty="0" smtClean="0"/>
              <a:t>1- importing </a:t>
            </a:r>
            <a:r>
              <a:rPr lang="en-US" dirty="0"/>
              <a:t>data from csv to MS SQL server</a:t>
            </a:r>
            <a:endParaRPr lang="en-US" sz="24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60" y="2287676"/>
            <a:ext cx="5578323" cy="39170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84263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8677" y="300389"/>
            <a:ext cx="107289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- </a:t>
            </a:r>
            <a:r>
              <a:rPr lang="en-US" dirty="0"/>
              <a:t>delete uncompleted data</a:t>
            </a:r>
            <a:endParaRPr lang="en-US" sz="24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10" y="795939"/>
            <a:ext cx="6889077" cy="32159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278677" y="4254081"/>
            <a:ext cx="107289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3- convert data of column </a:t>
            </a:r>
            <a:r>
              <a:rPr lang="en-US" dirty="0"/>
              <a:t>type from one to another suitable</a:t>
            </a:r>
            <a:endParaRPr lang="en-US" sz="2400" b="1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10" y="4865636"/>
            <a:ext cx="6279424" cy="16155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221501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" y="230722"/>
            <a:ext cx="10728960" cy="8002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4</a:t>
            </a:r>
            <a:r>
              <a:rPr lang="en-US" dirty="0" smtClean="0"/>
              <a:t>- </a:t>
            </a:r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driven column to </a:t>
            </a:r>
            <a:r>
              <a:rPr lang="en-US" dirty="0" smtClean="0"/>
              <a:t>calculate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ride_length</a:t>
            </a:r>
            <a:r>
              <a:rPr lang="en-US" dirty="0" smtClean="0"/>
              <a:t> ,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drive_hours</a:t>
            </a:r>
            <a:r>
              <a:rPr lang="en-US" dirty="0" smtClean="0"/>
              <a:t> and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day_of_week</a:t>
            </a:r>
          </a:p>
          <a:p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/>
              <a:t>Go to column properties and add a formula in computed column specification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79" r="38774" b="1666"/>
          <a:stretch/>
        </p:blipFill>
        <p:spPr>
          <a:xfrm>
            <a:off x="60960" y="1158241"/>
            <a:ext cx="5529940" cy="31002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" t="45004" r="31769" b="-131"/>
          <a:stretch/>
        </p:blipFill>
        <p:spPr>
          <a:xfrm>
            <a:off x="5782488" y="1138190"/>
            <a:ext cx="6252754" cy="31203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60960" y="4398667"/>
            <a:ext cx="107289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- </a:t>
            </a:r>
            <a:r>
              <a:rPr lang="en-US" dirty="0"/>
              <a:t>delete </a:t>
            </a:r>
            <a:r>
              <a:rPr lang="en-US" dirty="0" smtClean="0"/>
              <a:t>error </a:t>
            </a:r>
            <a:r>
              <a:rPr lang="en-US" dirty="0"/>
              <a:t>data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" y="4908173"/>
            <a:ext cx="6995766" cy="10668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563798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Cyclistic Case Study</a:t>
            </a:r>
            <a:br>
              <a:rPr lang="en-US" b="1" dirty="0"/>
            </a:b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200" dirty="0" smtClean="0"/>
              <a:t>1-purpose statement(what are we talking about?)                      </a:t>
            </a:r>
            <a:endParaRPr lang="ar-EG" sz="2200" dirty="0" smtClean="0"/>
          </a:p>
          <a:p>
            <a:pPr marL="0" indent="0" algn="l" rtl="0">
              <a:buNone/>
            </a:pPr>
            <a:r>
              <a:rPr lang="en-US" sz="2200" dirty="0" smtClean="0"/>
              <a:t>2-tell your story (with data )                            </a:t>
            </a:r>
          </a:p>
          <a:p>
            <a:pPr marL="0" indent="0" algn="l" rtl="0">
              <a:buNone/>
            </a:pPr>
            <a:r>
              <a:rPr lang="en-US" sz="2200" dirty="0" smtClean="0"/>
              <a:t>3-conclusion        </a:t>
            </a:r>
          </a:p>
          <a:p>
            <a:pPr marL="0" indent="0" algn="l" rtl="0">
              <a:buNone/>
            </a:pPr>
            <a:r>
              <a:rPr lang="en-US" sz="2200" dirty="0" smtClean="0"/>
              <a:t>4-appendix</a:t>
            </a:r>
            <a:endParaRPr lang="ar-EG" sz="2200" dirty="0"/>
          </a:p>
        </p:txBody>
      </p:sp>
    </p:spTree>
    <p:extLst>
      <p:ext uri="{BB962C8B-B14F-4D97-AF65-F5344CB8AC3E}">
        <p14:creationId xmlns:p14="http://schemas.microsoft.com/office/powerpoint/2010/main" val="30060050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49531"/>
            <a:ext cx="12192000" cy="46242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latin typeface="Corbel (Headings)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11380" y="2786743"/>
            <a:ext cx="8220894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u="sng" dirty="0">
                <a:solidFill>
                  <a:schemeClr val="bg1"/>
                </a:solidFill>
                <a:latin typeface="Corbel (Body)"/>
              </a:rPr>
              <a:t>W</a:t>
            </a:r>
            <a:r>
              <a:rPr lang="en-US" sz="4800" u="sng" dirty="0" smtClean="0">
                <a:solidFill>
                  <a:schemeClr val="bg1"/>
                </a:solidFill>
                <a:latin typeface="Corbel (Body)"/>
              </a:rPr>
              <a:t>hat </a:t>
            </a:r>
            <a:r>
              <a:rPr lang="en-US" sz="4800" u="sng" dirty="0">
                <a:solidFill>
                  <a:schemeClr val="bg1"/>
                </a:solidFill>
                <a:latin typeface="Corbel (Body)"/>
              </a:rPr>
              <a:t>A</a:t>
            </a:r>
            <a:r>
              <a:rPr lang="en-US" sz="4800" u="sng" dirty="0" smtClean="0">
                <a:solidFill>
                  <a:schemeClr val="bg1"/>
                </a:solidFill>
                <a:latin typeface="Corbel (Body)"/>
              </a:rPr>
              <a:t>re </a:t>
            </a:r>
            <a:r>
              <a:rPr lang="en-US" sz="4800" u="sng" dirty="0">
                <a:solidFill>
                  <a:schemeClr val="bg1"/>
                </a:solidFill>
                <a:latin typeface="Corbel (Body)"/>
              </a:rPr>
              <a:t>W</a:t>
            </a:r>
            <a:r>
              <a:rPr lang="en-US" sz="4800" u="sng" dirty="0" smtClean="0">
                <a:solidFill>
                  <a:schemeClr val="bg1"/>
                </a:solidFill>
                <a:latin typeface="Corbel (Body)"/>
              </a:rPr>
              <a:t>e </a:t>
            </a:r>
            <a:r>
              <a:rPr lang="en-US" sz="4800" u="sng" dirty="0">
                <a:solidFill>
                  <a:schemeClr val="bg1"/>
                </a:solidFill>
                <a:latin typeface="Corbel (Body)"/>
              </a:rPr>
              <a:t>T</a:t>
            </a:r>
            <a:r>
              <a:rPr lang="en-US" sz="4800" u="sng" dirty="0" smtClean="0">
                <a:solidFill>
                  <a:schemeClr val="bg1"/>
                </a:solidFill>
                <a:latin typeface="Corbel (Body)"/>
              </a:rPr>
              <a:t>alking </a:t>
            </a:r>
            <a:r>
              <a:rPr lang="en-US" sz="4800" u="sng" dirty="0">
                <a:solidFill>
                  <a:schemeClr val="bg1"/>
                </a:solidFill>
                <a:latin typeface="Corbel (Body)"/>
              </a:rPr>
              <a:t>A</a:t>
            </a:r>
            <a:r>
              <a:rPr lang="en-US" sz="4800" u="sng" dirty="0" smtClean="0">
                <a:solidFill>
                  <a:schemeClr val="bg1"/>
                </a:solidFill>
                <a:latin typeface="Corbel (Body)"/>
              </a:rPr>
              <a:t>bout?</a:t>
            </a:r>
            <a:endParaRPr lang="ar-EG" sz="4800" u="sng" dirty="0">
              <a:solidFill>
                <a:schemeClr val="bg1"/>
              </a:solidFill>
              <a:latin typeface="Corbel (Body)"/>
            </a:endParaRPr>
          </a:p>
        </p:txBody>
      </p:sp>
    </p:spTree>
    <p:extLst>
      <p:ext uri="{BB962C8B-B14F-4D97-AF65-F5344CB8AC3E}">
        <p14:creationId xmlns:p14="http://schemas.microsoft.com/office/powerpoint/2010/main" val="2437840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43841" y="3492137"/>
            <a:ext cx="1558834" cy="9231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400" dirty="0"/>
              <a:t>O</a:t>
            </a:r>
            <a:r>
              <a:rPr lang="en-US" sz="2400" dirty="0" smtClean="0"/>
              <a:t>bjective</a:t>
            </a:r>
            <a:endParaRPr lang="ar-EG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35429" y="4994309"/>
            <a:ext cx="1072896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/>
              <a:t>- How Do </a:t>
            </a:r>
            <a:r>
              <a:rPr lang="en-US" sz="2400" b="1" dirty="0" smtClean="0"/>
              <a:t>Annual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B0F0"/>
                </a:solidFill>
              </a:rPr>
              <a:t>Members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chemeClr val="accent2"/>
                </a:solidFill>
              </a:rPr>
              <a:t>Casual</a:t>
            </a:r>
            <a:r>
              <a:rPr lang="en-US" sz="2400" dirty="0" smtClean="0"/>
              <a:t> </a:t>
            </a:r>
            <a:r>
              <a:rPr lang="en-US" sz="2400" b="1" dirty="0" smtClean="0"/>
              <a:t>Riders</a:t>
            </a:r>
            <a:r>
              <a:rPr lang="en-US" sz="2400" dirty="0" smtClean="0"/>
              <a:t> Use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Cyclistic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bikes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smtClean="0"/>
              <a:t>Differently?</a:t>
            </a:r>
          </a:p>
          <a:p>
            <a:r>
              <a:rPr lang="en-US" sz="2400" dirty="0" smtClean="0"/>
              <a:t>- What Does Each Group Need ?</a:t>
            </a:r>
            <a:endParaRPr lang="ar-EG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243841" y="535577"/>
            <a:ext cx="1558834" cy="9231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400" dirty="0" smtClean="0"/>
              <a:t>Purpose</a:t>
            </a:r>
            <a:endParaRPr lang="ar-EG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35429" y="1835276"/>
            <a:ext cx="11111119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 smtClean="0"/>
              <a:t>Support decision-making process behind supporting or opposing marketing </a:t>
            </a:r>
            <a:r>
              <a:rPr lang="en-US" sz="2400" dirty="0"/>
              <a:t>strategies </a:t>
            </a:r>
            <a:endParaRPr lang="en-US" sz="2400" dirty="0" smtClean="0"/>
          </a:p>
          <a:p>
            <a:r>
              <a:rPr lang="en-US" sz="2400" dirty="0" smtClean="0"/>
              <a:t>aimed </a:t>
            </a:r>
            <a:r>
              <a:rPr lang="en-US" sz="2400" dirty="0"/>
              <a:t>at converting </a:t>
            </a:r>
            <a:r>
              <a:rPr lang="en-US" sz="2400" b="1" dirty="0">
                <a:solidFill>
                  <a:schemeClr val="accent2"/>
                </a:solidFill>
              </a:rPr>
              <a:t>casual</a:t>
            </a:r>
            <a:r>
              <a:rPr lang="en-US" sz="2400" dirty="0"/>
              <a:t> </a:t>
            </a:r>
            <a:r>
              <a:rPr lang="en-US" sz="2400" b="1" dirty="0"/>
              <a:t>riders</a:t>
            </a:r>
            <a:r>
              <a:rPr lang="en-US" sz="2400" dirty="0"/>
              <a:t> into </a:t>
            </a:r>
            <a:r>
              <a:rPr lang="en-US" sz="2400" b="1" dirty="0"/>
              <a:t>annual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B0F0"/>
                </a:solidFill>
              </a:rPr>
              <a:t>members</a:t>
            </a:r>
            <a:endParaRPr lang="ar-EG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4284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49531"/>
            <a:ext cx="12192000" cy="46242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latin typeface="Corbel (Headings)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11380" y="2786743"/>
            <a:ext cx="8220894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u="sng" dirty="0" smtClean="0">
                <a:solidFill>
                  <a:schemeClr val="bg1"/>
                </a:solidFill>
                <a:latin typeface="Corbel (Body)"/>
              </a:rPr>
              <a:t>Presented Data</a:t>
            </a:r>
            <a:endParaRPr lang="ar-EG" sz="4800" u="sng" dirty="0">
              <a:solidFill>
                <a:schemeClr val="bg1"/>
              </a:solidFill>
              <a:latin typeface="Corbel (Body)"/>
            </a:endParaRPr>
          </a:p>
        </p:txBody>
      </p:sp>
    </p:spTree>
    <p:extLst>
      <p:ext uri="{BB962C8B-B14F-4D97-AF65-F5344CB8AC3E}">
        <p14:creationId xmlns:p14="http://schemas.microsoft.com/office/powerpoint/2010/main" val="7780350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6753" y="661851"/>
            <a:ext cx="3213463" cy="9231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400" dirty="0" smtClean="0"/>
              <a:t>Count Trips Per Month </a:t>
            </a:r>
            <a:endParaRPr lang="ar-EG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56753" y="1762070"/>
            <a:ext cx="3056709" cy="48936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/>
              <a:t>-count trips in the last 12 month</a:t>
            </a:r>
          </a:p>
          <a:p>
            <a:endParaRPr lang="en-US" sz="2400" dirty="0" smtClean="0"/>
          </a:p>
          <a:p>
            <a:r>
              <a:rPr lang="en-US" sz="2400" dirty="0" smtClean="0"/>
              <a:t>-there is increasing in trips in summer for </a:t>
            </a:r>
            <a:r>
              <a:rPr lang="en-US" sz="2400" b="1" dirty="0"/>
              <a:t>annual</a:t>
            </a:r>
            <a:r>
              <a:rPr lang="en-US" sz="2400" dirty="0" smtClean="0"/>
              <a:t> </a:t>
            </a:r>
            <a:r>
              <a:rPr lang="en-US" sz="2400" b="1" dirty="0">
                <a:solidFill>
                  <a:srgbClr val="00B0F0"/>
                </a:solidFill>
              </a:rPr>
              <a:t>members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chemeClr val="accent2"/>
                </a:solidFill>
              </a:rPr>
              <a:t>casual</a:t>
            </a:r>
            <a:r>
              <a:rPr lang="en-US" sz="2400" dirty="0"/>
              <a:t> </a:t>
            </a:r>
            <a:r>
              <a:rPr lang="en-US" sz="2400" b="1" dirty="0"/>
              <a:t>riders</a:t>
            </a:r>
            <a:endParaRPr lang="en-US" sz="2400" b="1" dirty="0" smtClean="0"/>
          </a:p>
          <a:p>
            <a:endParaRPr lang="en-US" sz="2400" dirty="0" smtClean="0"/>
          </a:p>
          <a:p>
            <a:r>
              <a:rPr lang="en-US" sz="2400" dirty="0" smtClean="0"/>
              <a:t>-this chart is not a strong indicator about difference between </a:t>
            </a:r>
            <a:r>
              <a:rPr lang="en-US" sz="2400" b="1" dirty="0"/>
              <a:t>annual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B0F0"/>
                </a:solidFill>
              </a:rPr>
              <a:t>members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b="1" dirty="0" smtClean="0">
                <a:solidFill>
                  <a:schemeClr val="accent2"/>
                </a:solidFill>
              </a:rPr>
              <a:t>casual </a:t>
            </a:r>
            <a:r>
              <a:rPr lang="en-US" sz="2400" b="1" dirty="0"/>
              <a:t>riders</a:t>
            </a:r>
            <a:endParaRPr lang="en-US" sz="2400" b="1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480" y="1385522"/>
            <a:ext cx="7947033" cy="476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0349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6755" y="661851"/>
            <a:ext cx="2734492" cy="8534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400" dirty="0"/>
              <a:t>Count Trips Per </a:t>
            </a:r>
            <a:r>
              <a:rPr lang="en-US" sz="2400" dirty="0" smtClean="0"/>
              <a:t>Day </a:t>
            </a:r>
            <a:endParaRPr lang="ar-EG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56753" y="2049453"/>
            <a:ext cx="3152504" cy="48936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/>
              <a:t>-there is an increasing in trips at the weekend and </a:t>
            </a:r>
            <a:r>
              <a:rPr lang="en-US" sz="2400" dirty="0"/>
              <a:t>decreasing </a:t>
            </a:r>
            <a:r>
              <a:rPr lang="en-US" sz="2400" dirty="0" smtClean="0"/>
              <a:t>on working </a:t>
            </a:r>
            <a:r>
              <a:rPr lang="en-US" sz="2400" dirty="0"/>
              <a:t>days </a:t>
            </a:r>
            <a:r>
              <a:rPr lang="en-US" sz="2400" dirty="0" smtClean="0"/>
              <a:t>for  </a:t>
            </a:r>
            <a:r>
              <a:rPr lang="en-US" sz="2400" b="1" dirty="0">
                <a:solidFill>
                  <a:schemeClr val="accent2"/>
                </a:solidFill>
              </a:rPr>
              <a:t>casual</a:t>
            </a:r>
            <a:r>
              <a:rPr lang="en-US" sz="2400" dirty="0"/>
              <a:t> </a:t>
            </a:r>
            <a:r>
              <a:rPr lang="en-US" sz="2400" b="1" dirty="0"/>
              <a:t>riders</a:t>
            </a:r>
            <a:endParaRPr lang="en-US" sz="2400" b="1" dirty="0" smtClean="0"/>
          </a:p>
          <a:p>
            <a:endParaRPr lang="en-US" sz="2400" dirty="0" smtClean="0"/>
          </a:p>
          <a:p>
            <a:r>
              <a:rPr lang="en-US" sz="2400" dirty="0" smtClean="0"/>
              <a:t>-</a:t>
            </a:r>
            <a:r>
              <a:rPr lang="en-US" sz="2400" dirty="0"/>
              <a:t>there </a:t>
            </a:r>
            <a:r>
              <a:rPr lang="en-US" sz="2400" dirty="0" smtClean="0"/>
              <a:t>is an </a:t>
            </a:r>
            <a:r>
              <a:rPr lang="en-US" sz="2400" dirty="0"/>
              <a:t>increasing in trips on working days </a:t>
            </a:r>
            <a:r>
              <a:rPr lang="en-US" sz="2400" dirty="0" smtClean="0"/>
              <a:t> </a:t>
            </a:r>
            <a:r>
              <a:rPr lang="en-US" sz="2400" dirty="0"/>
              <a:t>and decreasing at the </a:t>
            </a:r>
            <a:r>
              <a:rPr lang="en-US" sz="2400" dirty="0" smtClean="0"/>
              <a:t>weekends for </a:t>
            </a:r>
            <a:r>
              <a:rPr lang="en-US" sz="2400" b="1" dirty="0"/>
              <a:t>annual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B0F0"/>
                </a:solidFill>
              </a:rPr>
              <a:t>members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863" y="1493335"/>
            <a:ext cx="6276364" cy="407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10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6754" y="661851"/>
            <a:ext cx="3013165" cy="9231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400" dirty="0" smtClean="0"/>
              <a:t>Average Ride Length </a:t>
            </a:r>
            <a:endParaRPr lang="ar-EG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56753" y="2049453"/>
            <a:ext cx="3230881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/>
              <a:t>-there is an increasing in average ride length for   </a:t>
            </a:r>
            <a:r>
              <a:rPr lang="en-US" sz="2400" b="1" dirty="0" smtClean="0">
                <a:solidFill>
                  <a:schemeClr val="accent2"/>
                </a:solidFill>
              </a:rPr>
              <a:t>casual </a:t>
            </a:r>
            <a:r>
              <a:rPr lang="en-US" sz="2400" b="1" dirty="0"/>
              <a:t>riders</a:t>
            </a:r>
            <a:r>
              <a:rPr lang="en-US" sz="2400" b="1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more than </a:t>
            </a:r>
            <a:r>
              <a:rPr lang="en-US" sz="2400" b="1" dirty="0"/>
              <a:t>annual</a:t>
            </a:r>
            <a:r>
              <a:rPr lang="en-US" sz="2400" dirty="0"/>
              <a:t> </a:t>
            </a:r>
            <a:r>
              <a:rPr lang="en-US" sz="2400" b="1" dirty="0" smtClean="0">
                <a:solidFill>
                  <a:srgbClr val="00B0F0"/>
                </a:solidFill>
              </a:rPr>
              <a:t>members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231" y="1003433"/>
            <a:ext cx="8183804" cy="493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125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49531"/>
            <a:ext cx="12192000" cy="46242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latin typeface="Corbel (Headings)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11380" y="2786743"/>
            <a:ext cx="8220894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u="sng" dirty="0" smtClean="0">
                <a:solidFill>
                  <a:schemeClr val="bg1"/>
                </a:solidFill>
              </a:rPr>
              <a:t>Conclusion</a:t>
            </a:r>
            <a:endParaRPr lang="ar-EG" sz="4800" u="sng" dirty="0">
              <a:solidFill>
                <a:schemeClr val="bg1"/>
              </a:solidFill>
              <a:latin typeface="Corbel (Body)"/>
            </a:endParaRPr>
          </a:p>
        </p:txBody>
      </p:sp>
    </p:spTree>
    <p:extLst>
      <p:ext uri="{BB962C8B-B14F-4D97-AF65-F5344CB8AC3E}">
        <p14:creationId xmlns:p14="http://schemas.microsoft.com/office/powerpoint/2010/main" val="15609630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604</TotalTime>
  <Words>388</Words>
  <Application>Microsoft Office PowerPoint</Application>
  <PresentationFormat>Widescreen</PresentationFormat>
  <Paragraphs>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Corbel</vt:lpstr>
      <vt:lpstr>Corbel (Body)</vt:lpstr>
      <vt:lpstr>Corbel (Headings)</vt:lpstr>
      <vt:lpstr>Tahoma</vt:lpstr>
      <vt:lpstr>Wingdings 2</vt:lpstr>
      <vt:lpstr>Frame</vt:lpstr>
      <vt:lpstr>Cyclistic Case Study </vt:lpstr>
      <vt:lpstr>Cyclistic Case Study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 Case Study </dc:title>
  <dc:creator>KTS</dc:creator>
  <cp:lastModifiedBy>KTS</cp:lastModifiedBy>
  <cp:revision>42</cp:revision>
  <dcterms:created xsi:type="dcterms:W3CDTF">2022-12-31T20:50:47Z</dcterms:created>
  <dcterms:modified xsi:type="dcterms:W3CDTF">2023-01-21T18:58:20Z</dcterms:modified>
</cp:coreProperties>
</file>