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" y="301752"/>
            <a:ext cx="8689848" cy="63535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800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3175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591" y="434212"/>
            <a:ext cx="8306815" cy="31089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1803" y="2036063"/>
            <a:ext cx="6786372" cy="12816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2721864"/>
            <a:ext cx="3438143" cy="1281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552" y="301752"/>
            <a:ext cx="8689848" cy="63535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800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800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3175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8592" y="434212"/>
            <a:ext cx="8306815" cy="5486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3405" y="2214829"/>
            <a:ext cx="5855334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3405" y="2214829"/>
            <a:ext cx="5855334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F8D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entiment140.com/for-students/" TargetMode="External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Relationship Id="rId5" Type="http://schemas.openxmlformats.org/officeDocument/2006/relationships/hyperlink" Target="http://www.sananalytics.com/lab/twitter-sentiment/" TargetMode="External" /><Relationship Id="rId4" Type="http://schemas.openxmlformats.org/officeDocument/2006/relationships/hyperlink" Target="http://www.laurentluce.com/posts/twitter-sentiment-analysis-using-python-and-nltk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Twitter</a:t>
            </a:r>
            <a:r>
              <a:rPr spc="-30" dirty="0"/>
              <a:t> </a:t>
            </a:r>
            <a:r>
              <a:rPr spc="-10" dirty="0"/>
              <a:t>Sentiment</a:t>
            </a:r>
          </a:p>
          <a:p>
            <a:pPr marR="8255" algn="r">
              <a:lnSpc>
                <a:spcPct val="100000"/>
              </a:lnSpc>
            </a:pP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5551932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607517"/>
            <a:ext cx="7910195" cy="539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331470" indent="-266065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369570" algn="l"/>
              </a:tabLst>
            </a:pPr>
            <a:r>
              <a:rPr sz="2500" b="1" dirty="0">
                <a:latin typeface="Verdana"/>
                <a:cs typeface="Verdana"/>
              </a:rPr>
              <a:t>Sentiment</a:t>
            </a:r>
            <a:r>
              <a:rPr sz="2500" b="1" spc="-85" dirty="0">
                <a:latin typeface="Verdana"/>
                <a:cs typeface="Verdana"/>
              </a:rPr>
              <a:t> </a:t>
            </a:r>
            <a:r>
              <a:rPr sz="2500" b="1" dirty="0">
                <a:latin typeface="Verdana"/>
                <a:cs typeface="Verdana"/>
              </a:rPr>
              <a:t>analysis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(also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known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as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opinion </a:t>
            </a:r>
            <a:r>
              <a:rPr sz="2500" dirty="0">
                <a:latin typeface="Verdana"/>
                <a:cs typeface="Verdana"/>
              </a:rPr>
              <a:t>mining)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refers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use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of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natural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language </a:t>
            </a:r>
            <a:r>
              <a:rPr sz="2500" dirty="0">
                <a:latin typeface="Verdana"/>
                <a:cs typeface="Verdana"/>
              </a:rPr>
              <a:t>processing,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text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b="1" dirty="0">
                <a:latin typeface="Verdana"/>
                <a:cs typeface="Verdana"/>
              </a:rPr>
              <a:t>analysis</a:t>
            </a:r>
            <a:r>
              <a:rPr sz="2500" b="1" spc="-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and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computational </a:t>
            </a:r>
            <a:r>
              <a:rPr sz="2500" dirty="0">
                <a:latin typeface="Verdana"/>
                <a:cs typeface="Verdana"/>
              </a:rPr>
              <a:t>linguistics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identify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and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extract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subjective </a:t>
            </a:r>
            <a:r>
              <a:rPr sz="2500" dirty="0">
                <a:latin typeface="Verdana"/>
                <a:cs typeface="Verdana"/>
              </a:rPr>
              <a:t>information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source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materials.</a:t>
            </a:r>
            <a:endParaRPr sz="2500">
              <a:latin typeface="Verdana"/>
              <a:cs typeface="Verdana"/>
            </a:endParaRPr>
          </a:p>
          <a:p>
            <a:pPr marL="369570" marR="5080" indent="-266065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369570" algn="l"/>
              </a:tabLst>
            </a:pPr>
            <a:r>
              <a:rPr sz="2500" dirty="0">
                <a:latin typeface="Verdana"/>
                <a:cs typeface="Verdana"/>
              </a:rPr>
              <a:t>Consumers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can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use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sentiment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analysis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to </a:t>
            </a:r>
            <a:r>
              <a:rPr sz="2500" dirty="0">
                <a:latin typeface="Verdana"/>
                <a:cs typeface="Verdana"/>
              </a:rPr>
              <a:t>research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products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and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services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before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a </a:t>
            </a:r>
            <a:r>
              <a:rPr sz="2500" dirty="0">
                <a:latin typeface="Verdana"/>
                <a:cs typeface="Verdana"/>
              </a:rPr>
              <a:t>purchase.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Production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companies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can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use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the </a:t>
            </a:r>
            <a:r>
              <a:rPr sz="2500" dirty="0">
                <a:latin typeface="Verdana"/>
                <a:cs typeface="Verdana"/>
              </a:rPr>
              <a:t>public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opinion</a:t>
            </a:r>
            <a:r>
              <a:rPr sz="2500" spc="-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determine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acceptance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of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their </a:t>
            </a:r>
            <a:r>
              <a:rPr sz="2500" dirty="0">
                <a:latin typeface="Verdana"/>
                <a:cs typeface="Verdana"/>
              </a:rPr>
              <a:t>products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and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public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demand.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Movie-</a:t>
            </a:r>
            <a:r>
              <a:rPr sz="2500" spc="-10" dirty="0">
                <a:latin typeface="Verdana"/>
                <a:cs typeface="Verdana"/>
              </a:rPr>
              <a:t>goers </a:t>
            </a:r>
            <a:r>
              <a:rPr sz="2500" dirty="0">
                <a:latin typeface="Verdana"/>
                <a:cs typeface="Verdana"/>
              </a:rPr>
              <a:t>can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decide</a:t>
            </a:r>
            <a:r>
              <a:rPr sz="2500" spc="-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whether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watch</a:t>
            </a:r>
            <a:r>
              <a:rPr sz="2500" spc="-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movie</a:t>
            </a:r>
            <a:r>
              <a:rPr sz="2500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or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not </a:t>
            </a:r>
            <a:r>
              <a:rPr sz="2500" dirty="0">
                <a:latin typeface="Verdana"/>
                <a:cs typeface="Verdana"/>
              </a:rPr>
              <a:t>after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going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through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other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people’s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reviews.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Sentiment</a:t>
            </a:r>
            <a:r>
              <a:rPr sz="3600" b="1" spc="-35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Analysis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7568183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5426150"/>
            <a:ext cx="6976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Twitter</a:t>
            </a:r>
            <a:r>
              <a:rPr sz="3600" b="1" spc="-50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Sentiment</a:t>
            </a:r>
            <a:r>
              <a:rPr sz="3600" b="1" spc="-30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Analysis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05993"/>
            <a:ext cx="7931784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marR="5080" indent="-266065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278130" algn="l"/>
                <a:tab pos="4805045" algn="l"/>
              </a:tabLst>
            </a:pPr>
            <a:r>
              <a:rPr sz="2000" spc="-30" dirty="0">
                <a:latin typeface="Verdana"/>
                <a:cs typeface="Verdana"/>
              </a:rPr>
              <a:t>Traditionally, </a:t>
            </a:r>
            <a:r>
              <a:rPr sz="2000" dirty="0">
                <a:latin typeface="Verdana"/>
                <a:cs typeface="Verdana"/>
              </a:rPr>
              <a:t>most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research</a:t>
            </a:r>
            <a:r>
              <a:rPr sz="2000" dirty="0">
                <a:latin typeface="Verdana"/>
                <a:cs typeface="Verdana"/>
              </a:rPr>
              <a:t>	in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sentiment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analysis </a:t>
            </a:r>
            <a:r>
              <a:rPr sz="2000" dirty="0">
                <a:latin typeface="Verdana"/>
                <a:cs typeface="Verdana"/>
              </a:rPr>
              <a:t>has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been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aimed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larger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pieces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like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movie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reviews,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product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reviews.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Tweets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more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casual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limited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140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characters.</a:t>
            </a:r>
            <a:endParaRPr sz="2000">
              <a:latin typeface="Verdana"/>
              <a:cs typeface="Verdana"/>
            </a:endParaRPr>
          </a:p>
          <a:p>
            <a:pPr marL="278130" marR="28575" indent="-26606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278130" algn="l"/>
              </a:tabLst>
            </a:pPr>
            <a:r>
              <a:rPr sz="2000" spc="-30" dirty="0">
                <a:latin typeface="Verdana"/>
                <a:cs typeface="Verdana"/>
              </a:rPr>
              <a:t>However,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this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alone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does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make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easy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task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(in </a:t>
            </a:r>
            <a:r>
              <a:rPr sz="2000" dirty="0">
                <a:latin typeface="Verdana"/>
                <a:cs typeface="Verdana"/>
              </a:rPr>
              <a:t>terms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programming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time,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accuracy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larger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piece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tends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correctly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classified)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people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rarely</a:t>
            </a:r>
            <a:r>
              <a:rPr sz="2000" spc="5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give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second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thought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before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posting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tweet.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Grammar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content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both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suffer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hands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tweeter.</a:t>
            </a:r>
            <a:endParaRPr sz="2000">
              <a:latin typeface="Verdana"/>
              <a:cs typeface="Verdana"/>
            </a:endParaRPr>
          </a:p>
          <a:p>
            <a:pPr marL="278130" marR="341630" indent="-266065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278130" algn="l"/>
              </a:tabLst>
            </a:pPr>
            <a:r>
              <a:rPr sz="2000" dirty="0">
                <a:latin typeface="Verdana"/>
                <a:cs typeface="Verdana"/>
              </a:rPr>
              <a:t>The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presence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large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dataset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always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recommended </a:t>
            </a:r>
            <a:r>
              <a:rPr sz="2000" dirty="0">
                <a:latin typeface="Verdana"/>
                <a:cs typeface="Verdana"/>
              </a:rPr>
              <a:t>(for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better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training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classifier)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twitter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makes</a:t>
            </a:r>
            <a:r>
              <a:rPr sz="2000" spc="-25" dirty="0">
                <a:latin typeface="Verdana"/>
                <a:cs typeface="Verdana"/>
              </a:rPr>
              <a:t> it </a:t>
            </a:r>
            <a:r>
              <a:rPr sz="2000" dirty="0">
                <a:latin typeface="Verdana"/>
                <a:cs typeface="Verdana"/>
              </a:rPr>
              <a:t>possible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obtain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number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tweets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during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desired </a:t>
            </a:r>
            <a:r>
              <a:rPr sz="2000" dirty="0">
                <a:latin typeface="Verdana"/>
                <a:cs typeface="Verdana"/>
              </a:rPr>
              <a:t>period.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However,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various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difficulties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faced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during </a:t>
            </a:r>
            <a:r>
              <a:rPr sz="2000" dirty="0">
                <a:latin typeface="Verdana"/>
                <a:cs typeface="Verdana"/>
              </a:rPr>
              <a:t>processing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raw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tweets.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(Discussed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coming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slides)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4367784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607517"/>
            <a:ext cx="7970520" cy="539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459740" indent="-266065">
              <a:lnSpc>
                <a:spcPct val="100000"/>
              </a:lnSpc>
              <a:spcBef>
                <a:spcPts val="1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369570" algn="l"/>
              </a:tabLst>
            </a:pPr>
            <a:r>
              <a:rPr sz="2100" dirty="0">
                <a:latin typeface="Verdana"/>
                <a:cs typeface="Verdana"/>
              </a:rPr>
              <a:t>Alec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Go,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Richa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Bhayani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Lei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Huang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(Students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at </a:t>
            </a:r>
            <a:r>
              <a:rPr sz="2100" dirty="0">
                <a:latin typeface="Verdana"/>
                <a:cs typeface="Verdana"/>
              </a:rPr>
              <a:t>Stanford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University)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have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done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some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serious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work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in </a:t>
            </a:r>
            <a:r>
              <a:rPr sz="2100" dirty="0">
                <a:latin typeface="Verdana"/>
                <a:cs typeface="Verdana"/>
              </a:rPr>
              <a:t>twitter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sentiment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analysis.</a:t>
            </a:r>
            <a:endParaRPr sz="2100">
              <a:latin typeface="Verdana"/>
              <a:cs typeface="Verdana"/>
            </a:endParaRPr>
          </a:p>
          <a:p>
            <a:pPr marL="369570" marR="189865" indent="-26606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369570" algn="l"/>
              </a:tabLst>
            </a:pPr>
            <a:r>
              <a:rPr sz="2100" dirty="0">
                <a:latin typeface="Verdana"/>
                <a:cs typeface="Verdana"/>
              </a:rPr>
              <a:t>Even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though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their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source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code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not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publicly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available, </a:t>
            </a:r>
            <a:r>
              <a:rPr sz="2100" dirty="0">
                <a:latin typeface="Verdana"/>
                <a:cs typeface="Verdana"/>
              </a:rPr>
              <a:t>their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approach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was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machine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learning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algorithm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building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classifier,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namely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Maximum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Entropy Classifier.</a:t>
            </a:r>
            <a:endParaRPr sz="2100">
              <a:latin typeface="Verdana"/>
              <a:cs typeface="Verdana"/>
            </a:endParaRPr>
          </a:p>
          <a:p>
            <a:pPr marL="369570" marR="5080" indent="-266065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369570" algn="l"/>
              </a:tabLst>
            </a:pPr>
            <a:r>
              <a:rPr sz="2100" dirty="0">
                <a:latin typeface="Verdana"/>
                <a:cs typeface="Verdana"/>
              </a:rPr>
              <a:t>The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large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dataset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too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helped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them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obtain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 </a:t>
            </a:r>
            <a:r>
              <a:rPr sz="2100" dirty="0">
                <a:latin typeface="Verdana"/>
                <a:cs typeface="Verdana"/>
              </a:rPr>
              <a:t>high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accuracy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their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classification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tweets’ </a:t>
            </a:r>
            <a:r>
              <a:rPr sz="2100" dirty="0">
                <a:latin typeface="Verdana"/>
                <a:cs typeface="Verdana"/>
              </a:rPr>
              <a:t>sentiments.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data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set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them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however </a:t>
            </a:r>
            <a:r>
              <a:rPr sz="2100" dirty="0">
                <a:latin typeface="Verdana"/>
                <a:cs typeface="Verdana"/>
              </a:rPr>
              <a:t>public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too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have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used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same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data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set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order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to </a:t>
            </a:r>
            <a:r>
              <a:rPr sz="2100" dirty="0">
                <a:latin typeface="Verdana"/>
                <a:cs typeface="Verdana"/>
              </a:rPr>
              <a:t>obtain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results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as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close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theirs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as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possible.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Other </a:t>
            </a:r>
            <a:r>
              <a:rPr sz="2100" dirty="0">
                <a:latin typeface="Verdana"/>
                <a:cs typeface="Verdana"/>
              </a:rPr>
              <a:t>noteworthy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works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are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Laurent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Luce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Niek </a:t>
            </a:r>
            <a:r>
              <a:rPr sz="2100" dirty="0">
                <a:latin typeface="Verdana"/>
                <a:cs typeface="Verdana"/>
              </a:rPr>
              <a:t>Sanders.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Both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them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used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quite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smaller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datasets,</a:t>
            </a:r>
            <a:r>
              <a:rPr sz="2100" spc="-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but </a:t>
            </a:r>
            <a:r>
              <a:rPr sz="2100" dirty="0">
                <a:latin typeface="Verdana"/>
                <a:cs typeface="Verdana"/>
              </a:rPr>
              <a:t>their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work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consisted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some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insightful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approaches.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3854"/>
              </a:lnSpc>
            </a:pP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Previous</a:t>
            </a:r>
            <a:r>
              <a:rPr sz="3600" b="1" spc="-60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spc="-20" dirty="0">
                <a:solidFill>
                  <a:srgbClr val="FF8D3D"/>
                </a:solidFill>
                <a:latin typeface="Verdana"/>
                <a:cs typeface="Verdana"/>
              </a:rPr>
              <a:t>Work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988" y="434212"/>
            <a:ext cx="8440420" cy="5878195"/>
            <a:chOff x="284988" y="434212"/>
            <a:chExt cx="8440420" cy="587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8" y="5282184"/>
              <a:ext cx="949452" cy="1030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6" y="5282184"/>
              <a:ext cx="3086100" cy="10302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1659" y="5426150"/>
            <a:ext cx="282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Challenges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43" y="986154"/>
            <a:ext cx="797687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26034" indent="-264160" algn="just">
              <a:lnSpc>
                <a:spcPct val="100000"/>
              </a:lnSpc>
              <a:spcBef>
                <a:spcPts val="1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Usernames</a:t>
            </a:r>
            <a:r>
              <a:rPr sz="2100" b="1" spc="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are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mentioned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more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often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than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not.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Usually 	</a:t>
            </a:r>
            <a:r>
              <a:rPr sz="2100" dirty="0">
                <a:latin typeface="Verdana"/>
                <a:cs typeface="Verdana"/>
              </a:rPr>
              <a:t>they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consist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some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alphabets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numbers,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do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not 	</a:t>
            </a:r>
            <a:r>
              <a:rPr sz="2100" dirty="0">
                <a:latin typeface="Verdana"/>
                <a:cs typeface="Verdana"/>
              </a:rPr>
              <a:t>contribute</a:t>
            </a:r>
            <a:r>
              <a:rPr sz="2100" spc="-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much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towards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sentiment</a:t>
            </a:r>
            <a:r>
              <a:rPr sz="2100" spc="-1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classification,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except 	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increasing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size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feature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vector.</a:t>
            </a:r>
            <a:endParaRPr sz="2100">
              <a:latin typeface="Verdana"/>
              <a:cs typeface="Verdana"/>
            </a:endParaRPr>
          </a:p>
          <a:p>
            <a:pPr marL="276860" indent="-264160" algn="just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6860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URLS</a:t>
            </a:r>
            <a:r>
              <a:rPr sz="2100" b="1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too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are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not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required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our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task.</a:t>
            </a:r>
            <a:endParaRPr sz="2100">
              <a:latin typeface="Verdana"/>
              <a:cs typeface="Verdana"/>
            </a:endParaRPr>
          </a:p>
          <a:p>
            <a:pPr marL="277495" marR="17907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  <a:tab pos="1839595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Repeated</a:t>
            </a:r>
            <a:r>
              <a:rPr sz="2100" b="1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letters</a:t>
            </a:r>
            <a:r>
              <a:rPr sz="2100" b="1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People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often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repeat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letters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some </a:t>
            </a:r>
            <a:r>
              <a:rPr sz="2100" dirty="0">
                <a:latin typeface="Verdana"/>
                <a:cs typeface="Verdana"/>
              </a:rPr>
              <a:t>words,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order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stress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upon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particular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emotion.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For </a:t>
            </a:r>
            <a:r>
              <a:rPr sz="2100" spc="-10" dirty="0">
                <a:latin typeface="Verdana"/>
                <a:cs typeface="Verdana"/>
              </a:rPr>
              <a:t>example:-</a:t>
            </a:r>
            <a:r>
              <a:rPr sz="2100" dirty="0">
                <a:latin typeface="Verdana"/>
                <a:cs typeface="Verdana"/>
              </a:rPr>
              <a:t>	sad,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saaaad,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saaaddd.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All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them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mean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the </a:t>
            </a:r>
            <a:r>
              <a:rPr sz="2100" dirty="0">
                <a:latin typeface="Verdana"/>
                <a:cs typeface="Verdana"/>
              </a:rPr>
              <a:t>same,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yet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not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possible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distinguish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between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them </a:t>
            </a:r>
            <a:r>
              <a:rPr sz="2100" dirty="0">
                <a:latin typeface="Verdana"/>
                <a:cs typeface="Verdana"/>
              </a:rPr>
              <a:t>if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guided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only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their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spellings.</a:t>
            </a:r>
            <a:endParaRPr sz="2100">
              <a:latin typeface="Verdana"/>
              <a:cs typeface="Verdana"/>
            </a:endParaRPr>
          </a:p>
          <a:p>
            <a:pPr marL="277495" marR="5080" indent="-265430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Hashtags</a:t>
            </a:r>
            <a:r>
              <a:rPr sz="2100" b="1" u="sng" spc="-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Words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hashtags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may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read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different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from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same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word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without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hash</a:t>
            </a:r>
            <a:r>
              <a:rPr sz="2100" spc="-25" dirty="0">
                <a:latin typeface="Verdana"/>
                <a:cs typeface="Verdana"/>
              </a:rPr>
              <a:t> tag</a:t>
            </a:r>
            <a:endParaRPr sz="2100">
              <a:latin typeface="Verdana"/>
              <a:cs typeface="Verdana"/>
            </a:endParaRPr>
          </a:p>
          <a:p>
            <a:pPr marL="277495" indent="-2647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Punctuations</a:t>
            </a:r>
            <a:r>
              <a:rPr sz="2100" b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and</a:t>
            </a:r>
            <a:r>
              <a:rPr sz="2100" b="1" u="sng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additional</a:t>
            </a:r>
            <a:r>
              <a:rPr sz="2100" b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spaces</a:t>
            </a:r>
            <a:r>
              <a:rPr sz="2100" spc="-10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988" y="434212"/>
            <a:ext cx="8440420" cy="5878195"/>
            <a:chOff x="284988" y="434212"/>
            <a:chExt cx="8440420" cy="587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8" y="5282184"/>
              <a:ext cx="4264152" cy="1030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1272" y="5282184"/>
              <a:ext cx="3189731" cy="10302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1659" y="5426150"/>
            <a:ext cx="639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Preprocessing</a:t>
            </a:r>
            <a:r>
              <a:rPr sz="3600" b="1" spc="-65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FF8D3D"/>
                </a:solidFill>
                <a:latin typeface="Verdana"/>
                <a:cs typeface="Verdana"/>
              </a:rPr>
              <a:t>of</a:t>
            </a:r>
            <a:r>
              <a:rPr sz="3600" b="1" spc="-25" dirty="0">
                <a:solidFill>
                  <a:srgbClr val="FF8D3D"/>
                </a:solidFill>
                <a:latin typeface="Verdana"/>
                <a:cs typeface="Verdana"/>
              </a:rPr>
              <a:t> </a:t>
            </a: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tweets.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569434"/>
            <a:ext cx="7842250" cy="34556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4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dirty="0">
                <a:latin typeface="Verdana"/>
                <a:cs typeface="Verdana"/>
              </a:rPr>
              <a:t>All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tweets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were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converted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lower</a:t>
            </a:r>
            <a:r>
              <a:rPr sz="2100" b="1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spc="-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case</a:t>
            </a:r>
            <a:endParaRPr sz="2100">
              <a:latin typeface="Verdana"/>
              <a:cs typeface="Verdana"/>
            </a:endParaRPr>
          </a:p>
          <a:p>
            <a:pPr marL="277495" indent="-2647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dirty="0">
                <a:latin typeface="Verdana"/>
                <a:cs typeface="Verdana"/>
              </a:rPr>
              <a:t>All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links</a:t>
            </a:r>
            <a:r>
              <a:rPr sz="2100" b="1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and</a:t>
            </a:r>
            <a:r>
              <a:rPr sz="2100" b="1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urls</a:t>
            </a:r>
            <a:r>
              <a:rPr sz="2100" b="1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were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replaced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generic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URL</a:t>
            </a:r>
            <a:endParaRPr sz="2100">
              <a:latin typeface="Verdana"/>
              <a:cs typeface="Verdana"/>
            </a:endParaRPr>
          </a:p>
          <a:p>
            <a:pPr marL="277495" indent="-2647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dirty="0">
                <a:latin typeface="Verdana"/>
                <a:cs typeface="Verdana"/>
              </a:rPr>
              <a:t>All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usernames</a:t>
            </a:r>
            <a:r>
              <a:rPr sz="2100" b="1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were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replaced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generic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word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USER</a:t>
            </a:r>
            <a:endParaRPr sz="2100">
              <a:latin typeface="Verdana"/>
              <a:cs typeface="Verdana"/>
            </a:endParaRPr>
          </a:p>
          <a:p>
            <a:pPr marL="277495" indent="-2647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7495" algn="l"/>
              </a:tabLst>
            </a:pPr>
            <a:r>
              <a:rPr sz="2100" dirty="0">
                <a:latin typeface="Verdana"/>
                <a:cs typeface="Verdana"/>
              </a:rPr>
              <a:t>Words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hashtags</a:t>
            </a:r>
            <a:r>
              <a:rPr sz="2100" b="1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were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replaced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same</a:t>
            </a:r>
            <a:endParaRPr sz="2100">
              <a:latin typeface="Verdana"/>
              <a:cs typeface="Verdana"/>
            </a:endParaRPr>
          </a:p>
          <a:p>
            <a:pPr marL="27813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Verdana"/>
                <a:cs typeface="Verdana"/>
              </a:rPr>
              <a:t>words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without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hashtag</a:t>
            </a:r>
            <a:endParaRPr sz="2100">
              <a:latin typeface="Verdana"/>
              <a:cs typeface="Verdana"/>
            </a:endParaRPr>
          </a:p>
          <a:p>
            <a:pPr marL="278130" marR="574040" indent="-26606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Punctuations</a:t>
            </a:r>
            <a:r>
              <a:rPr sz="2100" b="1" u="sng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and</a:t>
            </a:r>
            <a:r>
              <a:rPr sz="2100" b="1" u="sng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additional</a:t>
            </a:r>
            <a:r>
              <a:rPr sz="2100" b="1" u="sng" spc="-1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white</a:t>
            </a:r>
            <a:r>
              <a:rPr sz="2100" b="1" u="sng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spaces</a:t>
            </a:r>
            <a:r>
              <a:rPr sz="2100" b="1" spc="-3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were </a:t>
            </a:r>
            <a:r>
              <a:rPr sz="2100" dirty="0">
                <a:latin typeface="Verdana"/>
                <a:cs typeface="Verdana"/>
              </a:rPr>
              <a:t>removed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from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tweets.</a:t>
            </a:r>
            <a:endParaRPr sz="2100">
              <a:latin typeface="Verdana"/>
              <a:cs typeface="Verdana"/>
            </a:endParaRPr>
          </a:p>
          <a:p>
            <a:pPr marL="278130" marR="5080" indent="-26606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100" dirty="0">
                <a:latin typeface="Verdana"/>
                <a:cs typeface="Verdana"/>
              </a:rPr>
              <a:t>All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above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work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was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done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python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via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regular </a:t>
            </a:r>
            <a:r>
              <a:rPr sz="2100" dirty="0">
                <a:latin typeface="Verdana"/>
                <a:cs typeface="Verdana"/>
              </a:rPr>
              <a:t>expression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matching.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code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preprocessing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will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be </a:t>
            </a:r>
            <a:r>
              <a:rPr sz="2100" dirty="0">
                <a:latin typeface="Verdana"/>
                <a:cs typeface="Verdana"/>
              </a:rPr>
              <a:t>uploaded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along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main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code.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3055620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5426150"/>
            <a:ext cx="2461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Approach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568831"/>
            <a:ext cx="7703820" cy="3227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8130" indent="-265430" algn="just">
              <a:lnSpc>
                <a:spcPct val="100000"/>
              </a:lnSpc>
              <a:spcBef>
                <a:spcPts val="400"/>
              </a:spcBef>
              <a:buClr>
                <a:srgbClr val="EF7E09"/>
              </a:buClr>
              <a:buSzPct val="80000"/>
              <a:buFont typeface="Segoe UI Symbol"/>
              <a:buChar char="⚫"/>
              <a:tabLst>
                <a:tab pos="278130" algn="l"/>
              </a:tabLst>
            </a:pPr>
            <a:r>
              <a:rPr sz="2500" dirty="0">
                <a:latin typeface="Verdana"/>
                <a:cs typeface="Verdana"/>
              </a:rPr>
              <a:t>Filtering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for</a:t>
            </a:r>
            <a:r>
              <a:rPr sz="2500" spc="-1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Feature</a:t>
            </a:r>
            <a:r>
              <a:rPr sz="2500" spc="-1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Vector</a:t>
            </a:r>
            <a:endParaRPr sz="2500">
              <a:latin typeface="Verdana"/>
              <a:cs typeface="Verdana"/>
            </a:endParaRPr>
          </a:p>
          <a:p>
            <a:pPr marL="12700" marR="5080" lvl="1" indent="1483995" algn="just">
              <a:lnSpc>
                <a:spcPct val="100000"/>
              </a:lnSpc>
              <a:spcBef>
                <a:spcPts val="300"/>
              </a:spcBef>
              <a:buAutoNum type="arabicParenR"/>
              <a:tabLst>
                <a:tab pos="1496695" algn="l"/>
              </a:tabLst>
            </a:pPr>
            <a:r>
              <a:rPr sz="2500" dirty="0">
                <a:latin typeface="Verdana"/>
                <a:cs typeface="Verdana"/>
              </a:rPr>
              <a:t>Stop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words</a:t>
            </a:r>
            <a:r>
              <a:rPr sz="2500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such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as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a,</a:t>
            </a:r>
            <a:r>
              <a:rPr sz="2500" spc="-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an,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is,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the,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you, </a:t>
            </a:r>
            <a:r>
              <a:rPr sz="2500" dirty="0">
                <a:latin typeface="Verdana"/>
                <a:cs typeface="Verdana"/>
              </a:rPr>
              <a:t>she,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he,</a:t>
            </a:r>
            <a:r>
              <a:rPr sz="2500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it,</a:t>
            </a:r>
            <a:r>
              <a:rPr sz="2500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they</a:t>
            </a:r>
            <a:r>
              <a:rPr sz="2500" spc="-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etc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are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removed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as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they</a:t>
            </a:r>
            <a:r>
              <a:rPr sz="2500" spc="-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do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not </a:t>
            </a:r>
            <a:r>
              <a:rPr sz="2500" dirty="0">
                <a:latin typeface="Verdana"/>
                <a:cs typeface="Verdana"/>
              </a:rPr>
              <a:t>indicate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any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sentiment.</a:t>
            </a:r>
            <a:endParaRPr sz="2500">
              <a:latin typeface="Verdana"/>
              <a:cs typeface="Verdana"/>
            </a:endParaRPr>
          </a:p>
          <a:p>
            <a:pPr marL="12700" marR="633095" lvl="1" indent="1483995">
              <a:lnSpc>
                <a:spcPct val="100000"/>
              </a:lnSpc>
              <a:spcBef>
                <a:spcPts val="305"/>
              </a:spcBef>
              <a:buAutoNum type="arabicParenR"/>
              <a:tabLst>
                <a:tab pos="1496695" algn="l"/>
              </a:tabLst>
            </a:pPr>
            <a:r>
              <a:rPr sz="2500" dirty="0">
                <a:latin typeface="Verdana"/>
                <a:cs typeface="Verdana"/>
              </a:rPr>
              <a:t>Words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starting</a:t>
            </a:r>
            <a:r>
              <a:rPr sz="2500" spc="-1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anything</a:t>
            </a:r>
            <a:r>
              <a:rPr sz="2500" spc="-12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but </a:t>
            </a:r>
            <a:r>
              <a:rPr sz="2500" dirty="0">
                <a:latin typeface="Verdana"/>
                <a:cs typeface="Verdana"/>
              </a:rPr>
              <a:t>alphabets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were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removed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for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simplicity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sake.</a:t>
            </a:r>
            <a:endParaRPr sz="2500">
              <a:latin typeface="Verdana"/>
              <a:cs typeface="Verdana"/>
            </a:endParaRPr>
          </a:p>
          <a:p>
            <a:pPr marL="12700" marR="38735" lvl="1" indent="1483995">
              <a:lnSpc>
                <a:spcPct val="100000"/>
              </a:lnSpc>
              <a:spcBef>
                <a:spcPts val="300"/>
              </a:spcBef>
              <a:buAutoNum type="arabicParenR"/>
              <a:tabLst>
                <a:tab pos="1496695" algn="l"/>
              </a:tabLst>
            </a:pPr>
            <a:r>
              <a:rPr sz="2500" dirty="0">
                <a:latin typeface="Verdana"/>
                <a:cs typeface="Verdana"/>
              </a:rPr>
              <a:t>Punctuation</a:t>
            </a:r>
            <a:r>
              <a:rPr sz="2500" spc="-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and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repeating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words</a:t>
            </a:r>
            <a:r>
              <a:rPr sz="2500" spc="-11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were </a:t>
            </a:r>
            <a:r>
              <a:rPr sz="2500" dirty="0">
                <a:latin typeface="Verdana"/>
                <a:cs typeface="Verdana"/>
              </a:rPr>
              <a:t>removed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as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they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do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not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serve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any</a:t>
            </a:r>
            <a:r>
              <a:rPr sz="2500" spc="-4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purpose.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3409188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5426150"/>
            <a:ext cx="281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Conclusion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4" y="607517"/>
            <a:ext cx="7718425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5470" marR="5080" indent="-572135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80357"/>
              <a:buFont typeface="Segoe UI Symbol"/>
              <a:buChar char="⚫"/>
              <a:tabLst>
                <a:tab pos="1214755" algn="l"/>
                <a:tab pos="4688840" algn="l"/>
              </a:tabLst>
            </a:pPr>
            <a:r>
              <a:rPr sz="2800" dirty="0">
                <a:latin typeface="Verdana"/>
                <a:cs typeface="Verdana"/>
              </a:rPr>
              <a:t>Even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though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unigram</a:t>
            </a:r>
            <a:r>
              <a:rPr sz="2800" dirty="0">
                <a:latin typeface="Verdana"/>
                <a:cs typeface="Verdana"/>
              </a:rPr>
              <a:t>	feature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extractor 	</a:t>
            </a:r>
            <a:r>
              <a:rPr sz="2800" dirty="0">
                <a:latin typeface="Verdana"/>
                <a:cs typeface="Verdana"/>
              </a:rPr>
              <a:t>is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simplest,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it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fails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identify</a:t>
            </a:r>
            <a:endParaRPr sz="2800">
              <a:latin typeface="Verdana"/>
              <a:cs typeface="Verdana"/>
            </a:endParaRPr>
          </a:p>
          <a:p>
            <a:pPr marL="622300" marR="46990" algn="ctr">
              <a:lnSpc>
                <a:spcPct val="100000"/>
              </a:lnSpc>
            </a:pPr>
            <a:r>
              <a:rPr sz="2800" dirty="0">
                <a:latin typeface="Verdana"/>
                <a:cs typeface="Verdana"/>
              </a:rPr>
              <a:t>negations.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Using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bigrams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will</a:t>
            </a:r>
            <a:r>
              <a:rPr sz="2800" spc="-1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help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lot </a:t>
            </a:r>
            <a:r>
              <a:rPr sz="2800" dirty="0">
                <a:latin typeface="Verdana"/>
                <a:cs typeface="Verdana"/>
              </a:rPr>
              <a:t>in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increasing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accuracy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classifier</a:t>
            </a:r>
            <a:endParaRPr sz="2800">
              <a:latin typeface="Verdana"/>
              <a:cs typeface="Verdana"/>
            </a:endParaRPr>
          </a:p>
          <a:p>
            <a:pPr marL="584200" indent="-571500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80357"/>
              <a:buFont typeface="Segoe UI Symbol"/>
              <a:buChar char="⚫"/>
              <a:tabLst>
                <a:tab pos="584200" algn="l"/>
              </a:tabLst>
            </a:pPr>
            <a:r>
              <a:rPr sz="2800" dirty="0">
                <a:latin typeface="Verdana"/>
                <a:cs typeface="Verdana"/>
              </a:rPr>
              <a:t>Presence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neutral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tweets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too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causes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  <a:p>
            <a:pPr marL="2456180">
              <a:lnSpc>
                <a:spcPct val="100000"/>
              </a:lnSpc>
            </a:pPr>
            <a:r>
              <a:rPr sz="2800" dirty="0">
                <a:latin typeface="Verdana"/>
                <a:cs typeface="Verdana"/>
              </a:rPr>
              <a:t>dip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accuracy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5282184"/>
            <a:ext cx="3477767" cy="1030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659" y="5426150"/>
            <a:ext cx="288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8D3D"/>
                </a:solidFill>
                <a:latin typeface="Verdana"/>
                <a:cs typeface="Verdana"/>
              </a:rPr>
              <a:t>References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251" y="607517"/>
            <a:ext cx="7788909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9295" indent="-696595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80357"/>
              <a:buFont typeface="Segoe UI Symbol"/>
              <a:buChar char="⚫"/>
              <a:tabLst>
                <a:tab pos="709295" algn="l"/>
              </a:tabLst>
            </a:pP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3"/>
              </a:rPr>
              <a:t>sentiment140</a:t>
            </a:r>
            <a:r>
              <a:rPr sz="2800" dirty="0">
                <a:latin typeface="Verdana"/>
                <a:cs typeface="Verdana"/>
              </a:rPr>
              <a:t>,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Go,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Bhayani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Huang,</a:t>
            </a:r>
            <a:endParaRPr sz="2800" dirty="0">
              <a:latin typeface="Verdana"/>
              <a:cs typeface="Verdana"/>
            </a:endParaRPr>
          </a:p>
          <a:p>
            <a:pPr marL="2410460">
              <a:lnSpc>
                <a:spcPct val="100000"/>
              </a:lnSpc>
            </a:pPr>
            <a:r>
              <a:rPr sz="2800" dirty="0">
                <a:latin typeface="Verdana"/>
                <a:cs typeface="Verdana"/>
              </a:rPr>
              <a:t>Stanford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University.</a:t>
            </a:r>
            <a:endParaRPr sz="2800" dirty="0">
              <a:latin typeface="Verdana"/>
              <a:cs typeface="Verdana"/>
            </a:endParaRPr>
          </a:p>
          <a:p>
            <a:pPr marL="673735" marR="94615" lvl="1" indent="-57150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357"/>
              <a:buFont typeface="Segoe UI Symbol"/>
              <a:buChar char="⚫"/>
              <a:tabLst>
                <a:tab pos="2053589" algn="l"/>
              </a:tabLst>
            </a:pPr>
            <a:r>
              <a:rPr sz="2800" u="sng" spc="-1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Twitter</a:t>
            </a:r>
            <a:r>
              <a:rPr sz="2800" u="sng" spc="-16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sentiment</a:t>
            </a:r>
            <a:r>
              <a:rPr sz="2800" u="sng" spc="-14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classier</a:t>
            </a:r>
            <a:r>
              <a:rPr sz="2800" u="sng" spc="-10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using</a:t>
            </a:r>
            <a:r>
              <a:rPr sz="2800" u="sng" spc="-12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2800" u="sng" spc="-1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Python</a:t>
            </a:r>
            <a:r>
              <a:rPr sz="2800" spc="-10" dirty="0">
                <a:solidFill>
                  <a:srgbClr val="6B9F24"/>
                </a:solidFill>
                <a:latin typeface="Verdana"/>
                <a:cs typeface="Verdana"/>
              </a:rPr>
              <a:t> 	</a:t>
            </a: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and</a:t>
            </a:r>
            <a:r>
              <a:rPr sz="2800" u="sng" spc="-9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2800" u="sng" spc="-2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NLTK</a:t>
            </a:r>
            <a:r>
              <a:rPr sz="2800" u="sng" spc="-114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Laurent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10" dirty="0" err="1">
                <a:latin typeface="Verdana"/>
                <a:cs typeface="Verdana"/>
              </a:rPr>
              <a:t>Luce</a:t>
            </a:r>
            <a:r>
              <a:rPr sz="2800" spc="-1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1347470" lvl="3" indent="-57150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357"/>
              <a:buFont typeface="Segoe UI Symbol"/>
              <a:buChar char="⚫"/>
              <a:tabLst>
                <a:tab pos="1347470" algn="l"/>
              </a:tabLst>
            </a:pPr>
            <a:r>
              <a:rPr sz="2800" u="sng" spc="-1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5"/>
              </a:rPr>
              <a:t>Twitter</a:t>
            </a:r>
            <a:r>
              <a:rPr sz="2800" u="sng" spc="-15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2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5"/>
              </a:rPr>
              <a:t>Sentiment</a:t>
            </a:r>
            <a:r>
              <a:rPr sz="2800" u="sng" spc="-15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Niek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Sanders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mahmoud.ahmed9965555@gmail.com</cp:lastModifiedBy>
  <cp:revision>1</cp:revision>
  <dcterms:created xsi:type="dcterms:W3CDTF">2024-11-22T14:52:32Z</dcterms:created>
  <dcterms:modified xsi:type="dcterms:W3CDTF">2024-11-22T14:56:16Z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  <property fmtid="{D5CDD505-2E9C-101B-9397-08002B2CF9AE}" pid="3" name="Producer">
    <vt:lpwstr>iLovePDF</vt:lpwstr>
  </property>
</Properties>
</file>