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47667-C1D3-4ECC-967A-76031C06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55827-A00A-4789-A28B-819EFAD61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FC7781-B8FB-4903-AFFB-FB1D8455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7570C-0A4F-47B1-B653-7D7B259B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78854-4E5F-41D6-AB48-3AFB094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9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BAFD6-19F4-4736-A98F-0CEC44B0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436E51-3262-4907-BA98-02E91AD8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13882-096E-424F-9856-53C0E3B4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FE370-CF02-4502-9F70-0C1F1EF4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C38E5-77F4-4FC0-A0AE-119BBBE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D952C2-DE7E-4F35-AC5C-49D7B0EF2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C8856-2C85-48C0-AAC0-1F06E848E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0C4AE-6651-482B-BD5C-A409D41D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AA510-F127-4940-A45D-91891105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3DE17-44BD-4DEB-8228-4FFD32F0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95D50-1D26-4D42-8C75-A617080D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9DBE0-9915-4830-B232-D681A494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4AFFE-10FF-4C65-9C8F-0F43AC6F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441BA-1826-4019-97D3-24B330E0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6C8E2-CA67-4504-958B-F18DD80D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7D189-D9FE-42F8-B5C0-FED04E71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DFA08D-D67C-4E00-8922-6D322058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AC536-CC2C-461A-A2D9-0C4A507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76C4-9B35-4BBE-952F-3A67CF0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EA76A-B085-4292-ACA0-39F72FDE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3C2FF-F31C-45AB-B4DC-F15A370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5AB35-E192-4976-B178-DB8B886A2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656ACE-B019-4DC9-8902-352DE26F1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7B6A-E1ED-42B7-A0B4-B6B6936F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83F90C-4DBB-4B1E-A5E7-72C61804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70688-FCF4-42E9-AB59-D43EEB2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C0C87-38C0-4401-BA32-D389CAC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1BBEA-5512-41F2-9E85-AC248CF9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A55196-9792-4B6F-BF40-9A9F1597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35378D-CAB6-49D1-9BAA-B020532B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C11E19-005D-4F78-8AEB-EE2B68D2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519DC4-AE10-4E6F-AAA7-79C1F8C5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B5D06B-5134-436F-82C1-32F4C179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0181FE-60BA-48A4-B88E-E81863B5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5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B1E3F-0453-4B34-90FC-87B9858E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8E75F-44C1-4D73-95D3-6F9999BD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44019E-E7DE-4DBE-8D2A-93A1FCB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0CD6B5-774D-4FAE-97CE-86C57B9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A446C9-31FA-4B2B-9860-C55DA84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813E59-520E-4DCC-9935-14C8EAD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790D1-CC1C-41F7-8404-33D4E357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93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63A9E-1E80-4371-B5D6-40D1D23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A3238-DA13-48F3-A700-893BE0B7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F72C6B-A483-47D2-9A8C-43889250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77A243-4962-4E9F-9908-7F5A33C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6BD0D-BC74-444E-A2BA-E30186C0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92A146-C68F-4858-A3E5-B011F8E2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8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3F466-2CBD-4B35-B1DA-33790F3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91C6E7-9092-4059-ACAE-8C370C476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1CB8BE-24EE-4FF3-97C8-998A1FC3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3CE28A-2432-41D3-99D1-C680C0F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88472-4266-433B-847A-DCF4E77C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34AFCE-9927-4839-B640-41A042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27CC43-3093-451B-96F5-3B9224A2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90CF-975B-4E17-B6BF-9EF4F62C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1F1CD-804F-4E87-A09F-4D083AC7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1150-F371-4ACB-8A72-ED6D8D66F448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CF7BE-F05D-497E-A82D-D4B9D17C5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3A77E-C982-4289-9D39-D4AA72C49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CB83-5BCA-4C12-8D2E-295726D4E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1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C151F-56B8-49FA-9413-B21B86D3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2363"/>
          </a:xfrm>
        </p:spPr>
        <p:txBody>
          <a:bodyPr/>
          <a:lstStyle/>
          <a:p>
            <a:r>
              <a:rPr lang="fr-FR" dirty="0" err="1"/>
              <a:t>Gps</a:t>
            </a:r>
            <a:r>
              <a:rPr lang="fr-FR" dirty="0"/>
              <a:t> Tracker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365C57-CEFF-4535-AE27-37C8A2AD3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127"/>
            <a:ext cx="9144000" cy="3094184"/>
          </a:xfrm>
        </p:spPr>
        <p:txBody>
          <a:bodyPr>
            <a:noAutofit/>
          </a:bodyPr>
          <a:lstStyle/>
          <a:p>
            <a:endParaRPr lang="fr-FR" sz="6000" dirty="0"/>
          </a:p>
          <a:p>
            <a:r>
              <a:rPr lang="fr-FR" sz="6000" dirty="0"/>
              <a:t>Normal vs </a:t>
            </a:r>
            <a:r>
              <a:rPr lang="fr-FR" sz="6000" dirty="0" err="1"/>
              <a:t>Attacks</a:t>
            </a:r>
            <a:r>
              <a:rPr lang="fr-FR" sz="6000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668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8A1FA8A-0171-4249-81FA-BB76BA5A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690688"/>
            <a:ext cx="9875520" cy="480218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86CC51-41FE-4455-8182-9A49CCE9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splitting</a:t>
            </a:r>
            <a:r>
              <a:rPr lang="fr-FR" dirty="0"/>
              <a:t> and model training ( </a:t>
            </a:r>
            <a:r>
              <a:rPr lang="fr-FR" dirty="0" err="1"/>
              <a:t>Random</a:t>
            </a:r>
            <a:r>
              <a:rPr lang="fr-FR" dirty="0"/>
              <a:t> Forrest)</a:t>
            </a:r>
          </a:p>
        </p:txBody>
      </p:sp>
    </p:spTree>
    <p:extLst>
      <p:ext uri="{BB962C8B-B14F-4D97-AF65-F5344CB8AC3E}">
        <p14:creationId xmlns:p14="http://schemas.microsoft.com/office/powerpoint/2010/main" val="236290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B1160-53AB-4425-BCBB-2CC77493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and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C50F9A-5035-429B-9EDC-59EBF874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13B8-7960-47AC-A1C0-23760365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16815" cy="718087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Confusion matrix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2513E79-FD4C-4E4D-BDF6-83F12409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984738"/>
            <a:ext cx="8862646" cy="5774788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D30AB1-EF04-4090-9BEF-9008D76F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847" y="1083212"/>
            <a:ext cx="2130082" cy="52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9F60B-7A9A-4786-B453-725B045C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8AB703-D6AE-4173-B9B6-9AD561E31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1477109"/>
            <a:ext cx="5641144" cy="53808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32A94F-CCB2-4C8F-9F4B-DE08513E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78" y="1477108"/>
            <a:ext cx="4890867" cy="50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7B55-8C1F-4709-972B-FFC425C1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1D CNN LSTM model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DC63E51-FCEC-45ED-B0B0-DD167A77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174"/>
            <a:ext cx="10515600" cy="53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1EA80-47A3-4946-9943-7D437C18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fr-FR" dirty="0"/>
              <a:t>Train and Test </a:t>
            </a:r>
            <a:r>
              <a:rPr lang="fr-FR" dirty="0" err="1"/>
              <a:t>accuracy</a:t>
            </a:r>
            <a:r>
              <a:rPr lang="fr-FR" dirty="0"/>
              <a:t> + Confusion Matrix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620F2C0-38C3-454D-A709-42A5378B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750"/>
            <a:ext cx="10515600" cy="5240214"/>
          </a:xfrm>
        </p:spPr>
        <p:txBody>
          <a:bodyPr/>
          <a:lstStyle/>
          <a:p>
            <a:r>
              <a:rPr lang="fr-FR" dirty="0"/>
              <a:t>Train </a:t>
            </a:r>
            <a:r>
              <a:rPr lang="fr-FR" dirty="0" err="1"/>
              <a:t>accuracy</a:t>
            </a:r>
            <a:r>
              <a:rPr lang="fr-FR" dirty="0"/>
              <a:t>: 90,45% &lt; 99,97%     Test </a:t>
            </a:r>
            <a:r>
              <a:rPr lang="fr-FR" dirty="0" err="1"/>
              <a:t>accuracy</a:t>
            </a:r>
            <a:r>
              <a:rPr lang="fr-FR" dirty="0"/>
              <a:t>: 89,10% &lt; 89,64%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6122F4-9C87-4D56-A076-CFE7BB90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1477107"/>
            <a:ext cx="8961120" cy="53808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9A1427-469A-4461-A483-9A6A4E2C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1477107"/>
            <a:ext cx="2130082" cy="52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43B1-A7F1-4140-9FD1-D02AA8A9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A0DBA98-7A35-4919-993B-D9B28C8C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1" y="970672"/>
            <a:ext cx="5725551" cy="5887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F3156B-C99A-4FF0-998E-F09933A6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51" y="970672"/>
            <a:ext cx="4648199" cy="55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76941-EFEA-4BB5-A6F3-DA662FF7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21866-5822-4AA1-B0BE-7A2BFCA8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The RF </a:t>
            </a:r>
            <a:r>
              <a:rPr lang="fr-FR" dirty="0" err="1"/>
              <a:t>forrest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b="1" dirty="0">
                <a:solidFill>
                  <a:srgbClr val="FF0000"/>
                </a:solidFill>
              </a:rPr>
              <a:t>bit </a:t>
            </a:r>
            <a:r>
              <a:rPr lang="fr-FR" b="1" dirty="0" err="1">
                <a:solidFill>
                  <a:srgbClr val="FF0000"/>
                </a:solidFill>
              </a:rPr>
              <a:t>better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 err="1"/>
              <a:t>than</a:t>
            </a:r>
            <a:r>
              <a:rPr lang="fr-FR" dirty="0"/>
              <a:t> the 1D CNN LSTM model in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term</a:t>
            </a:r>
            <a:endParaRPr lang="fr-FR" dirty="0"/>
          </a:p>
          <a:p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But </a:t>
            </a:r>
            <a:r>
              <a:rPr lang="fr-FR" b="1" dirty="0"/>
              <a:t>t</a:t>
            </a:r>
            <a:r>
              <a:rPr lang="fr-FR" dirty="0"/>
              <a:t>he RF model </a:t>
            </a:r>
            <a:r>
              <a:rPr lang="fr-FR" b="1" dirty="0">
                <a:solidFill>
                  <a:srgbClr val="FF0000"/>
                </a:solidFill>
              </a:rPr>
              <a:t>has a </a:t>
            </a:r>
            <a:r>
              <a:rPr lang="fr-FR" b="1" dirty="0" err="1">
                <a:solidFill>
                  <a:srgbClr val="FF0000"/>
                </a:solidFill>
              </a:rPr>
              <a:t>much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better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Accuracy</a:t>
            </a:r>
            <a:r>
              <a:rPr lang="fr-FR" dirty="0"/>
              <a:t> and F1 score </a:t>
            </a:r>
            <a:r>
              <a:rPr lang="fr-FR" dirty="0" err="1"/>
              <a:t>concerning</a:t>
            </a:r>
            <a:r>
              <a:rPr lang="fr-FR" dirty="0"/>
              <a:t> the </a:t>
            </a:r>
            <a:r>
              <a:rPr lang="fr-FR" u="sng" dirty="0"/>
              <a:t>normal class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as </a:t>
            </a:r>
            <a:r>
              <a:rPr lang="fr-FR" dirty="0" err="1"/>
              <a:t>we</a:t>
            </a:r>
            <a:r>
              <a:rPr lang="fr-FR" dirty="0"/>
              <a:t> do not </a:t>
            </a:r>
            <a:r>
              <a:rPr lang="fr-FR" dirty="0" err="1"/>
              <a:t>want</a:t>
            </a:r>
            <a:r>
              <a:rPr lang="fr-FR" dirty="0"/>
              <a:t> the normal type of messages </a:t>
            </a:r>
            <a:r>
              <a:rPr lang="fr-FR" dirty="0" err="1"/>
              <a:t>mistaken</a:t>
            </a:r>
            <a:r>
              <a:rPr lang="fr-FR" dirty="0"/>
              <a:t> as </a:t>
            </a:r>
            <a:r>
              <a:rPr lang="fr-FR" dirty="0" err="1"/>
              <a:t>attack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EB69C57-4C70-4D91-BAE1-209A8FA9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27422"/>
              </p:ext>
            </p:extLst>
          </p:nvPr>
        </p:nvGraphicFramePr>
        <p:xfrm>
          <a:off x="450165" y="4769069"/>
          <a:ext cx="106773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345">
                  <a:extLst>
                    <a:ext uri="{9D8B030D-6E8A-4147-A177-3AD203B41FA5}">
                      <a16:colId xmlns:a16="http://schemas.microsoft.com/office/drawing/2014/main" val="2117659954"/>
                    </a:ext>
                  </a:extLst>
                </a:gridCol>
                <a:gridCol w="2669345">
                  <a:extLst>
                    <a:ext uri="{9D8B030D-6E8A-4147-A177-3AD203B41FA5}">
                      <a16:colId xmlns:a16="http://schemas.microsoft.com/office/drawing/2014/main" val="554300516"/>
                    </a:ext>
                  </a:extLst>
                </a:gridCol>
                <a:gridCol w="2669345">
                  <a:extLst>
                    <a:ext uri="{9D8B030D-6E8A-4147-A177-3AD203B41FA5}">
                      <a16:colId xmlns:a16="http://schemas.microsoft.com/office/drawing/2014/main" val="3068220695"/>
                    </a:ext>
                  </a:extLst>
                </a:gridCol>
                <a:gridCol w="2669345">
                  <a:extLst>
                    <a:ext uri="{9D8B030D-6E8A-4147-A177-3AD203B41FA5}">
                      <a16:colId xmlns:a16="http://schemas.microsoft.com/office/drawing/2014/main" val="3590103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Model / </a:t>
                      </a:r>
                      <a:r>
                        <a:rPr lang="fr-FR" dirty="0" err="1"/>
                        <a:t>metric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1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Forrest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1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1D CNN LSTM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6216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C53CAA0-0A53-430A-A899-7BC3C2267905}"/>
              </a:ext>
            </a:extLst>
          </p:cNvPr>
          <p:cNvSpPr txBox="1"/>
          <p:nvPr/>
        </p:nvSpPr>
        <p:spPr>
          <a:xfrm>
            <a:off x="970671" y="6147582"/>
            <a:ext cx="1001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The normal class </a:t>
            </a:r>
            <a:r>
              <a:rPr lang="fr-FR" sz="2800" b="1" dirty="0" err="1"/>
              <a:t>metrics</a:t>
            </a:r>
            <a:r>
              <a:rPr lang="fr-FR" sz="2800" b="1" dirty="0"/>
              <a:t> for </a:t>
            </a:r>
            <a:r>
              <a:rPr lang="fr-FR" sz="2800" b="1" dirty="0" err="1"/>
              <a:t>each</a:t>
            </a:r>
            <a:r>
              <a:rPr lang="fr-FR" sz="2800" b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0250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356BA-2DAD-46A4-8AAE-FB3E2C4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+ </a:t>
            </a:r>
            <a:r>
              <a:rPr lang="fr-FR" dirty="0" err="1"/>
              <a:t>Naive</a:t>
            </a:r>
            <a:r>
              <a:rPr lang="fr-FR" dirty="0"/>
              <a:t> Bayes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08C833A-6C34-4DD9-9339-D29688894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654420"/>
              </p:ext>
            </p:extLst>
          </p:nvPr>
        </p:nvGraphicFramePr>
        <p:xfrm>
          <a:off x="838200" y="1825625"/>
          <a:ext cx="10515597" cy="38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869431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32523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8114027"/>
                    </a:ext>
                  </a:extLst>
                </a:gridCol>
              </a:tblGrid>
              <a:tr h="128121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</a:t>
                      </a:r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 </a:t>
                      </a:r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06730"/>
                  </a:ext>
                </a:extLst>
              </a:tr>
              <a:tr h="128121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Decision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99,97 %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86,86 %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2477"/>
                  </a:ext>
                </a:extLst>
              </a:tr>
              <a:tr h="128121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Naive</a:t>
                      </a:r>
                      <a:r>
                        <a:rPr lang="fr-FR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60,35%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6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5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25E66-AFD3-46E3-B8FE-FC4D473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 (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3E1699-D53A-43FD-915F-B6450274A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9311"/>
            <a:ext cx="6358597" cy="53386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410395-B6E5-4930-97C6-7D776C89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66" y="1899138"/>
            <a:ext cx="5341033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1F4DE-B072-4A50-B5D4-EDAB3F71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136663B-3188-43D0-8ADB-7A43711BB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9" y="2011680"/>
            <a:ext cx="9383151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336B2-3187-405A-8BF1-481A09D9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fr-FR" dirty="0"/>
              <a:t>1D CNN model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AB9C4B0F-38F2-437C-82BC-DA6DAF61D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461649"/>
              </p:ext>
            </p:extLst>
          </p:nvPr>
        </p:nvGraphicFramePr>
        <p:xfrm>
          <a:off x="838200" y="995631"/>
          <a:ext cx="10515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19242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400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 </a:t>
                      </a:r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:  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88,84 %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 </a:t>
                      </a:r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87,8 %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16704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647EA2F4-AAAB-4EC7-956E-81673BB4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32536"/>
            <a:ext cx="6302325" cy="52254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A4AAA2-C675-4BD4-9516-5EDB55CB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98" y="2053883"/>
            <a:ext cx="4994031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4D17-B050-40AA-A07D-6DEBB9F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 values description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FF3C4C-C2B5-4EAE-9E23-C26F725B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4" y="1997612"/>
            <a:ext cx="9566031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3C85-9DFD-46F4-8336-DBE91C13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Messages and </a:t>
            </a:r>
            <a:r>
              <a:rPr lang="fr-FR" dirty="0" err="1"/>
              <a:t>attacks</a:t>
            </a:r>
            <a:r>
              <a:rPr lang="fr-FR" dirty="0"/>
              <a:t> count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F4A3C2-1304-44C2-9347-D1216E1CD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1" y="1690688"/>
            <a:ext cx="762468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EB104-2AEB-477B-9579-A8BC762E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1"/>
          </a:xfrm>
        </p:spPr>
        <p:txBody>
          <a:bodyPr>
            <a:normAutofit fontScale="90000"/>
          </a:bodyPr>
          <a:lstStyle/>
          <a:p>
            <a:r>
              <a:rPr lang="fr-FR" dirty="0"/>
              <a:t>Normal vs Attack distribution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27E3E47-EDB9-4D53-8B18-ED342D4B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2" y="1181686"/>
            <a:ext cx="9397219" cy="56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85593-1C32-4AD1-A948-EF050934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/>
          <a:lstStyle/>
          <a:p>
            <a:r>
              <a:rPr lang="fr-FR" dirty="0"/>
              <a:t>Normal and </a:t>
            </a:r>
            <a:r>
              <a:rPr lang="fr-FR" dirty="0" err="1"/>
              <a:t>Attacks</a:t>
            </a:r>
            <a:r>
              <a:rPr lang="fr-FR" dirty="0"/>
              <a:t> distribution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22F53B-7B99-4F6C-9A3E-FE9AC273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589649"/>
            <a:ext cx="10142805" cy="5268351"/>
          </a:xfrm>
        </p:spPr>
      </p:pic>
    </p:spTree>
    <p:extLst>
      <p:ext uri="{BB962C8B-B14F-4D97-AF65-F5344CB8AC3E}">
        <p14:creationId xmlns:p14="http://schemas.microsoft.com/office/powerpoint/2010/main" val="13146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50FD4-1C12-4147-A362-8946E491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 </a:t>
            </a:r>
            <a:r>
              <a:rPr lang="fr-FR" dirty="0" err="1"/>
              <a:t>encoding</a:t>
            </a:r>
            <a:r>
              <a:rPr lang="fr-FR" dirty="0"/>
              <a:t> the </a:t>
            </a:r>
            <a:r>
              <a:rPr lang="fr-FR" dirty="0" err="1"/>
              <a:t>target</a:t>
            </a:r>
            <a:r>
              <a:rPr lang="fr-FR" dirty="0"/>
              <a:t> variable (type)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D53D14C-3E27-4CF8-96B3-3248B065F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6768"/>
            <a:ext cx="9614095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AD5ED-367E-4D91-AD29-5F55006F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class code </a:t>
            </a:r>
            <a:r>
              <a:rPr lang="fr-FR" dirty="0" err="1"/>
              <a:t>equivalent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6522F3C-6EF3-49A8-850C-AF7EFD10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5EC60-B8C0-4EE4-9054-E4F6BA06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+ </a:t>
            </a:r>
            <a:r>
              <a:rPr lang="fr-FR" dirty="0" err="1"/>
              <a:t>scaling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DFAF3E8-A059-4AC5-9F50-F9DEDA83C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748" y="1690689"/>
            <a:ext cx="8412479" cy="45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0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219</Words>
  <Application>Microsoft Office PowerPoint</Application>
  <PresentationFormat>Grand écran</PresentationFormat>
  <Paragraphs>49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Gps Tracker Dataset</vt:lpstr>
      <vt:lpstr>About the dataset</vt:lpstr>
      <vt:lpstr>Dataset numeric values description</vt:lpstr>
      <vt:lpstr>Messages and attacks count</vt:lpstr>
      <vt:lpstr>Normal vs Attack distribution</vt:lpstr>
      <vt:lpstr>Normal and Attacks distribution</vt:lpstr>
      <vt:lpstr>Label encoding the target variable (type)</vt:lpstr>
      <vt:lpstr>Each class code equivalent</vt:lpstr>
      <vt:lpstr>Feature selection + scaling</vt:lpstr>
      <vt:lpstr>Data splitting and model training ( Random Forrest)</vt:lpstr>
      <vt:lpstr>Prediction and accuracy metric</vt:lpstr>
      <vt:lpstr>Confusion matrix</vt:lpstr>
      <vt:lpstr>Recall, Precision, F1 score</vt:lpstr>
      <vt:lpstr>1D CNN LSTM model</vt:lpstr>
      <vt:lpstr>Train and Test accuracy + Confusion Matrix</vt:lpstr>
      <vt:lpstr>Recall, Precision, F1 score</vt:lpstr>
      <vt:lpstr>Conclusion</vt:lpstr>
      <vt:lpstr>Decision Tree + Naive Bayes</vt:lpstr>
      <vt:lpstr>Recall, Precision, F1 score (Decision Tree)</vt:lpstr>
      <vt:lpstr>1D CNN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Mahmoud Aloulou</dc:creator>
  <cp:lastModifiedBy>Mahmoud Aloulou</cp:lastModifiedBy>
  <cp:revision>17</cp:revision>
  <dcterms:created xsi:type="dcterms:W3CDTF">2022-06-30T13:55:51Z</dcterms:created>
  <dcterms:modified xsi:type="dcterms:W3CDTF">2022-07-11T14:29:25Z</dcterms:modified>
</cp:coreProperties>
</file>