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DCE2A-54EE-4C72-B113-C5D59BBB2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174A76-86DD-4F07-B3D4-615ADADC0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8DBCF0-AFCB-4F5A-A022-8DCCD592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B2EB-14B9-4D2A-B1D5-DEECAFE83D6D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698517-6FF0-46AA-9C94-77781828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9F4697-6776-42A0-AB56-DFB1773F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83FD-C456-4AF2-850E-AE85CBD80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88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E259D-DFE3-4EC5-9F48-1ABDB4B5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F9E508-61C2-4100-8572-744C6B09B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4A336D-8A42-45AE-90AB-C7DE03B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B2EB-14B9-4D2A-B1D5-DEECAFE83D6D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B4DB72-84E8-4EA2-9E37-DF1FE54E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657AFE-6DF5-412F-A211-7EC86375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83FD-C456-4AF2-850E-AE85CBD80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46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E5F736C-DC3D-492B-A774-26E37C09C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062242-F750-4C20-AB74-E43B48296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D5752F-BE84-4997-B44E-2296EE6C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B2EB-14B9-4D2A-B1D5-DEECAFE83D6D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E40B36-F783-45C2-B97F-2CC5532B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F0CADF-3C19-4118-9B5C-20F700E1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83FD-C456-4AF2-850E-AE85CBD80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25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B7DEB-B247-4A65-A1E1-37413F61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450250-65A1-4F13-8A25-29BBFEB12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35E503-A351-4DC7-9BC3-477D4961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B2EB-14B9-4D2A-B1D5-DEECAFE83D6D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8DD2A-3375-48D5-AC2A-40F28BDD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090E05-FC59-474E-BA26-55BC200A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83FD-C456-4AF2-850E-AE85CBD80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0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D27CD-B1EE-4228-B5C6-D5979036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5875F-C86E-4D14-8CDD-F48665989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703D77-F57D-4292-AEB5-A391BC31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B2EB-14B9-4D2A-B1D5-DEECAFE83D6D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4DE22-A1E5-4BCD-A4B2-5BFC71C2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182802-D075-4D94-9A1C-D6A20AF2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83FD-C456-4AF2-850E-AE85CBD80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87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63042-F291-47ED-93A4-FD84EC4B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0B3D72-6FDA-4ACF-AFA7-E513DEBC5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8FD655-2ACB-4E10-9D8E-FFCE43F4B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3DFFAE-B512-4B44-8740-CF3F0997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B2EB-14B9-4D2A-B1D5-DEECAFE83D6D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7EB5BB-2991-4E51-9378-89294558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1BF9A-7276-4C96-ABD7-2B5057A4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83FD-C456-4AF2-850E-AE85CBD80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13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AACB7-18DE-4B5F-B0AF-343BA955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9EFAC9-DAAC-4E79-933C-258D97153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8C56F-9A4E-43FF-84C0-CCF138FD1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B97981-94F0-4619-BD44-334D8746F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2C3A4D-0375-4E14-B13B-F0752E4D2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E7332C-E4DB-4D17-AC4C-BC7CC4ED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B2EB-14B9-4D2A-B1D5-DEECAFE83D6D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B96B78-5443-4618-808E-0796DA84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A64F89-5838-4281-B44D-C30E782A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83FD-C456-4AF2-850E-AE85CBD80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74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CCA86-118D-4A02-9AE0-8833D4CB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325551-3663-4694-A336-EA2B9307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B2EB-14B9-4D2A-B1D5-DEECAFE83D6D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D2AAB8-3DD2-4856-B9D1-25EBD296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A6AB5F-DF13-4860-B7F7-FF88C24F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83FD-C456-4AF2-850E-AE85CBD80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19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EEF508-EDEB-4B78-B62E-5065DB0F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B2EB-14B9-4D2A-B1D5-DEECAFE83D6D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D69546-197D-4AAF-9FA2-8A2C4E06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119C0A-FDB3-4DA5-A32C-4B6EB111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83FD-C456-4AF2-850E-AE85CBD80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4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F670F-1245-4131-B0F3-12CD55E7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F4ED94-245E-4A65-AB4F-6B048ADE2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5AF570-86ED-46CC-A243-791BE4E15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F067E7-F97B-4A5E-9583-104E589B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B2EB-14B9-4D2A-B1D5-DEECAFE83D6D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CF9550-4F95-4026-8E2C-6AA41CBD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63B123-00EC-42DB-83F0-5A4CD540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83FD-C456-4AF2-850E-AE85CBD80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26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4061E-CE57-43EE-8E7A-08DDEFEA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4AC9D6-5868-4650-97BC-42890FB85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693F9A-4B93-48C9-8565-25C77C218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7F2A38-1E59-494D-A0F3-AF5BF68D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B2EB-14B9-4D2A-B1D5-DEECAFE83D6D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CE07C8-8495-441E-AD1A-C631C3B8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3AACF4-13B6-4610-B215-0C02BA4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83FD-C456-4AF2-850E-AE85CBD80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32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0763B9-CD8D-4809-9413-00026069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C352C0-B184-48D3-AAE9-23C850005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601E1-C50A-449E-83B6-6385940E2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7B2EB-14B9-4D2A-B1D5-DEECAFE83D6D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EBA539-12F6-4274-9B39-BE22A7144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844A9-5451-4B88-A23F-BFA8B8E0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83FD-C456-4AF2-850E-AE85CBD80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03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64D4B-B04D-495C-85BB-32FDAA7A4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06769"/>
          </a:xfrm>
        </p:spPr>
        <p:txBody>
          <a:bodyPr/>
          <a:lstStyle/>
          <a:p>
            <a:r>
              <a:rPr lang="fr-FR" dirty="0"/>
              <a:t>MODBUS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B858D5-6240-4DF8-B6CF-21A0B7755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5231"/>
            <a:ext cx="9144000" cy="3263703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sz="6000" dirty="0"/>
              <a:t>Normal vs </a:t>
            </a:r>
            <a:r>
              <a:rPr lang="fr-FR" sz="6000" dirty="0" err="1"/>
              <a:t>Attacks</a:t>
            </a:r>
            <a:r>
              <a:rPr lang="fr-FR" sz="6000" dirty="0"/>
              <a:t>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4787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6F92B-EA55-47EF-836A-7A6802D5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splitting</a:t>
            </a:r>
            <a:r>
              <a:rPr lang="fr-FR" dirty="0"/>
              <a:t> and model training ( </a:t>
            </a:r>
            <a:r>
              <a:rPr lang="fr-FR" dirty="0" err="1"/>
              <a:t>Random</a:t>
            </a:r>
            <a:r>
              <a:rPr lang="fr-FR" dirty="0"/>
              <a:t> Forrest)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E994478-9AA5-4654-94B2-356976452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10162735" cy="49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6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FA3D5-5225-457E-9600-916E3E8E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Prediction</a:t>
            </a:r>
            <a:r>
              <a:rPr lang="fr-FR" dirty="0"/>
              <a:t> and 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metric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065E84C-E2A3-45EB-986F-DD542F76B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23307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8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8C27B-C5B4-4DDC-9D8A-BDE7138D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/>
          <a:lstStyle/>
          <a:p>
            <a:pPr algn="ctr"/>
            <a:r>
              <a:rPr lang="fr-FR" b="1" dirty="0"/>
              <a:t>Confusion matrix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B1651FA-4362-4BBE-AF26-6D6370AAB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3212"/>
            <a:ext cx="9608235" cy="5774788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1C0E4FC-46D4-4B82-B9E2-906EF65F0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604" y="1083212"/>
            <a:ext cx="2091396" cy="510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0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C766D-D53B-4596-A4EE-EB36636C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253"/>
          </a:xfrm>
        </p:spPr>
        <p:txBody>
          <a:bodyPr/>
          <a:lstStyle/>
          <a:p>
            <a:r>
              <a:rPr lang="fr-FR" dirty="0" err="1"/>
              <a:t>Recall</a:t>
            </a:r>
            <a:r>
              <a:rPr lang="fr-FR" dirty="0"/>
              <a:t>, </a:t>
            </a:r>
            <a:r>
              <a:rPr lang="fr-FR" dirty="0" err="1"/>
              <a:t>Precision</a:t>
            </a:r>
            <a:r>
              <a:rPr lang="fr-FR" dirty="0"/>
              <a:t>, F1 score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74E1044-08BE-4F1F-8D3F-A0F89FA97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257800" cy="516731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ABC1029-9308-4EDB-9603-B36CDEC2D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305" y="1690688"/>
            <a:ext cx="443249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2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2AEC6-5860-45B3-B7EB-36ED4E87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1D CNN LSTM model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CF44A39-4D51-4044-95F8-18BC12594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603" y="1463040"/>
            <a:ext cx="10515600" cy="5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2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372AA-6D9F-4EB5-9A03-20225695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fr-FR" dirty="0"/>
              <a:t>Train and Test </a:t>
            </a:r>
            <a:r>
              <a:rPr lang="fr-FR" dirty="0" err="1"/>
              <a:t>accuracy</a:t>
            </a:r>
            <a:r>
              <a:rPr lang="fr-FR" dirty="0"/>
              <a:t> + Confusion Matrix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3CAE56-20B0-4EF2-8933-6AB4D0A72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588"/>
            <a:ext cx="10515600" cy="5032375"/>
          </a:xfrm>
        </p:spPr>
        <p:txBody>
          <a:bodyPr/>
          <a:lstStyle/>
          <a:p>
            <a:r>
              <a:rPr lang="fr-FR" dirty="0"/>
              <a:t>Train </a:t>
            </a:r>
            <a:r>
              <a:rPr lang="fr-FR" dirty="0" err="1"/>
              <a:t>accuracy</a:t>
            </a:r>
            <a:r>
              <a:rPr lang="fr-FR" dirty="0"/>
              <a:t>: 90,99 % &lt;   99,96             Test </a:t>
            </a:r>
            <a:r>
              <a:rPr lang="fr-FR" dirty="0" err="1"/>
              <a:t>accuracy</a:t>
            </a:r>
            <a:r>
              <a:rPr lang="fr-FR" dirty="0"/>
              <a:t>: 88,84 % &lt; 98%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DCBFFC-FCD8-4968-A56E-B5F69E7D4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49" y="1656470"/>
            <a:ext cx="7076049" cy="516987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122DCC2-EB94-4481-97F1-DDA9C2E47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589" y="1656470"/>
            <a:ext cx="2091396" cy="510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8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1CA72-CD22-492B-A232-E0E0441D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4"/>
          </a:xfrm>
        </p:spPr>
        <p:txBody>
          <a:bodyPr/>
          <a:lstStyle/>
          <a:p>
            <a:r>
              <a:rPr lang="fr-FR" dirty="0" err="1"/>
              <a:t>Recall</a:t>
            </a:r>
            <a:r>
              <a:rPr lang="fr-FR" dirty="0"/>
              <a:t>, </a:t>
            </a:r>
            <a:r>
              <a:rPr lang="fr-FR" dirty="0" err="1"/>
              <a:t>Precision</a:t>
            </a:r>
            <a:r>
              <a:rPr lang="fr-FR" dirty="0"/>
              <a:t>, F1 score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31D2083-242C-4748-9454-3D9A31295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3379"/>
            <a:ext cx="5675142" cy="517691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C1B7C4-A1F6-40B7-A417-B10829550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267" y="1533379"/>
            <a:ext cx="4431323" cy="451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75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0453C-58D3-4CEF-A761-6F9B70F4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F3A80-41F5-421D-9571-41A9786F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Random</a:t>
            </a:r>
            <a:r>
              <a:rPr lang="fr-FR" dirty="0"/>
              <a:t> Forrest model </a:t>
            </a:r>
            <a:r>
              <a:rPr lang="fr-FR" dirty="0" err="1"/>
              <a:t>had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1D CNN LSTM model in </a:t>
            </a:r>
            <a:r>
              <a:rPr lang="fr-FR" dirty="0" err="1"/>
              <a:t>terms</a:t>
            </a:r>
            <a:r>
              <a:rPr lang="fr-FR" dirty="0"/>
              <a:t> of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Test </a:t>
            </a:r>
            <a:r>
              <a:rPr lang="fr-FR" dirty="0" err="1"/>
              <a:t>accuracy</a:t>
            </a:r>
            <a:r>
              <a:rPr lang="fr-FR"/>
              <a:t> (98% vs 88%) </a:t>
            </a: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err="1"/>
              <a:t>recall</a:t>
            </a: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err="1"/>
              <a:t>precision</a:t>
            </a: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1458900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50E11-C83E-4393-90F4-40AF2D7A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+ </a:t>
            </a:r>
            <a:r>
              <a:rPr lang="fr-FR" dirty="0" err="1"/>
              <a:t>Naive</a:t>
            </a:r>
            <a:r>
              <a:rPr lang="fr-FR" dirty="0"/>
              <a:t> Bayes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E7534C9-198F-46F7-9BBD-97126536B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715813"/>
              </p:ext>
            </p:extLst>
          </p:nvPr>
        </p:nvGraphicFramePr>
        <p:xfrm>
          <a:off x="838200" y="1825624"/>
          <a:ext cx="10515597" cy="3477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43949478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086805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93212207"/>
                    </a:ext>
                  </a:extLst>
                </a:gridCol>
              </a:tblGrid>
              <a:tr h="115929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Train </a:t>
                      </a:r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Test </a:t>
                      </a:r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924119"/>
                  </a:ext>
                </a:extLst>
              </a:tr>
              <a:tr h="1159298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 err="1"/>
                        <a:t>Decision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Tree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99,97 %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97,99 %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21696"/>
                  </a:ext>
                </a:extLst>
              </a:tr>
              <a:tr h="1159298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 err="1"/>
                        <a:t>Naive</a:t>
                      </a:r>
                      <a:r>
                        <a:rPr lang="fr-FR" dirty="0"/>
                        <a:t>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68,4 %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68,84 %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39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76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A71E0-4CE8-4EC3-85A6-8165F68C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Recall</a:t>
            </a:r>
            <a:r>
              <a:rPr lang="fr-FR" dirty="0"/>
              <a:t>, </a:t>
            </a:r>
            <a:r>
              <a:rPr lang="fr-FR" dirty="0" err="1"/>
              <a:t>Precision</a:t>
            </a:r>
            <a:r>
              <a:rPr lang="fr-FR" dirty="0"/>
              <a:t>, F1 score (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)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842CB85-3CB7-473B-A146-E27915370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86" y="1294228"/>
            <a:ext cx="6372665" cy="55637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746FAA4-90D3-4EB2-9A43-B67745B3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554" y="1828801"/>
            <a:ext cx="4093697" cy="441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5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9CD5D-0A1E-4B41-845E-067ADA6E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F88903A-8E06-445C-89D4-7AA05D93C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425" y="2310606"/>
            <a:ext cx="92011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336B2-3187-405A-8BF1-481A09D9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80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1D CNN model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AB9C4B0F-38F2-437C-82BC-DA6DAF61D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955586"/>
              </p:ext>
            </p:extLst>
          </p:nvPr>
        </p:nvGraphicFramePr>
        <p:xfrm>
          <a:off x="838200" y="995631"/>
          <a:ext cx="10515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1192422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44007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Train </a:t>
                      </a:r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:   </a:t>
                      </a:r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99,44 %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Test </a:t>
                      </a:r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: </a:t>
                      </a:r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97,73 %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216704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515E4D91-1086-424C-879D-701915EDB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32536"/>
            <a:ext cx="5992837" cy="522546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848AA8A-12FF-4BAF-8171-0A8B50C08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290" y="1632536"/>
            <a:ext cx="5008098" cy="465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0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AFFF1-32A0-4AB2-A8AD-4765CA03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B254BC5-4E82-48DC-B118-8D07B4652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39815"/>
            <a:ext cx="10515599" cy="44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9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19F05-B967-4E23-8E50-A4BCD64F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Messages and </a:t>
            </a:r>
            <a:r>
              <a:rPr lang="fr-FR" dirty="0" err="1"/>
              <a:t>attacks</a:t>
            </a:r>
            <a:r>
              <a:rPr lang="fr-FR" dirty="0"/>
              <a:t> count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B772E8F-CB75-4042-907B-3483E83F0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769" y="1434905"/>
            <a:ext cx="9242474" cy="505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8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16D42D-4249-4EF3-ABA4-7E17B384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Normal vs Attack distribution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B7BE57-C9E5-470D-BB12-F7C8CF522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6430"/>
            <a:ext cx="10415954" cy="5521569"/>
          </a:xfrm>
        </p:spPr>
      </p:pic>
    </p:spTree>
    <p:extLst>
      <p:ext uri="{BB962C8B-B14F-4D97-AF65-F5344CB8AC3E}">
        <p14:creationId xmlns:p14="http://schemas.microsoft.com/office/powerpoint/2010/main" val="93716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C4880-05F9-43C0-A555-75ED7210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Normal and </a:t>
            </a:r>
            <a:r>
              <a:rPr lang="fr-FR" dirty="0" err="1"/>
              <a:t>Attacks</a:t>
            </a:r>
            <a:r>
              <a:rPr lang="fr-FR" dirty="0"/>
              <a:t> distribution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BE383B5-19BB-4D6B-A6BE-18023F79E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63040"/>
            <a:ext cx="10936458" cy="5394960"/>
          </a:xfrm>
        </p:spPr>
      </p:pic>
    </p:spTree>
    <p:extLst>
      <p:ext uri="{BB962C8B-B14F-4D97-AF65-F5344CB8AC3E}">
        <p14:creationId xmlns:p14="http://schemas.microsoft.com/office/powerpoint/2010/main" val="264438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ED95D-1BD4-4CFF-87F1-B137505E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Label </a:t>
            </a:r>
            <a:r>
              <a:rPr lang="fr-FR" dirty="0" err="1"/>
              <a:t>encoding</a:t>
            </a:r>
            <a:r>
              <a:rPr lang="fr-FR" dirty="0"/>
              <a:t> the </a:t>
            </a:r>
            <a:r>
              <a:rPr lang="fr-FR" dirty="0" err="1"/>
              <a:t>target</a:t>
            </a:r>
            <a:r>
              <a:rPr lang="fr-FR" dirty="0"/>
              <a:t> variable (type)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4F4CF5B-BC19-4FFF-A755-F6CBD4C86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671" y="1463040"/>
            <a:ext cx="10030264" cy="519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1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A6243-963C-41FD-A246-9F1DE951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Each</a:t>
            </a:r>
            <a:r>
              <a:rPr lang="fr-FR" dirty="0"/>
              <a:t> class code </a:t>
            </a:r>
            <a:r>
              <a:rPr lang="fr-FR" dirty="0" err="1"/>
              <a:t>equivalent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3CAF155-5CC6-41C8-AEEA-A5575D4FF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672" y="1690689"/>
            <a:ext cx="10072466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7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9C041-09B3-4FAB-85BD-E29310F8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780"/>
          </a:xfrm>
        </p:spPr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+ </a:t>
            </a:r>
            <a:r>
              <a:rPr lang="fr-FR" dirty="0" err="1"/>
              <a:t>scaling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59CB396-0F36-43C7-A879-E2E6BF831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4906"/>
            <a:ext cx="10626969" cy="505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7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161</Words>
  <Application>Microsoft Office PowerPoint</Application>
  <PresentationFormat>Grand écran</PresentationFormat>
  <Paragraphs>45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Thème Office</vt:lpstr>
      <vt:lpstr>MODBUS dataset</vt:lpstr>
      <vt:lpstr>Présentation PowerPoint</vt:lpstr>
      <vt:lpstr>Présentation PowerPoint</vt:lpstr>
      <vt:lpstr>Messages and attacks count</vt:lpstr>
      <vt:lpstr>Normal vs Attack distribution</vt:lpstr>
      <vt:lpstr>Normal and Attacks distribution</vt:lpstr>
      <vt:lpstr>Label encoding the target variable (type)</vt:lpstr>
      <vt:lpstr>Each class code equivalent</vt:lpstr>
      <vt:lpstr>Feature selection + scaling</vt:lpstr>
      <vt:lpstr>Data splitting and model training ( Random Forrest)</vt:lpstr>
      <vt:lpstr>Prediction and accuracy metric</vt:lpstr>
      <vt:lpstr>Confusion matrix</vt:lpstr>
      <vt:lpstr>Recall, Precision, F1 score</vt:lpstr>
      <vt:lpstr>1D CNN LSTM model</vt:lpstr>
      <vt:lpstr>Train and Test accuracy + Confusion Matrix</vt:lpstr>
      <vt:lpstr>Recall, Precision, F1 score</vt:lpstr>
      <vt:lpstr>Conclusion</vt:lpstr>
      <vt:lpstr>Decision Tree + Naive Bayes</vt:lpstr>
      <vt:lpstr>Recall, Precision, F1 score (Decision Tree)</vt:lpstr>
      <vt:lpstr>1D CNN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MODBUS dataset</dc:title>
  <dc:creator>Mahmoud Aloulou</dc:creator>
  <cp:lastModifiedBy>Mahmoud Aloulou</cp:lastModifiedBy>
  <cp:revision>10</cp:revision>
  <dcterms:created xsi:type="dcterms:W3CDTF">2022-06-30T14:44:48Z</dcterms:created>
  <dcterms:modified xsi:type="dcterms:W3CDTF">2022-07-11T14:33:49Z</dcterms:modified>
</cp:coreProperties>
</file>