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BEFE-7FD8-EA40-56BD-83370D00C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FBFD6-A211-68F2-DBB1-F4DF1A8F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34E1-3E36-1DE0-A82C-328E3E80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59D4-32AF-52CA-1E65-09E58C2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DD71-1A87-1B8E-67DF-A82E8F1E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319-D2E9-2325-9D24-D9631A8C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A128B-A638-4F7C-E8A8-909D20895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3377-6F3D-9FFF-BB0F-C003B3C6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EF5A-1476-0EFD-A28E-5992B5C8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47E7-9457-E901-B34C-86B3858F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FCCE-A55F-1AEB-2972-466ABC9D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C6F04-EB5D-344E-313B-DF58D8FDF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3F05-5AFC-000A-7134-3C719EC0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1222-02F8-E0EE-7104-46E9B6A3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FFBA-F370-0FBD-964E-65904731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0B34-3E15-1DF7-0DD8-CB428AFE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2D8A-7786-6059-4DD3-10AA57749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C378-CB0F-A19B-DC6B-64CEBC85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32CA-9EE4-6C38-2853-00881614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6EFD-21F3-F9F8-7D97-710E852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B9EE-12F8-7DB0-2776-4BCCD680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F10E6-5F7B-B409-7CDF-D1E3EA03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1230-395F-8A5A-F7AE-0D1824C9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62DC-AF76-A060-CDA8-9FD368A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6084-BA9D-D871-7860-E45F2A99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A7A4-3EA6-EBF5-01F7-0D6FCE3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8133-19B4-D8D4-9092-C072860A9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3387-F7CB-5782-BC7C-FFE21ED75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CE611-4A00-0DEF-D7A2-0E5ED95D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A04C8-82F4-6954-6E5F-B819A952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282D-2D9F-FE35-AB1E-10C09F9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7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6F98-FF96-BD37-39B0-FF49FB91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03CC-AB0F-B8B1-A2BC-8E5D5DF7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FAA8-CEBA-8CC1-9D2F-1E9511DBD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E677-42C7-9772-463E-C87694E0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847B4-8ACF-65E7-1414-0DC01B0A0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AA1FF-B798-4C27-DF02-4ED5E11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EFA7F-630D-5C37-07AE-58C09341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E52CB-4710-B60B-02C1-08C8A967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83A-2D36-445D-6A6E-1E6D7C6E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FE1FF-35AA-CFCB-7F44-D8C2226B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76107-E7C6-9687-D8D2-E1142751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5BCA4-00B3-E08E-3DA6-0BA6C88E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F92B1-4585-530F-D4B8-B3E98710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A2AF-E0EA-2B9C-04F9-7D006343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78B7-573B-FE2D-6B7C-3E706237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D9C5-3957-F922-9238-019FB023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5F97-C708-B4C4-3E9B-96415772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6C0EF-6BFA-9CEA-600A-60F7811E7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DB93D-1F2D-14CF-7EF4-F5CBF86B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A372-5B3A-A31F-10DB-92268F1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ECFD-D036-C786-E4C6-C80CFAA6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6C6A-67AA-818D-F8C2-C0398790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1A823-5113-5B60-9AA1-A6B432C5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4D90-DB01-CBE5-54A8-3CE10A7B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A0A80-216C-76AC-9FA3-4B02266A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E1CE6-AEB7-52C9-6055-FCD36946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79DC-566B-6751-4158-9745112C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F9006-D7CC-51C6-8192-0EAB4733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997C-D757-E893-8738-96DF2DAF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7E3DC-F1A8-45F5-9F65-4039A94D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A02D-1222-4625-943D-0DE77FACF85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7791-1CD4-85A2-1A61-1AE20951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FEE0-F35E-AF5B-FD3F-28CE222A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56925-4EE3-4065-8AB5-3C146241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7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84CFF-45C5-4320-C7DE-C50C4CA671D9}"/>
              </a:ext>
            </a:extLst>
          </p:cNvPr>
          <p:cNvSpPr txBox="1"/>
          <p:nvPr/>
        </p:nvSpPr>
        <p:spPr>
          <a:xfrm>
            <a:off x="295422" y="337625"/>
            <a:ext cx="1171838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4400" b="1" dirty="0"/>
              <a:t>الحسابات و النقدية</a:t>
            </a:r>
          </a:p>
          <a:p>
            <a:pPr algn="ctr" rtl="1"/>
            <a:endParaRPr lang="ar-EG" sz="4400" b="1" dirty="0"/>
          </a:p>
          <a:p>
            <a:pPr algn="r" rtl="1"/>
            <a:r>
              <a:rPr lang="ar-EG" sz="3200" b="1" dirty="0">
                <a:highlight>
                  <a:srgbClr val="FFFF00"/>
                </a:highlight>
              </a:rPr>
              <a:t>الحسابات بتنقسم الي نوعان </a:t>
            </a:r>
            <a:r>
              <a:rPr lang="ar-EG" sz="3200" b="1" dirty="0"/>
              <a:t>: </a:t>
            </a:r>
          </a:p>
          <a:p>
            <a:pPr algn="r" rtl="1"/>
            <a:r>
              <a:rPr lang="ar-EG" sz="2800" b="1" dirty="0"/>
              <a:t>1- النوع الاول :  بنسبة %90 بيتم العمل بيه من قبل المحلات و المطاعم</a:t>
            </a:r>
          </a:p>
          <a:p>
            <a:pPr algn="r" rtl="1"/>
            <a:r>
              <a:rPr lang="ar-EG" sz="2800" b="1" dirty="0"/>
              <a:t>2- النوع الثاني : بنسبة %10 بيتم العمل بيه من قبل الموسسات الكبري</a:t>
            </a:r>
          </a:p>
          <a:p>
            <a:pPr algn="r" rtl="1"/>
            <a:endParaRPr lang="ar-EG" sz="2800" b="1" dirty="0"/>
          </a:p>
          <a:p>
            <a:pPr algn="r" rtl="1"/>
            <a:r>
              <a:rPr lang="ar-EG" sz="2800" b="1" dirty="0"/>
              <a:t>1- </a:t>
            </a:r>
            <a:r>
              <a:rPr lang="ar-EG" sz="2800" b="1" dirty="0">
                <a:highlight>
                  <a:srgbClr val="FFFF00"/>
                </a:highlight>
              </a:rPr>
              <a:t>انواع الحركات النقدية</a:t>
            </a:r>
            <a:r>
              <a:rPr lang="ar-EG" sz="2800" b="1" dirty="0"/>
              <a:t> : جدول بيتم انشاءه اولا</a:t>
            </a:r>
          </a:p>
          <a:p>
            <a:pPr marL="800100" lvl="1" indent="-342900" algn="r" rtl="1">
              <a:buFont typeface="Wingdings" panose="05000000000000000000" pitchFamily="2" charset="2"/>
              <a:buChar char="q"/>
            </a:pPr>
            <a:r>
              <a:rPr lang="ar-EG" sz="2400" b="1" dirty="0"/>
              <a:t>بيكون فيه جميع الحركات المالية اللي هتحدث داخل ال </a:t>
            </a:r>
            <a:r>
              <a:rPr lang="en-US" sz="2400" b="1" dirty="0"/>
              <a:t>system</a:t>
            </a:r>
            <a:r>
              <a:rPr lang="ar-EG" sz="2400" b="1" dirty="0"/>
              <a:t> </a:t>
            </a:r>
          </a:p>
          <a:p>
            <a:pPr lvl="1" algn="r" rtl="1"/>
            <a:r>
              <a:rPr lang="ar-EG" sz="2400" b="1" dirty="0">
                <a:solidFill>
                  <a:srgbClr val="FF0000"/>
                </a:solidFill>
              </a:rPr>
              <a:t>1- الحركة الاولي </a:t>
            </a:r>
            <a:r>
              <a:rPr lang="ar-EG" sz="2400" b="1" dirty="0"/>
              <a:t>: مراجعة و استيلام نقدية شيفت علي نفس الخزنة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هو ان الموظف في الشفت المسائي مثلا بيستلم و بيراجع علي الخزنة بتاعت الموظف اللي في الشفت الصباحي ( نفس الخزنة )</a:t>
            </a:r>
          </a:p>
          <a:p>
            <a:pPr lvl="1" algn="r" rtl="1"/>
            <a:r>
              <a:rPr lang="ar-EG" sz="2400" b="1" dirty="0">
                <a:solidFill>
                  <a:srgbClr val="FF0000"/>
                </a:solidFill>
              </a:rPr>
              <a:t>2- الحركة الثانية </a:t>
            </a:r>
            <a:r>
              <a:rPr lang="ar-EG" sz="2400" b="1" dirty="0"/>
              <a:t>: مراجعة و استيلام نقدية شيفت خزنة اخري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هو ان الموظف اللي شغال علي الخزنة 1 هيسلم المحاسب اللي شغال علي الخزنة 2 ( خزنة مختلفة)</a:t>
            </a:r>
          </a:p>
          <a:p>
            <a:pPr lvl="1" algn="r" rtl="1"/>
            <a:r>
              <a:rPr lang="ar-EG" sz="2400" b="1" dirty="0">
                <a:solidFill>
                  <a:srgbClr val="FF0000"/>
                </a:solidFill>
              </a:rPr>
              <a:t>3- الحركة الثالثة </a:t>
            </a:r>
            <a:r>
              <a:rPr lang="ar-EG" sz="2400" b="1" dirty="0"/>
              <a:t>: تحصيل نظير مشتريات من مورد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معناها ان هشتري بضاعة من مورد وهخرج فلوس من الخزنة عشان اعطيها له</a:t>
            </a:r>
            <a:endParaRPr lang="en-US" sz="2200" b="1" dirty="0"/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483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DED88-BE4C-D862-BBD7-C6941A15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485"/>
            <a:ext cx="10389507" cy="6065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5E1EC-82E8-35E3-600F-2C3F417A2597}"/>
              </a:ext>
            </a:extLst>
          </p:cNvPr>
          <p:cNvSpPr txBox="1"/>
          <p:nvPr/>
        </p:nvSpPr>
        <p:spPr>
          <a:xfrm>
            <a:off x="8345714" y="0"/>
            <a:ext cx="3846286" cy="768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ايصال </a:t>
            </a:r>
            <a:r>
              <a:rPr lang="ar-EG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استيلام</a:t>
            </a:r>
            <a:r>
              <a:rPr lang="en-US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 نقدية </a:t>
            </a:r>
            <a:endParaRPr lang="en-US" sz="44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207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C5E5A-AA89-46CD-9EBE-5BAC74C29970}"/>
              </a:ext>
            </a:extLst>
          </p:cNvPr>
          <p:cNvSpPr txBox="1"/>
          <p:nvPr/>
        </p:nvSpPr>
        <p:spPr>
          <a:xfrm>
            <a:off x="9719659" y="0"/>
            <a:ext cx="2472341" cy="768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marL="0"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EG" sz="4400" b="1" dirty="0">
                <a:effectLst/>
                <a:latin typeface="+mj-lt"/>
                <a:ea typeface="+mj-ea"/>
                <a:cs typeface="+mj-cs"/>
              </a:rPr>
              <a:t>رصيد الخزن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4608-F28D-5732-8BBC-6F201EDA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5" y="1516680"/>
            <a:ext cx="10781051" cy="38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60E53-6B79-6AAD-9327-375D83C008D5}"/>
              </a:ext>
            </a:extLst>
          </p:cNvPr>
          <p:cNvSpPr txBox="1"/>
          <p:nvPr/>
        </p:nvSpPr>
        <p:spPr>
          <a:xfrm>
            <a:off x="112543" y="239506"/>
            <a:ext cx="1191533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الرابعة </a:t>
            </a:r>
            <a:r>
              <a:rPr lang="ar-EG" sz="2400" b="1" dirty="0"/>
              <a:t>: ايراد زيادة راس المال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لما اخذ فلوس من صاحب الشركة او الشركاء عشام ازود بيها راس مال الشركة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الخامسة </a:t>
            </a:r>
            <a:r>
              <a:rPr lang="ar-EG" sz="2400" b="1" dirty="0"/>
              <a:t>: مصاريف شراء مثل النولون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لما اشتري بضاعة من مورد فبيكون فيه مصاريف اخري غير مصاريف البضاعة فالو اصرف الفلوس دي فهصرفها تحت بند مصاريف شراء مش مصروفات عامة عشان تدخل معايا في معادلة الربحية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السادسة </a:t>
            </a:r>
            <a:r>
              <a:rPr lang="ar-EG" sz="2400" b="1" dirty="0"/>
              <a:t>: صرف للايداع البنكي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اني هعمل ايداع للفلوس في البنك ( بيكون خارج معادلة الربحية ) 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السابعة </a:t>
            </a:r>
            <a:r>
              <a:rPr lang="ar-EG" sz="2400" b="1" dirty="0"/>
              <a:t>: رد سلفة علي راتب الموظف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لما الموظف يكون واخد سلفة علي المرتب بتاعه ويرجعها تاني 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الثامنة </a:t>
            </a:r>
            <a:r>
              <a:rPr lang="ar-EG" sz="2400" b="1" dirty="0"/>
              <a:t>: تحصيل خصومات الموظف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لما الموظف يكون واخد جزا ( عقاب ) علي المرتب بتاعه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ar-EG" sz="2400" b="1" dirty="0">
                <a:solidFill>
                  <a:srgbClr val="FF0000"/>
                </a:solidFill>
              </a:rPr>
              <a:t>الحركة التاسعة </a:t>
            </a:r>
            <a:r>
              <a:rPr lang="ar-EG" sz="2400" b="1" dirty="0"/>
              <a:t>: سحب من البنك :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ar-EG" sz="2200" b="1" dirty="0"/>
              <a:t>معناها : بيتم سحب فلوس من البنك ( لا يُعتبر ايراد لانه لا يوجد ربح فيه )</a:t>
            </a:r>
            <a:r>
              <a:rPr lang="en-US" sz="2200" b="1" dirty="0"/>
              <a:t>   </a:t>
            </a:r>
            <a:r>
              <a:rPr lang="ar-EG" sz="2200" b="1" dirty="0"/>
              <a:t>و الصرف من البنك ( لا يعتبر من المصروفات )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endParaRPr lang="ar-EG" sz="2200" b="1" dirty="0"/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endParaRPr lang="en-US" sz="2200" b="1" dirty="0"/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endParaRPr lang="en-US" sz="2200" b="1" dirty="0"/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9718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CB94BB-3C25-3C98-4CD4-6F45E185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81"/>
          <a:stretch/>
        </p:blipFill>
        <p:spPr>
          <a:xfrm>
            <a:off x="20" y="2984"/>
            <a:ext cx="12188952" cy="68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9643-85A9-5C24-4FCC-16445B7CE10B}"/>
              </a:ext>
            </a:extLst>
          </p:cNvPr>
          <p:cNvSpPr txBox="1"/>
          <p:nvPr/>
        </p:nvSpPr>
        <p:spPr>
          <a:xfrm>
            <a:off x="253218" y="155468"/>
            <a:ext cx="1178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/>
              <a:t>2- </a:t>
            </a:r>
            <a:r>
              <a:rPr lang="ar-EG" sz="2800" b="1" dirty="0">
                <a:highlight>
                  <a:srgbClr val="FFFF00"/>
                </a:highlight>
              </a:rPr>
              <a:t>انواع الحسابات المالية</a:t>
            </a:r>
            <a:r>
              <a:rPr lang="ar-EG" sz="2800" b="1" dirty="0"/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15DCE-33D7-1688-C43E-91F5D091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5"/>
          <a:stretch/>
        </p:blipFill>
        <p:spPr>
          <a:xfrm>
            <a:off x="150055" y="847966"/>
            <a:ext cx="10542552" cy="59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CFA13-7C6C-B031-2EAA-0A959079ECAC}"/>
              </a:ext>
            </a:extLst>
          </p:cNvPr>
          <p:cNvSpPr txBox="1"/>
          <p:nvPr/>
        </p:nvSpPr>
        <p:spPr>
          <a:xfrm>
            <a:off x="253218" y="155468"/>
            <a:ext cx="1178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/>
              <a:t>3- </a:t>
            </a:r>
            <a:r>
              <a:rPr lang="ar-EG" sz="2800" b="1" dirty="0">
                <a:highlight>
                  <a:srgbClr val="FFFF00"/>
                </a:highlight>
              </a:rPr>
              <a:t>دليل الحسابات المالية</a:t>
            </a:r>
            <a:r>
              <a:rPr lang="ar-EG" sz="2800" b="1" dirty="0"/>
              <a:t> : بيتخزن فيه كل الحسابات المالية لكل الموظفين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B7AEF-D41D-DB11-84AA-2D7616E5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5" y="1209675"/>
            <a:ext cx="93726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03B02-1156-68CA-162D-2D0DFE820135}"/>
              </a:ext>
            </a:extLst>
          </p:cNvPr>
          <p:cNvSpPr txBox="1"/>
          <p:nvPr/>
        </p:nvSpPr>
        <p:spPr>
          <a:xfrm>
            <a:off x="253218" y="155468"/>
            <a:ext cx="687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4000" b="1" dirty="0">
                <a:highlight>
                  <a:srgbClr val="FFFF00"/>
                </a:highlight>
              </a:rPr>
              <a:t>اضافى حساب مالي جديد</a:t>
            </a:r>
            <a:endParaRPr lang="ar-EG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2CAE5-B71B-4453-E650-C871B794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010598"/>
            <a:ext cx="8694057" cy="370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60E42-1F45-BDC1-D946-0BC84440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698" y="76672"/>
            <a:ext cx="3014083" cy="3206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816B6C-96D2-1062-A7DE-BB46426B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698" y="3429000"/>
            <a:ext cx="2876998" cy="33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6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419C5-5F3A-B4CB-F79C-0E88F145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3" b="47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9E793-2AB9-A7BB-FC4A-F0FCDF77E9C0}"/>
              </a:ext>
            </a:extLst>
          </p:cNvPr>
          <p:cNvSpPr txBox="1"/>
          <p:nvPr/>
        </p:nvSpPr>
        <p:spPr>
          <a:xfrm>
            <a:off x="3048" y="2489586"/>
            <a:ext cx="10058400" cy="939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ايصال صر</a:t>
            </a:r>
            <a:r>
              <a:rPr lang="ar-EG" sz="5200" b="1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ف </a:t>
            </a:r>
            <a:r>
              <a:rPr lang="en-US" sz="5200" b="1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نقدية </a:t>
            </a:r>
          </a:p>
        </p:txBody>
      </p:sp>
    </p:spTree>
    <p:extLst>
      <p:ext uri="{BB962C8B-B14F-4D97-AF65-F5344CB8AC3E}">
        <p14:creationId xmlns:p14="http://schemas.microsoft.com/office/powerpoint/2010/main" val="422685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1457C-D01A-102E-44CB-E19E1DC3FECE}"/>
              </a:ext>
            </a:extLst>
          </p:cNvPr>
          <p:cNvSpPr txBox="1"/>
          <p:nvPr/>
        </p:nvSpPr>
        <p:spPr>
          <a:xfrm>
            <a:off x="1297276" y="1758066"/>
            <a:ext cx="10058400" cy="9394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rgbClr val="FFFFFF"/>
              </a:solidFill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A3CD5-6D16-A54E-D1E5-800CF037B049}"/>
              </a:ext>
            </a:extLst>
          </p:cNvPr>
          <p:cNvSpPr txBox="1"/>
          <p:nvPr/>
        </p:nvSpPr>
        <p:spPr>
          <a:xfrm>
            <a:off x="1066800" y="85465"/>
            <a:ext cx="10058400" cy="768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ايصال صرف نقدية </a:t>
            </a:r>
            <a:endParaRPr lang="en-US" sz="44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287A8F-CD4D-379C-81F8-E4985CFC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24" y="939414"/>
            <a:ext cx="10218057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53E17-D65B-F796-BEBB-7F8A6BE19919}"/>
              </a:ext>
            </a:extLst>
          </p:cNvPr>
          <p:cNvSpPr txBox="1"/>
          <p:nvPr/>
        </p:nvSpPr>
        <p:spPr>
          <a:xfrm>
            <a:off x="8345714" y="184442"/>
            <a:ext cx="3846286" cy="768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ايصال </a:t>
            </a:r>
            <a:r>
              <a:rPr lang="ar-EG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استيلام</a:t>
            </a:r>
            <a:r>
              <a:rPr lang="en-US" sz="4400" b="1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+mj-lt"/>
                <a:ea typeface="+mj-ea"/>
                <a:cs typeface="+mj-cs"/>
              </a:rPr>
              <a:t> نقدية </a:t>
            </a:r>
            <a:endParaRPr lang="en-US" sz="44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C6A9E-9E0D-29A2-A709-175D20CF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9"/>
            <a:ext cx="8345714" cy="68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Eltokhey</dc:creator>
  <cp:lastModifiedBy>mahmoud Eltokhey</cp:lastModifiedBy>
  <cp:revision>16</cp:revision>
  <dcterms:created xsi:type="dcterms:W3CDTF">2024-02-20T16:54:41Z</dcterms:created>
  <dcterms:modified xsi:type="dcterms:W3CDTF">2024-02-20T18:22:52Z</dcterms:modified>
</cp:coreProperties>
</file>