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ar-EG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82" d="100"/>
          <a:sy n="82" d="100"/>
        </p:scale>
        <p:origin x="-1474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80D32752-9C88-4206-BCE4-04A2A9C730BE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endParaRPr lang="ar-E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1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CF22D992-F27E-41DF-8207-0C1082F91062}" type="slidenum">
              <a:rPr lang="ar-EG" smtClean="0"/>
              <a:t>‹#›</a:t>
            </a:fld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0113872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ar-EG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ar-E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ar-E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ar-E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ar-E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ar-E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E90CFE7B-CB97-41BA-9EE5-BE0EF59CE19F}" type="datetimeFigureOut">
              <a:rPr lang="ar-EG" smtClean="0"/>
              <a:t>07/07/1445</a:t>
            </a:fld>
            <a:endParaRPr lang="ar-E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ar-EG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B35890A4-F6AE-4BA5-89E7-E860E255C586}" type="slidenum">
              <a:rPr lang="ar-EG" smtClean="0"/>
              <a:t>‹#›</a:t>
            </a:fld>
            <a:endParaRPr lang="ar-EG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484632" algn="l" rtl="1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r" rtl="1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r" rtl="1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r" rtl="1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r" rtl="1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3505200"/>
            <a:ext cx="8062912" cy="1470025"/>
          </a:xfrm>
        </p:spPr>
        <p:txBody>
          <a:bodyPr/>
          <a:lstStyle/>
          <a:p>
            <a:r>
              <a:rPr lang="en-US" dirty="0" smtClean="0"/>
              <a:t>Release 1 </a:t>
            </a:r>
            <a:endParaRPr lang="ar-EG" dirty="0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-914400" y="1349375"/>
            <a:ext cx="8062912" cy="1470025"/>
          </a:xfrm>
          <a:prstGeom prst="rect">
            <a:avLst/>
          </a:prstGeom>
        </p:spPr>
        <p:txBody>
          <a:bodyPr vert="horz" anchor="b">
            <a:noAutofit/>
          </a:bodyPr>
          <a:lstStyle>
            <a:lvl1pPr marL="484632" algn="r" rtl="1" eaLnBrk="1" latinLnBrk="0" hangingPunct="1">
              <a:spcBef>
                <a:spcPct val="0"/>
              </a:spcBef>
              <a:buNone/>
              <a:defRPr kumimoji="0" sz="44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7200" b="1" dirty="0" smtClean="0"/>
              <a:t>Motor Control System </a:t>
            </a:r>
            <a:endParaRPr lang="ar-EG" sz="7200" b="1" dirty="0"/>
          </a:p>
        </p:txBody>
      </p:sp>
    </p:spTree>
    <p:extLst>
      <p:ext uri="{BB962C8B-B14F-4D97-AF65-F5344CB8AC3E}">
        <p14:creationId xmlns:p14="http://schemas.microsoft.com/office/powerpoint/2010/main" val="16055049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04106"/>
          </a:xfrm>
        </p:spPr>
        <p:txBody>
          <a:bodyPr/>
          <a:lstStyle/>
          <a:p>
            <a:r>
              <a:rPr lang="en-US" dirty="0" smtClean="0"/>
              <a:t>What next:</a:t>
            </a:r>
            <a:endParaRPr lang="ar-EG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524000"/>
            <a:ext cx="8077200" cy="224676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For ECU1: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	       - Implement DTC Storing Error in the EEPROM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- upload on the hardware</a:t>
            </a:r>
          </a:p>
          <a:p>
            <a:pPr algn="l"/>
            <a:endParaRPr lang="en-US" sz="2000" dirty="0"/>
          </a:p>
          <a:p>
            <a:pPr algn="l"/>
            <a:r>
              <a:rPr lang="en-US" sz="2000" dirty="0" smtClean="0"/>
              <a:t>For ECU2:</a:t>
            </a:r>
          </a:p>
          <a:p>
            <a:pPr algn="l"/>
            <a:r>
              <a:rPr lang="en-US" sz="2000" dirty="0" smtClean="0"/>
              <a:t>	       - implementing the logic of the ECU2 </a:t>
            </a:r>
          </a:p>
          <a:p>
            <a:pPr algn="l"/>
            <a:r>
              <a:rPr lang="en-US" sz="2000" dirty="0"/>
              <a:t>	 </a:t>
            </a:r>
            <a:r>
              <a:rPr lang="en-US" sz="2000" dirty="0" smtClean="0"/>
              <a:t>      - Testing the Logic      </a:t>
            </a:r>
            <a:endParaRPr lang="ar-EG" sz="2000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28600" y="800894"/>
            <a:ext cx="6705600" cy="102790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1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Release </a:t>
            </a:r>
            <a:r>
              <a:rPr lang="en-US" sz="3200" dirty="0" smtClean="0"/>
              <a:t>2 :</a:t>
            </a:r>
            <a:endParaRPr lang="ar-EG" sz="320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239486" y="3505200"/>
            <a:ext cx="6705600" cy="102790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1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Release </a:t>
            </a:r>
            <a:r>
              <a:rPr lang="en-US" sz="3200" dirty="0" smtClean="0"/>
              <a:t>3 :</a:t>
            </a:r>
            <a:endParaRPr lang="ar-EG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267200"/>
            <a:ext cx="8077200" cy="1015663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 smtClean="0"/>
              <a:t>For ECU2 :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         - upload on hardware</a:t>
            </a:r>
          </a:p>
          <a:p>
            <a:pPr algn="l"/>
            <a:r>
              <a:rPr lang="en-US" sz="2000" dirty="0"/>
              <a:t> </a:t>
            </a:r>
            <a:r>
              <a:rPr lang="en-US" sz="2000" dirty="0" smtClean="0"/>
              <a:t>        - test the whole system</a:t>
            </a:r>
            <a:endParaRPr lang="ar-EG" sz="2000" dirty="0"/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39486" y="5099163"/>
            <a:ext cx="6705600" cy="1027906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marL="484632" algn="l" rtl="1" eaLnBrk="1" latinLnBrk="0" hangingPunct="1">
              <a:spcBef>
                <a:spcPct val="0"/>
              </a:spcBef>
              <a:buNone/>
              <a:defRPr kumimoji="0" sz="4200" kern="1200">
                <a:ln w="6350">
                  <a:solidFill>
                    <a:schemeClr val="accent1">
                      <a:shade val="43000"/>
                    </a:schemeClr>
                  </a:solidFill>
                </a:ln>
                <a:solidFill>
                  <a:schemeClr val="accent1">
                    <a:tint val="83000"/>
                    <a:satMod val="150000"/>
                  </a:schemeClr>
                </a:solidFill>
                <a:effectLst>
                  <a:outerShdw blurRad="26000" dist="26000" dir="14500000" algn="tl" rotWithShape="0">
                    <a:srgbClr val="000000">
                      <a:alpha val="40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Release </a:t>
            </a:r>
            <a:r>
              <a:rPr lang="en-US" sz="3200" dirty="0" smtClean="0"/>
              <a:t>4 :</a:t>
            </a:r>
            <a:endParaRPr lang="ar-EG" sz="3200" dirty="0"/>
          </a:p>
        </p:txBody>
      </p:sp>
      <p:sp>
        <p:nvSpPr>
          <p:cNvPr id="9" name="TextBox 8"/>
          <p:cNvSpPr txBox="1"/>
          <p:nvPr/>
        </p:nvSpPr>
        <p:spPr>
          <a:xfrm>
            <a:off x="1066800" y="5819192"/>
            <a:ext cx="8077200" cy="707886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l"/>
            <a:r>
              <a:rPr lang="en-US" sz="2000" dirty="0"/>
              <a:t>	</a:t>
            </a:r>
            <a:r>
              <a:rPr lang="en-US" sz="2000" dirty="0" smtClean="0"/>
              <a:t>         - test the whole system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smtClean="0"/>
              <a:t>         - documentation</a:t>
            </a:r>
            <a:endParaRPr lang="ar-EG" sz="2000" dirty="0"/>
          </a:p>
        </p:txBody>
      </p:sp>
    </p:spTree>
    <p:extLst>
      <p:ext uri="{BB962C8B-B14F-4D97-AF65-F5344CB8AC3E}">
        <p14:creationId xmlns:p14="http://schemas.microsoft.com/office/powerpoint/2010/main" val="27514613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43694"/>
            <a:ext cx="8229600" cy="723106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smtClean="0"/>
              <a:t>ECU1 System</a:t>
            </a:r>
            <a:br>
              <a:rPr lang="en-US" sz="4800" b="1" dirty="0" smtClean="0"/>
            </a:br>
            <a:endParaRPr lang="ar-EG" sz="4800" b="1" dirty="0"/>
          </a:p>
        </p:txBody>
      </p:sp>
      <p:sp>
        <p:nvSpPr>
          <p:cNvPr id="4" name="Oval 3"/>
          <p:cNvSpPr/>
          <p:nvPr/>
        </p:nvSpPr>
        <p:spPr>
          <a:xfrm>
            <a:off x="5332445" y="1066800"/>
            <a:ext cx="2514600" cy="990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" name="Rectangle 4"/>
          <p:cNvSpPr/>
          <p:nvPr/>
        </p:nvSpPr>
        <p:spPr>
          <a:xfrm>
            <a:off x="5027645" y="2133600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6" name="Rectangle 5"/>
          <p:cNvSpPr/>
          <p:nvPr/>
        </p:nvSpPr>
        <p:spPr>
          <a:xfrm>
            <a:off x="5027645" y="3048000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7" name="Rectangle 6"/>
          <p:cNvSpPr/>
          <p:nvPr/>
        </p:nvSpPr>
        <p:spPr>
          <a:xfrm>
            <a:off x="5026090" y="4038600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8" name="Rectangle 7"/>
          <p:cNvSpPr/>
          <p:nvPr/>
        </p:nvSpPr>
        <p:spPr>
          <a:xfrm>
            <a:off x="5027645" y="5029200"/>
            <a:ext cx="3124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Check DTC 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7924800" y="5417976"/>
            <a:ext cx="104969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8991600" y="3352800"/>
            <a:ext cx="0" cy="20574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153400" y="3352800"/>
            <a:ext cx="838200" cy="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696339" y="1377434"/>
            <a:ext cx="121920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dirty="0" smtClean="0"/>
              <a:t>start</a:t>
            </a:r>
            <a:endParaRPr lang="ar-EG" dirty="0"/>
          </a:p>
        </p:txBody>
      </p:sp>
      <p:sp>
        <p:nvSpPr>
          <p:cNvPr id="19" name="TextBox 18"/>
          <p:cNvSpPr txBox="1"/>
          <p:nvPr/>
        </p:nvSpPr>
        <p:spPr>
          <a:xfrm>
            <a:off x="5772539" y="2329934"/>
            <a:ext cx="1120451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err="1" smtClean="0"/>
              <a:t>init</a:t>
            </a:r>
            <a:endParaRPr lang="ar-EG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257939" y="3259723"/>
            <a:ext cx="48768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/>
              <a:t>Check receiving temp from ECU2</a:t>
            </a:r>
            <a:endParaRPr lang="ar-EG" sz="11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600200" y="4219545"/>
            <a:ext cx="6246845" cy="40011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000" b="1" dirty="0" smtClean="0"/>
              <a:t>Check system state</a:t>
            </a:r>
            <a:endParaRPr lang="ar-EG" sz="1600" b="1" dirty="0"/>
          </a:p>
        </p:txBody>
      </p:sp>
      <p:sp>
        <p:nvSpPr>
          <p:cNvPr id="30" name="Rectangle 29"/>
          <p:cNvSpPr/>
          <p:nvPr/>
        </p:nvSpPr>
        <p:spPr>
          <a:xfrm>
            <a:off x="76200" y="1600200"/>
            <a:ext cx="2209800" cy="464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31" name="Rectangle 30"/>
          <p:cNvSpPr/>
          <p:nvPr/>
        </p:nvSpPr>
        <p:spPr>
          <a:xfrm>
            <a:off x="304800" y="2283008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smtClean="0"/>
              <a:t>flag for receiving a temp from ECU2</a:t>
            </a:r>
            <a:endParaRPr lang="ar-EG" sz="900" b="1" dirty="0"/>
          </a:p>
        </p:txBody>
      </p:sp>
      <p:sp>
        <p:nvSpPr>
          <p:cNvPr id="32" name="Rectangle 31"/>
          <p:cNvSpPr/>
          <p:nvPr/>
        </p:nvSpPr>
        <p:spPr>
          <a:xfrm>
            <a:off x="304800" y="3141811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smtClean="0"/>
              <a:t>Flag for sending acknowledge and wait to be reset by the response of ECU2</a:t>
            </a:r>
            <a:endParaRPr lang="ar-EG" sz="900" b="1" dirty="0"/>
          </a:p>
        </p:txBody>
      </p:sp>
      <p:sp>
        <p:nvSpPr>
          <p:cNvPr id="33" name="Rectangle 32"/>
          <p:cNvSpPr/>
          <p:nvPr/>
        </p:nvSpPr>
        <p:spPr>
          <a:xfrm>
            <a:off x="304800" y="3959408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smtClean="0"/>
              <a:t>Communication Lost flag</a:t>
            </a:r>
            <a:endParaRPr lang="ar-EG" sz="900" b="1" dirty="0"/>
          </a:p>
        </p:txBody>
      </p:sp>
      <p:sp>
        <p:nvSpPr>
          <p:cNvPr id="34" name="Rectangle 33"/>
          <p:cNvSpPr/>
          <p:nvPr/>
        </p:nvSpPr>
        <p:spPr>
          <a:xfrm>
            <a:off x="304800" y="4791774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err="1" smtClean="0"/>
              <a:t>OverHeated</a:t>
            </a:r>
            <a:r>
              <a:rPr lang="en-US" sz="900" b="1" dirty="0" smtClean="0"/>
              <a:t> Flag</a:t>
            </a:r>
            <a:endParaRPr lang="ar-EG" sz="900" b="1" dirty="0"/>
          </a:p>
        </p:txBody>
      </p:sp>
      <p:sp>
        <p:nvSpPr>
          <p:cNvPr id="35" name="Rectangle 34"/>
          <p:cNvSpPr/>
          <p:nvPr/>
        </p:nvSpPr>
        <p:spPr>
          <a:xfrm>
            <a:off x="304800" y="5635808"/>
            <a:ext cx="1830977" cy="5363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smtClean="0"/>
              <a:t>Fault flag</a:t>
            </a:r>
            <a:endParaRPr lang="ar-EG" sz="1050" b="1" dirty="0"/>
          </a:p>
        </p:txBody>
      </p:sp>
      <p:sp>
        <p:nvSpPr>
          <p:cNvPr id="36" name="TextBox 35"/>
          <p:cNvSpPr txBox="1"/>
          <p:nvPr/>
        </p:nvSpPr>
        <p:spPr>
          <a:xfrm>
            <a:off x="457200" y="1686580"/>
            <a:ext cx="14521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/>
              <a:t>ECU1 system control flags</a:t>
            </a:r>
            <a:endParaRPr lang="ar-EG" sz="1400" b="1" dirty="0"/>
          </a:p>
        </p:txBody>
      </p:sp>
      <p:sp>
        <p:nvSpPr>
          <p:cNvPr id="38" name="Rectangle 37"/>
          <p:cNvSpPr/>
          <p:nvPr/>
        </p:nvSpPr>
        <p:spPr>
          <a:xfrm>
            <a:off x="76200" y="762000"/>
            <a:ext cx="2438400" cy="762000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l"/>
            <a:r>
              <a:rPr lang="en-US" sz="1200" b="1" dirty="0" smtClean="0"/>
              <a:t>-Global overheat counter</a:t>
            </a:r>
          </a:p>
          <a:p>
            <a:pPr algn="l"/>
            <a:r>
              <a:rPr lang="en-US" sz="1200" b="1" dirty="0" smtClean="0"/>
              <a:t>-Global Fault state counter</a:t>
            </a:r>
          </a:p>
          <a:p>
            <a:pPr algn="l"/>
            <a:r>
              <a:rPr lang="en-US" sz="1200" b="1" dirty="0" smtClean="0"/>
              <a:t>-Global Comm. Lost counter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0" y="6318766"/>
            <a:ext cx="3429000" cy="539234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Packet to pc [state-temp]</a:t>
            </a:r>
          </a:p>
        </p:txBody>
      </p:sp>
    </p:spTree>
    <p:extLst>
      <p:ext uri="{BB962C8B-B14F-4D97-AF65-F5344CB8AC3E}">
        <p14:creationId xmlns:p14="http://schemas.microsoft.com/office/powerpoint/2010/main" val="20547170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62000"/>
          </a:xfrm>
        </p:spPr>
        <p:txBody>
          <a:bodyPr>
            <a:normAutofit/>
          </a:bodyPr>
          <a:lstStyle/>
          <a:p>
            <a:pPr algn="ctr"/>
            <a:r>
              <a:rPr lang="en-US" sz="3600" b="1" dirty="0"/>
              <a:t>Check receiving temp from ECU2</a:t>
            </a:r>
            <a:endParaRPr lang="ar-EG" sz="2800" b="1" dirty="0"/>
          </a:p>
        </p:txBody>
      </p:sp>
      <p:sp>
        <p:nvSpPr>
          <p:cNvPr id="3" name="Oval 2"/>
          <p:cNvSpPr/>
          <p:nvPr/>
        </p:nvSpPr>
        <p:spPr>
          <a:xfrm>
            <a:off x="4267200" y="685800"/>
            <a:ext cx="990600" cy="457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start</a:t>
            </a:r>
            <a:endParaRPr lang="ar-EG" sz="1600" dirty="0"/>
          </a:p>
        </p:txBody>
      </p:sp>
      <p:sp>
        <p:nvSpPr>
          <p:cNvPr id="9" name="Diamond 8"/>
          <p:cNvSpPr/>
          <p:nvPr/>
        </p:nvSpPr>
        <p:spPr>
          <a:xfrm>
            <a:off x="4191000" y="1219200"/>
            <a:ext cx="10668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00" b="1" dirty="0" smtClean="0"/>
              <a:t>If ECU1 </a:t>
            </a:r>
            <a:r>
              <a:rPr lang="en-US" sz="500" b="1" dirty="0" err="1" smtClean="0"/>
              <a:t>recevied</a:t>
            </a:r>
            <a:r>
              <a:rPr lang="en-US" sz="500" b="1" dirty="0" smtClean="0"/>
              <a:t> a </a:t>
            </a:r>
            <a:r>
              <a:rPr lang="en-US" sz="500" b="1" dirty="0" err="1" smtClean="0"/>
              <a:t>temprature</a:t>
            </a:r>
            <a:endParaRPr lang="ar-EG" sz="400" b="1" dirty="0"/>
          </a:p>
        </p:txBody>
      </p:sp>
      <p:sp>
        <p:nvSpPr>
          <p:cNvPr id="10" name="Rectangle 9"/>
          <p:cNvSpPr/>
          <p:nvPr/>
        </p:nvSpPr>
        <p:spPr>
          <a:xfrm>
            <a:off x="5638800" y="14097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Clear </a:t>
            </a:r>
            <a:r>
              <a:rPr lang="en-US" sz="1600" dirty="0" err="1" smtClean="0"/>
              <a:t>irq</a:t>
            </a:r>
            <a:r>
              <a:rPr lang="en-US" sz="1600" dirty="0" smtClean="0"/>
              <a:t> flag</a:t>
            </a:r>
            <a:endParaRPr lang="ar-EG" sz="1600" dirty="0"/>
          </a:p>
        </p:txBody>
      </p:sp>
      <p:sp>
        <p:nvSpPr>
          <p:cNvPr id="22" name="Rectangle 21"/>
          <p:cNvSpPr/>
          <p:nvPr/>
        </p:nvSpPr>
        <p:spPr>
          <a:xfrm>
            <a:off x="5638800" y="1944655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00" dirty="0" smtClean="0"/>
              <a:t>Check if temp is ok and not out of range for 3 times</a:t>
            </a:r>
            <a:endParaRPr lang="ar-EG" sz="1000" dirty="0"/>
          </a:p>
        </p:txBody>
      </p:sp>
      <p:sp>
        <p:nvSpPr>
          <p:cNvPr id="24" name="Diamond 23"/>
          <p:cNvSpPr/>
          <p:nvPr/>
        </p:nvSpPr>
        <p:spPr>
          <a:xfrm>
            <a:off x="6019800" y="2514600"/>
            <a:ext cx="10668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If </a:t>
            </a:r>
            <a:r>
              <a:rPr lang="en-US" sz="1200" dirty="0" err="1" smtClean="0"/>
              <a:t>n_ok</a:t>
            </a:r>
            <a:endParaRPr lang="ar-EG" sz="1200" dirty="0"/>
          </a:p>
        </p:txBody>
      </p:sp>
      <p:sp>
        <p:nvSpPr>
          <p:cNvPr id="25" name="Rectangle 24"/>
          <p:cNvSpPr/>
          <p:nvPr/>
        </p:nvSpPr>
        <p:spPr>
          <a:xfrm>
            <a:off x="7158135" y="27051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Send frame to inquire for voltage</a:t>
            </a:r>
            <a:endParaRPr lang="ar-EG" sz="1050" dirty="0"/>
          </a:p>
        </p:txBody>
      </p:sp>
      <p:sp>
        <p:nvSpPr>
          <p:cNvPr id="26" name="Rectangle 25"/>
          <p:cNvSpPr/>
          <p:nvPr/>
        </p:nvSpPr>
        <p:spPr>
          <a:xfrm>
            <a:off x="7158135" y="32766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200" dirty="0" smtClean="0"/>
              <a:t>Receiving the volt</a:t>
            </a:r>
            <a:endParaRPr lang="ar-EG" sz="1200" dirty="0"/>
          </a:p>
        </p:txBody>
      </p:sp>
      <p:sp>
        <p:nvSpPr>
          <p:cNvPr id="27" name="Diamond 26"/>
          <p:cNvSpPr/>
          <p:nvPr/>
        </p:nvSpPr>
        <p:spPr>
          <a:xfrm>
            <a:off x="7315200" y="3886200"/>
            <a:ext cx="1066800" cy="8382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 smtClean="0"/>
              <a:t>If volt in </a:t>
            </a:r>
            <a:r>
              <a:rPr lang="en-US" sz="900" dirty="0" err="1" smtClean="0"/>
              <a:t>ragne</a:t>
            </a:r>
            <a:endParaRPr lang="ar-EG" sz="900" dirty="0"/>
          </a:p>
        </p:txBody>
      </p:sp>
      <p:sp>
        <p:nvSpPr>
          <p:cNvPr id="28" name="Rectangle 27"/>
          <p:cNvSpPr/>
          <p:nvPr/>
        </p:nvSpPr>
        <p:spPr>
          <a:xfrm>
            <a:off x="8238931" y="4648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900" dirty="0" err="1" smtClean="0"/>
              <a:t>Pc_packet</a:t>
            </a:r>
            <a:r>
              <a:rPr lang="en-US" sz="900" dirty="0" smtClean="0"/>
              <a:t> = overheat</a:t>
            </a:r>
            <a:endParaRPr lang="ar-EG" sz="900" dirty="0"/>
          </a:p>
        </p:txBody>
      </p:sp>
      <p:sp>
        <p:nvSpPr>
          <p:cNvPr id="29" name="Rectangle 28"/>
          <p:cNvSpPr/>
          <p:nvPr/>
        </p:nvSpPr>
        <p:spPr>
          <a:xfrm>
            <a:off x="8077200" y="5257800"/>
            <a:ext cx="1066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" b="1" dirty="0" smtClean="0"/>
              <a:t>Fault counter = 0</a:t>
            </a:r>
          </a:p>
          <a:p>
            <a:pPr algn="ctr"/>
            <a:r>
              <a:rPr lang="en-US" sz="600" b="1" dirty="0" smtClean="0"/>
              <a:t>Overheat counter  ++</a:t>
            </a:r>
            <a:endParaRPr lang="ar-EG" sz="600" b="1" dirty="0"/>
          </a:p>
        </p:txBody>
      </p:sp>
      <p:sp>
        <p:nvSpPr>
          <p:cNvPr id="30" name="Rectangle 29"/>
          <p:cNvSpPr/>
          <p:nvPr/>
        </p:nvSpPr>
        <p:spPr>
          <a:xfrm>
            <a:off x="8238931" y="5791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00" b="1" dirty="0" smtClean="0"/>
              <a:t>Overheat </a:t>
            </a:r>
            <a:r>
              <a:rPr lang="en-US" sz="500" b="1" dirty="0" err="1" smtClean="0"/>
              <a:t>irq</a:t>
            </a:r>
            <a:r>
              <a:rPr lang="en-US" sz="500" b="1" dirty="0" smtClean="0"/>
              <a:t> flag = 1</a:t>
            </a:r>
          </a:p>
          <a:p>
            <a:pPr algn="ctr"/>
            <a:r>
              <a:rPr lang="en-US" sz="500" b="1" dirty="0" smtClean="0"/>
              <a:t>Fault </a:t>
            </a:r>
            <a:r>
              <a:rPr lang="en-US" sz="500" b="1" dirty="0" err="1" smtClean="0"/>
              <a:t>irq</a:t>
            </a:r>
            <a:r>
              <a:rPr lang="en-US" sz="500" b="1" dirty="0" smtClean="0"/>
              <a:t> flag = 0</a:t>
            </a:r>
            <a:endParaRPr lang="ar-EG" sz="500" b="1" dirty="0"/>
          </a:p>
        </p:txBody>
      </p:sp>
      <p:sp>
        <p:nvSpPr>
          <p:cNvPr id="31" name="Rectangle 30"/>
          <p:cNvSpPr/>
          <p:nvPr/>
        </p:nvSpPr>
        <p:spPr>
          <a:xfrm>
            <a:off x="6705600" y="46482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700" dirty="0" smtClean="0"/>
              <a:t>Fault counter ++</a:t>
            </a:r>
          </a:p>
          <a:p>
            <a:pPr algn="ctr"/>
            <a:r>
              <a:rPr lang="en-US" sz="700" dirty="0" smtClean="0"/>
              <a:t>Overheat counter = 0</a:t>
            </a:r>
            <a:endParaRPr lang="ar-EG" sz="700" dirty="0"/>
          </a:p>
        </p:txBody>
      </p:sp>
      <p:sp>
        <p:nvSpPr>
          <p:cNvPr id="32" name="Rectangle 31"/>
          <p:cNvSpPr/>
          <p:nvPr/>
        </p:nvSpPr>
        <p:spPr>
          <a:xfrm>
            <a:off x="6705600" y="5259355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600" dirty="0" smtClean="0"/>
              <a:t>Overheat flag = 0</a:t>
            </a:r>
          </a:p>
          <a:p>
            <a:pPr algn="ctr"/>
            <a:r>
              <a:rPr lang="en-US" sz="600" dirty="0" smtClean="0"/>
              <a:t>Fault </a:t>
            </a:r>
            <a:r>
              <a:rPr lang="en-US" sz="600" dirty="0" err="1" smtClean="0"/>
              <a:t>irq</a:t>
            </a:r>
            <a:r>
              <a:rPr lang="en-US" sz="600" dirty="0" smtClean="0"/>
              <a:t> flag = 1</a:t>
            </a:r>
            <a:endParaRPr lang="ar-EG" sz="600" dirty="0"/>
          </a:p>
        </p:txBody>
      </p:sp>
      <p:sp>
        <p:nvSpPr>
          <p:cNvPr id="34" name="Rectangle 33"/>
          <p:cNvSpPr/>
          <p:nvPr/>
        </p:nvSpPr>
        <p:spPr>
          <a:xfrm>
            <a:off x="4419600" y="274320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050" dirty="0" smtClean="0"/>
              <a:t>Load pc packet with temp</a:t>
            </a:r>
            <a:endParaRPr lang="ar-EG" sz="1050" dirty="0"/>
          </a:p>
        </p:txBody>
      </p:sp>
      <p:sp>
        <p:nvSpPr>
          <p:cNvPr id="35" name="Rectangle 34"/>
          <p:cNvSpPr/>
          <p:nvPr/>
        </p:nvSpPr>
        <p:spPr>
          <a:xfrm>
            <a:off x="2514600" y="1450910"/>
            <a:ext cx="15240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600" dirty="0" smtClean="0"/>
              <a:t>nothing</a:t>
            </a:r>
            <a:endParaRPr lang="ar-EG" sz="1600" dirty="0"/>
          </a:p>
        </p:txBody>
      </p:sp>
      <p:sp>
        <p:nvSpPr>
          <p:cNvPr id="38" name="Rectangle 37"/>
          <p:cNvSpPr/>
          <p:nvPr/>
        </p:nvSpPr>
        <p:spPr>
          <a:xfrm>
            <a:off x="8223691" y="6324600"/>
            <a:ext cx="9144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500" b="1" dirty="0" smtClean="0"/>
              <a:t>Load pc packet with temp.</a:t>
            </a:r>
            <a:endParaRPr lang="ar-EG" sz="500" b="1" dirty="0"/>
          </a:p>
        </p:txBody>
      </p:sp>
      <p:sp>
        <p:nvSpPr>
          <p:cNvPr id="52" name="Rectangle 51"/>
          <p:cNvSpPr/>
          <p:nvPr/>
        </p:nvSpPr>
        <p:spPr>
          <a:xfrm>
            <a:off x="76200" y="2209800"/>
            <a:ext cx="2209800" cy="464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53" name="Rectangle 52"/>
          <p:cNvSpPr/>
          <p:nvPr/>
        </p:nvSpPr>
        <p:spPr>
          <a:xfrm>
            <a:off x="304800" y="2892608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smtClean="0"/>
              <a:t>flag for receiving a temp from ECU2</a:t>
            </a:r>
            <a:endParaRPr lang="ar-EG" sz="900" b="1" dirty="0"/>
          </a:p>
        </p:txBody>
      </p:sp>
      <p:sp>
        <p:nvSpPr>
          <p:cNvPr id="54" name="Rectangle 53"/>
          <p:cNvSpPr/>
          <p:nvPr/>
        </p:nvSpPr>
        <p:spPr>
          <a:xfrm>
            <a:off x="304800" y="3751411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smtClean="0"/>
              <a:t>Flag for sending acknowledge and wait to be reset by the response of ECU2</a:t>
            </a:r>
            <a:endParaRPr lang="ar-EG" sz="900" b="1" dirty="0"/>
          </a:p>
        </p:txBody>
      </p:sp>
      <p:sp>
        <p:nvSpPr>
          <p:cNvPr id="55" name="Rectangle 54"/>
          <p:cNvSpPr/>
          <p:nvPr/>
        </p:nvSpPr>
        <p:spPr>
          <a:xfrm>
            <a:off x="304800" y="4569008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smtClean="0"/>
              <a:t>Communication Lost flag</a:t>
            </a:r>
            <a:endParaRPr lang="ar-EG" sz="900" b="1" dirty="0"/>
          </a:p>
        </p:txBody>
      </p:sp>
      <p:sp>
        <p:nvSpPr>
          <p:cNvPr id="56" name="Rectangle 55"/>
          <p:cNvSpPr/>
          <p:nvPr/>
        </p:nvSpPr>
        <p:spPr>
          <a:xfrm>
            <a:off x="304800" y="5401374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err="1" smtClean="0"/>
              <a:t>OverHeated</a:t>
            </a:r>
            <a:r>
              <a:rPr lang="en-US" sz="900" b="1" dirty="0" smtClean="0"/>
              <a:t> Flag</a:t>
            </a:r>
            <a:endParaRPr lang="ar-EG" sz="900" b="1" dirty="0"/>
          </a:p>
        </p:txBody>
      </p:sp>
      <p:sp>
        <p:nvSpPr>
          <p:cNvPr id="57" name="Rectangle 56"/>
          <p:cNvSpPr/>
          <p:nvPr/>
        </p:nvSpPr>
        <p:spPr>
          <a:xfrm>
            <a:off x="304800" y="6245408"/>
            <a:ext cx="1830977" cy="5363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smtClean="0"/>
              <a:t>Fault flag</a:t>
            </a:r>
            <a:endParaRPr lang="ar-EG" sz="1050" b="1" dirty="0"/>
          </a:p>
        </p:txBody>
      </p:sp>
      <p:sp>
        <p:nvSpPr>
          <p:cNvPr id="58" name="TextBox 57"/>
          <p:cNvSpPr txBox="1"/>
          <p:nvPr/>
        </p:nvSpPr>
        <p:spPr>
          <a:xfrm>
            <a:off x="457200" y="2296180"/>
            <a:ext cx="14521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ECU1 system control flags</a:t>
            </a: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val="829496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875506"/>
          </a:xfrm>
        </p:spPr>
        <p:txBody>
          <a:bodyPr>
            <a:noAutofit/>
          </a:bodyPr>
          <a:lstStyle/>
          <a:p>
            <a:r>
              <a:rPr lang="en-US" sz="4400" b="1" dirty="0" smtClean="0"/>
              <a:t>Check system current state</a:t>
            </a:r>
            <a:br>
              <a:rPr lang="en-US" sz="4400" b="1" dirty="0" smtClean="0"/>
            </a:br>
            <a:r>
              <a:rPr lang="en-US" sz="4400" b="1" dirty="0" smtClean="0"/>
              <a:t>[ Normal State or Com. Lost]</a:t>
            </a:r>
            <a:endParaRPr lang="ar-EG" sz="4400" b="1" dirty="0"/>
          </a:p>
        </p:txBody>
      </p:sp>
      <p:sp>
        <p:nvSpPr>
          <p:cNvPr id="4" name="Oval 3"/>
          <p:cNvSpPr/>
          <p:nvPr/>
        </p:nvSpPr>
        <p:spPr>
          <a:xfrm>
            <a:off x="4572000" y="1634412"/>
            <a:ext cx="1524000" cy="609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start</a:t>
            </a:r>
            <a:endParaRPr lang="ar-EG" dirty="0"/>
          </a:p>
        </p:txBody>
      </p:sp>
      <p:sp>
        <p:nvSpPr>
          <p:cNvPr id="5" name="Diamond 4"/>
          <p:cNvSpPr/>
          <p:nvPr/>
        </p:nvSpPr>
        <p:spPr>
          <a:xfrm>
            <a:off x="4495800" y="2396412"/>
            <a:ext cx="1676400" cy="13716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100" b="1" dirty="0" smtClean="0"/>
              <a:t>If all flags are 0 “normal”</a:t>
            </a:r>
            <a:endParaRPr lang="ar-EG" sz="1100" b="1" dirty="0"/>
          </a:p>
        </p:txBody>
      </p:sp>
      <p:sp>
        <p:nvSpPr>
          <p:cNvPr id="6" name="Rectangle 5"/>
          <p:cNvSpPr/>
          <p:nvPr/>
        </p:nvSpPr>
        <p:spPr>
          <a:xfrm>
            <a:off x="6705600" y="2625012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Pc packet state = normal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6705600" y="3387012"/>
            <a:ext cx="2133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Global </a:t>
            </a:r>
            <a:r>
              <a:rPr lang="en-US" dirty="0" smtClean="0"/>
              <a:t>com. </a:t>
            </a:r>
            <a:r>
              <a:rPr lang="en-US" dirty="0" smtClean="0"/>
              <a:t>counter = 0</a:t>
            </a:r>
            <a:endParaRPr lang="ar-EG" dirty="0"/>
          </a:p>
        </p:txBody>
      </p:sp>
      <p:sp>
        <p:nvSpPr>
          <p:cNvPr id="9" name="Diamond 8"/>
          <p:cNvSpPr/>
          <p:nvPr/>
        </p:nvSpPr>
        <p:spPr>
          <a:xfrm>
            <a:off x="914400" y="2548812"/>
            <a:ext cx="2438400" cy="1066800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b="1" dirty="0" err="1" smtClean="0"/>
              <a:t>ack</a:t>
            </a:r>
            <a:r>
              <a:rPr lang="en-US" sz="1400" b="1" dirty="0" smtClean="0"/>
              <a:t> flag = 1 &amp; com. Lost flag = 1</a:t>
            </a:r>
            <a:endParaRPr lang="ar-EG" sz="1400" b="1" dirty="0"/>
          </a:p>
        </p:txBody>
      </p:sp>
      <p:sp>
        <p:nvSpPr>
          <p:cNvPr id="10" name="Rectangle 9"/>
          <p:cNvSpPr/>
          <p:nvPr/>
        </p:nvSpPr>
        <p:spPr>
          <a:xfrm>
            <a:off x="2895600" y="3844212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1400" dirty="0" smtClean="0"/>
              <a:t>Pc packet state = com. lost</a:t>
            </a:r>
            <a:endParaRPr lang="ar-EG" sz="1400" dirty="0"/>
          </a:p>
        </p:txBody>
      </p:sp>
      <p:sp>
        <p:nvSpPr>
          <p:cNvPr id="11" name="Rectangle 10"/>
          <p:cNvSpPr/>
          <p:nvPr/>
        </p:nvSpPr>
        <p:spPr>
          <a:xfrm>
            <a:off x="2895600" y="4648200"/>
            <a:ext cx="1752600" cy="609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Com. </a:t>
            </a:r>
            <a:r>
              <a:rPr lang="en-US" smtClean="0"/>
              <a:t>Lost counter ++</a:t>
            </a:r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503521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152400"/>
            <a:ext cx="8229600" cy="646906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Check using DTC or not</a:t>
            </a:r>
            <a:endParaRPr lang="ar-EG" b="1" dirty="0"/>
          </a:p>
        </p:txBody>
      </p:sp>
      <p:sp>
        <p:nvSpPr>
          <p:cNvPr id="4" name="Oval 3"/>
          <p:cNvSpPr/>
          <p:nvPr/>
        </p:nvSpPr>
        <p:spPr>
          <a:xfrm>
            <a:off x="3200400" y="914400"/>
            <a:ext cx="2438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start</a:t>
            </a:r>
            <a:endParaRPr lang="ar-EG" dirty="0"/>
          </a:p>
        </p:txBody>
      </p:sp>
      <p:sp>
        <p:nvSpPr>
          <p:cNvPr id="5" name="Flowchart: Decision 4"/>
          <p:cNvSpPr/>
          <p:nvPr/>
        </p:nvSpPr>
        <p:spPr>
          <a:xfrm>
            <a:off x="2171700" y="2044959"/>
            <a:ext cx="4495800" cy="11430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If any counter exceed the limit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5943600" y="3048000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Check the source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5979367" y="4191000"/>
            <a:ext cx="29718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err="1" smtClean="0"/>
              <a:t>Hault</a:t>
            </a:r>
            <a:r>
              <a:rPr lang="en-US" dirty="0" smtClean="0"/>
              <a:t> until solved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35747153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76200"/>
            <a:ext cx="8229600" cy="1399032"/>
          </a:xfrm>
        </p:spPr>
        <p:txBody>
          <a:bodyPr/>
          <a:lstStyle/>
          <a:p>
            <a:pPr algn="ctr"/>
            <a:r>
              <a:rPr lang="en-US" b="1" dirty="0" smtClean="0"/>
              <a:t>Timing Sequences </a:t>
            </a:r>
            <a:br>
              <a:rPr lang="en-US" b="1" dirty="0" smtClean="0"/>
            </a:br>
            <a:r>
              <a:rPr lang="en-US" b="1" dirty="0" smtClean="0"/>
              <a:t>“interrupt based”</a:t>
            </a:r>
            <a:endParaRPr lang="ar-EG" b="1" dirty="0"/>
          </a:p>
        </p:txBody>
      </p:sp>
      <p:sp>
        <p:nvSpPr>
          <p:cNvPr id="5" name="Rectangle 4"/>
          <p:cNvSpPr/>
          <p:nvPr/>
        </p:nvSpPr>
        <p:spPr>
          <a:xfrm>
            <a:off x="304800" y="1447800"/>
            <a:ext cx="4267200" cy="3505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1371600" y="24384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Send alive message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1371600" y="32004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Send state to pc “</a:t>
            </a:r>
            <a:r>
              <a:rPr lang="en-US" dirty="0" err="1" smtClean="0"/>
              <a:t>uart</a:t>
            </a:r>
            <a:r>
              <a:rPr lang="en-US" dirty="0" smtClean="0"/>
              <a:t>”</a:t>
            </a:r>
            <a:endParaRPr lang="ar-EG" dirty="0"/>
          </a:p>
        </p:txBody>
      </p:sp>
      <p:sp>
        <p:nvSpPr>
          <p:cNvPr id="8" name="Rectangle 7"/>
          <p:cNvSpPr/>
          <p:nvPr/>
        </p:nvSpPr>
        <p:spPr>
          <a:xfrm>
            <a:off x="1371600" y="3962400"/>
            <a:ext cx="3124200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Check </a:t>
            </a:r>
            <a:r>
              <a:rPr lang="en-US" dirty="0" err="1" smtClean="0"/>
              <a:t>commuinication</a:t>
            </a:r>
            <a:endParaRPr lang="ar-EG" dirty="0"/>
          </a:p>
        </p:txBody>
      </p:sp>
      <p:sp>
        <p:nvSpPr>
          <p:cNvPr id="9" name="TextBox 8"/>
          <p:cNvSpPr txBox="1"/>
          <p:nvPr/>
        </p:nvSpPr>
        <p:spPr>
          <a:xfrm>
            <a:off x="272143" y="2514600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500 ms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04800" y="3313211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1 sec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04800" y="4075211"/>
            <a:ext cx="990600" cy="307777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b="1" dirty="0" smtClean="0">
                <a:solidFill>
                  <a:schemeClr val="bg1"/>
                </a:solidFill>
              </a:rPr>
              <a:t>5 sec</a:t>
            </a:r>
            <a:endParaRPr lang="ar-EG" sz="1400" b="1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04800" y="1492793"/>
            <a:ext cx="4038600" cy="46166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2400" b="1" dirty="0" smtClean="0">
                <a:solidFill>
                  <a:schemeClr val="bg1"/>
                </a:solidFill>
              </a:rPr>
              <a:t>System periodic actions</a:t>
            </a:r>
            <a:endParaRPr lang="ar-EG" sz="2400" b="1" dirty="0">
              <a:solidFill>
                <a:schemeClr val="bg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858000" y="2171700"/>
            <a:ext cx="2209800" cy="46482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endParaRPr lang="ar-EG"/>
          </a:p>
        </p:txBody>
      </p:sp>
      <p:sp>
        <p:nvSpPr>
          <p:cNvPr id="14" name="Rectangle 13"/>
          <p:cNvSpPr/>
          <p:nvPr/>
        </p:nvSpPr>
        <p:spPr>
          <a:xfrm>
            <a:off x="7086600" y="2854508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smtClean="0"/>
              <a:t>flag for receiving a temp from ECU2</a:t>
            </a:r>
            <a:endParaRPr lang="ar-EG" sz="900" b="1" dirty="0"/>
          </a:p>
        </p:txBody>
      </p:sp>
      <p:sp>
        <p:nvSpPr>
          <p:cNvPr id="15" name="Rectangle 14"/>
          <p:cNvSpPr/>
          <p:nvPr/>
        </p:nvSpPr>
        <p:spPr>
          <a:xfrm>
            <a:off x="7086600" y="3713311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smtClean="0"/>
              <a:t>Flag for sending acknowledge and wait to be reset by the response of ECU2</a:t>
            </a:r>
            <a:endParaRPr lang="ar-EG" sz="900" b="1" dirty="0"/>
          </a:p>
        </p:txBody>
      </p:sp>
      <p:sp>
        <p:nvSpPr>
          <p:cNvPr id="16" name="Rectangle 15"/>
          <p:cNvSpPr/>
          <p:nvPr/>
        </p:nvSpPr>
        <p:spPr>
          <a:xfrm>
            <a:off x="7086600" y="4530908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smtClean="0"/>
              <a:t>Communication Lost flag</a:t>
            </a:r>
            <a:endParaRPr lang="ar-EG" sz="900" b="1" dirty="0"/>
          </a:p>
        </p:txBody>
      </p:sp>
      <p:sp>
        <p:nvSpPr>
          <p:cNvPr id="17" name="Rectangle 16"/>
          <p:cNvSpPr/>
          <p:nvPr/>
        </p:nvSpPr>
        <p:spPr>
          <a:xfrm>
            <a:off x="7086600" y="5363274"/>
            <a:ext cx="1830977" cy="6887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900" b="1" dirty="0" err="1" smtClean="0"/>
              <a:t>OverHeated</a:t>
            </a:r>
            <a:r>
              <a:rPr lang="en-US" sz="900" b="1" dirty="0" smtClean="0"/>
              <a:t> Flag</a:t>
            </a:r>
            <a:endParaRPr lang="ar-EG" sz="900" b="1" dirty="0"/>
          </a:p>
        </p:txBody>
      </p:sp>
      <p:sp>
        <p:nvSpPr>
          <p:cNvPr id="18" name="Rectangle 17"/>
          <p:cNvSpPr/>
          <p:nvPr/>
        </p:nvSpPr>
        <p:spPr>
          <a:xfrm>
            <a:off x="7086600" y="6207308"/>
            <a:ext cx="1830977" cy="5363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1" anchor="ctr"/>
          <a:lstStyle/>
          <a:p>
            <a:pPr algn="ctr"/>
            <a:r>
              <a:rPr lang="en-US" sz="1050" b="1" dirty="0" smtClean="0"/>
              <a:t>Fault flag</a:t>
            </a:r>
            <a:endParaRPr lang="ar-EG" sz="105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7239000" y="2258080"/>
            <a:ext cx="1452154" cy="523220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400" dirty="0" smtClean="0"/>
              <a:t>ECU1 system control flags</a:t>
            </a:r>
            <a:endParaRPr lang="ar-EG" sz="1400" dirty="0"/>
          </a:p>
        </p:txBody>
      </p:sp>
    </p:spTree>
    <p:extLst>
      <p:ext uri="{BB962C8B-B14F-4D97-AF65-F5344CB8AC3E}">
        <p14:creationId xmlns:p14="http://schemas.microsoft.com/office/powerpoint/2010/main" val="18608034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990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400" b="1" dirty="0" smtClean="0"/>
              <a:t>[1]Send alive message, 500 ms</a:t>
            </a:r>
            <a:endParaRPr lang="ar-EG" sz="4400" b="1" dirty="0"/>
          </a:p>
        </p:txBody>
      </p:sp>
      <p:sp>
        <p:nvSpPr>
          <p:cNvPr id="5" name="Oval 4"/>
          <p:cNvSpPr/>
          <p:nvPr/>
        </p:nvSpPr>
        <p:spPr>
          <a:xfrm>
            <a:off x="3238500" y="2362200"/>
            <a:ext cx="2667000" cy="762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start</a:t>
            </a:r>
            <a:endParaRPr lang="ar-EG" dirty="0"/>
          </a:p>
        </p:txBody>
      </p:sp>
      <p:sp>
        <p:nvSpPr>
          <p:cNvPr id="6" name="Rectangle 5"/>
          <p:cNvSpPr/>
          <p:nvPr/>
        </p:nvSpPr>
        <p:spPr>
          <a:xfrm>
            <a:off x="3355133" y="3640494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Send remote frame to ECU2</a:t>
            </a:r>
            <a:endParaRPr lang="ar-EG" dirty="0"/>
          </a:p>
        </p:txBody>
      </p:sp>
      <p:sp>
        <p:nvSpPr>
          <p:cNvPr id="7" name="Rectangle 6"/>
          <p:cNvSpPr/>
          <p:nvPr/>
        </p:nvSpPr>
        <p:spPr>
          <a:xfrm>
            <a:off x="3355133" y="4876800"/>
            <a:ext cx="23622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Set the waiting acknowledge flag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445741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29546"/>
            <a:ext cx="9144000" cy="8848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4800" b="1" dirty="0" smtClean="0"/>
              <a:t>[2]Send state to pc “1 sec”</a:t>
            </a:r>
            <a:endParaRPr lang="ar-EG" sz="4800" b="1" dirty="0"/>
          </a:p>
        </p:txBody>
      </p:sp>
      <p:sp>
        <p:nvSpPr>
          <p:cNvPr id="6" name="Oval 5"/>
          <p:cNvSpPr/>
          <p:nvPr/>
        </p:nvSpPr>
        <p:spPr>
          <a:xfrm>
            <a:off x="3124200" y="1295400"/>
            <a:ext cx="2438400" cy="1143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start</a:t>
            </a:r>
            <a:endParaRPr lang="ar-EG" b="1" dirty="0"/>
          </a:p>
        </p:txBody>
      </p:sp>
      <p:sp>
        <p:nvSpPr>
          <p:cNvPr id="7" name="Rectangle 6"/>
          <p:cNvSpPr/>
          <p:nvPr/>
        </p:nvSpPr>
        <p:spPr>
          <a:xfrm>
            <a:off x="2715208" y="2895600"/>
            <a:ext cx="3352800" cy="1219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b="1" dirty="0" smtClean="0"/>
              <a:t>Send state to </a:t>
            </a:r>
            <a:r>
              <a:rPr lang="en-US" b="1" dirty="0" err="1" smtClean="0"/>
              <a:t>uart</a:t>
            </a:r>
            <a:endParaRPr lang="ar-EG" b="1" dirty="0"/>
          </a:p>
        </p:txBody>
      </p:sp>
    </p:spTree>
    <p:extLst>
      <p:ext uri="{BB962C8B-B14F-4D97-AF65-F5344CB8AC3E}">
        <p14:creationId xmlns:p14="http://schemas.microsoft.com/office/powerpoint/2010/main" val="2331143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7106"/>
            <a:ext cx="9144000" cy="97349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sz="3600" b="1" dirty="0" smtClean="0"/>
              <a:t>[3]Check communication “5 sec”</a:t>
            </a:r>
            <a:endParaRPr lang="ar-EG" sz="3600" b="1" dirty="0"/>
          </a:p>
        </p:txBody>
      </p:sp>
      <p:sp>
        <p:nvSpPr>
          <p:cNvPr id="7" name="Oval 6"/>
          <p:cNvSpPr/>
          <p:nvPr/>
        </p:nvSpPr>
        <p:spPr>
          <a:xfrm>
            <a:off x="3352800" y="1219200"/>
            <a:ext cx="22098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start</a:t>
            </a:r>
            <a:endParaRPr lang="ar-EG" dirty="0"/>
          </a:p>
        </p:txBody>
      </p:sp>
      <p:sp>
        <p:nvSpPr>
          <p:cNvPr id="10" name="Flowchart: Decision 9"/>
          <p:cNvSpPr/>
          <p:nvPr/>
        </p:nvSpPr>
        <p:spPr>
          <a:xfrm>
            <a:off x="1333500" y="2362200"/>
            <a:ext cx="6248400" cy="1295400"/>
          </a:xfrm>
          <a:prstGeom prst="flowChartDecisio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If waiting for </a:t>
            </a:r>
            <a:r>
              <a:rPr lang="en-US" dirty="0" err="1" smtClean="0"/>
              <a:t>ackhnowledge</a:t>
            </a:r>
            <a:r>
              <a:rPr lang="en-US" dirty="0" smtClean="0"/>
              <a:t> flag ==1 </a:t>
            </a:r>
            <a:endParaRPr lang="ar-EG" dirty="0"/>
          </a:p>
        </p:txBody>
      </p:sp>
      <p:sp>
        <p:nvSpPr>
          <p:cNvPr id="11" name="Rectangle 10"/>
          <p:cNvSpPr/>
          <p:nvPr/>
        </p:nvSpPr>
        <p:spPr>
          <a:xfrm>
            <a:off x="5562600" y="3733800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Set communication lost flag</a:t>
            </a:r>
            <a:endParaRPr lang="ar-EG" dirty="0"/>
          </a:p>
        </p:txBody>
      </p:sp>
      <p:sp>
        <p:nvSpPr>
          <p:cNvPr id="12" name="Rectangle 11"/>
          <p:cNvSpPr/>
          <p:nvPr/>
        </p:nvSpPr>
        <p:spPr>
          <a:xfrm>
            <a:off x="152400" y="3733800"/>
            <a:ext cx="3581400" cy="762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r>
              <a:rPr lang="en-US" dirty="0" smtClean="0"/>
              <a:t>Clear communication lost flag</a:t>
            </a:r>
            <a:endParaRPr lang="ar-EG" dirty="0"/>
          </a:p>
        </p:txBody>
      </p:sp>
    </p:spTree>
    <p:extLst>
      <p:ext uri="{BB962C8B-B14F-4D97-AF65-F5344CB8AC3E}">
        <p14:creationId xmlns:p14="http://schemas.microsoft.com/office/powerpoint/2010/main" val="21142306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Verve">
      <a:dk1>
        <a:sysClr val="windowText" lastClr="000000"/>
      </a:dk1>
      <a:lt1>
        <a:sysClr val="window" lastClr="FFFFFF"/>
      </a:lt1>
      <a:dk2>
        <a:srgbClr val="666666"/>
      </a:dk2>
      <a:lt2>
        <a:srgbClr val="D2D2D2"/>
      </a:lt2>
      <a:accent1>
        <a:srgbClr val="FF388C"/>
      </a:accent1>
      <a:accent2>
        <a:srgbClr val="E40059"/>
      </a:accent2>
      <a:accent3>
        <a:srgbClr val="9C007F"/>
      </a:accent3>
      <a:accent4>
        <a:srgbClr val="68007F"/>
      </a:accent4>
      <a:accent5>
        <a:srgbClr val="005BD3"/>
      </a:accent5>
      <a:accent6>
        <a:srgbClr val="00349E"/>
      </a:accent6>
      <a:hlink>
        <a:srgbClr val="17BBFD"/>
      </a:hlink>
      <a:folHlink>
        <a:srgbClr val="FF79C2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817</TotalTime>
  <Words>387</Words>
  <Application>Microsoft Office PowerPoint</Application>
  <PresentationFormat>On-screen Show (4:3)</PresentationFormat>
  <Paragraphs>100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Verve</vt:lpstr>
      <vt:lpstr>Release 1 </vt:lpstr>
      <vt:lpstr>ECU1 System </vt:lpstr>
      <vt:lpstr>Check receiving temp from ECU2</vt:lpstr>
      <vt:lpstr>Check system current state [ Normal State or Com. Lost]</vt:lpstr>
      <vt:lpstr>Check using DTC or not</vt:lpstr>
      <vt:lpstr>Timing Sequences  “interrupt based”</vt:lpstr>
      <vt:lpstr>PowerPoint Presentation</vt:lpstr>
      <vt:lpstr>PowerPoint Presentation</vt:lpstr>
      <vt:lpstr>PowerPoint Presentation</vt:lpstr>
      <vt:lpstr>What next: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Release 1</dc:title>
  <dc:creator>Mahmoud Hussein</dc:creator>
  <cp:lastModifiedBy>Mahmoud Hussein</cp:lastModifiedBy>
  <cp:revision>22</cp:revision>
  <dcterms:created xsi:type="dcterms:W3CDTF">2024-01-16T22:57:55Z</dcterms:created>
  <dcterms:modified xsi:type="dcterms:W3CDTF">2024-01-17T15:04:40Z</dcterms:modified>
</cp:coreProperties>
</file>