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C7D6-BBFE-A0DB-CB02-4010A6048F03}" v="212" dt="2025-04-27T13:35:53.353"/>
    <p1510:client id="{F08C1F41-AD65-8515-D518-08490D92472C}" v="1472" dt="2025-04-27T11:48:21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4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1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7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860/" TargetMode="External"/><Relationship Id="rId2" Type="http://schemas.openxmlformats.org/officeDocument/2006/relationships/hyperlink" Target="https://github.com/mahmoudalbardan/NetworkPerformance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1" y="688232"/>
            <a:ext cx="10733204" cy="384792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1F2328"/>
                </a:solidFill>
              </a:rPr>
              <a:t>Network Performance Prediction System</a:t>
            </a:r>
            <a:endParaRPr lang="en-US" dirty="0"/>
          </a:p>
          <a:p>
            <a:pPr algn="l"/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32" y="4881830"/>
            <a:ext cx="10733204" cy="1664683"/>
          </a:xfrm>
        </p:spPr>
        <p:txBody>
          <a:bodyPr anchor="b">
            <a:normAutofit/>
          </a:bodyPr>
          <a:lstStyle/>
          <a:p>
            <a:pPr algn="l"/>
            <a:r>
              <a:rPr lang="en-US" sz="2000" err="1">
                <a:solidFill>
                  <a:schemeClr val="tx2"/>
                </a:solidFill>
              </a:rPr>
              <a:t>Ooreedoo</a:t>
            </a:r>
            <a:r>
              <a:rPr lang="en-US" sz="2000" dirty="0">
                <a:solidFill>
                  <a:schemeClr val="tx2"/>
                </a:solidFill>
              </a:rPr>
              <a:t> Technical test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Presented by Mahmoud ALBARDAN 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1 May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A4769-FEC3-5682-4C84-A764DD4FDD2F}"/>
              </a:ext>
            </a:extLst>
          </p:cNvPr>
          <p:cNvSpPr txBox="1"/>
          <p:nvPr/>
        </p:nvSpPr>
        <p:spPr>
          <a:xfrm>
            <a:off x="7831015" y="842888"/>
            <a:ext cx="28506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highlight>
                  <a:srgbClr val="FFFFFF"/>
                </a:highlight>
              </a:rPr>
              <a:t>📡📡📡📡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802D-A2A7-C38E-49F9-7740F45D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888C-B88A-A744-BA01-41258BEF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99" y="2278732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Context and objectives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/>
              <a:t>Data processing</a:t>
            </a:r>
          </a:p>
          <a:p>
            <a:pPr marL="457200" indent="-457200">
              <a:buAutoNum type="arabicPeriod"/>
            </a:pPr>
            <a:r>
              <a:rPr lang="en-US" sz="2000" dirty="0"/>
              <a:t>OSS counters forecasting</a:t>
            </a:r>
          </a:p>
          <a:p>
            <a:pPr marL="457200" indent="-457200">
              <a:buAutoNum type="arabicPeriod"/>
            </a:pPr>
            <a:r>
              <a:rPr lang="en-US" sz="2000" dirty="0"/>
              <a:t>Performance degradation classification</a:t>
            </a:r>
          </a:p>
          <a:p>
            <a:pPr marL="457200" indent="-457200">
              <a:buAutoNum type="arabicPeriod"/>
            </a:pPr>
            <a:r>
              <a:rPr lang="en-US" sz="2000"/>
              <a:t>Impact on business</a:t>
            </a:r>
          </a:p>
          <a:p>
            <a:pPr marL="457200" indent="-457200">
              <a:buAutoNum type="arabicPeriod"/>
            </a:pPr>
            <a:r>
              <a:rPr lang="en-US" sz="2000"/>
              <a:t>Deliverable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05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9F60-9A13-8579-ADB0-B4D548AA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779940"/>
            <a:ext cx="10433395" cy="2740908"/>
          </a:xfrm>
        </p:spPr>
        <p:txBody>
          <a:bodyPr anchor="t">
            <a:normAutofit/>
          </a:bodyPr>
          <a:lstStyle/>
          <a:p>
            <a:pPr marL="742950" indent="-742950">
              <a:buAutoNum type="arabicPeriod"/>
            </a:pPr>
            <a:r>
              <a:rPr lang="en-US">
                <a:solidFill>
                  <a:schemeClr val="tx2"/>
                </a:solidFill>
                <a:cs typeface="Posterama"/>
              </a:rPr>
              <a:t>Context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ABD8-A2BA-5AF2-C2E0-D58D1A19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67" y="2386002"/>
            <a:ext cx="10643594" cy="27559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/>
              <a:t>The use case is to build a network performance prediction system using OSS counters data 4G LTE cells recorded at 15 mins interval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/>
              <a:t>To that end we built two types of models: </a:t>
            </a:r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/>
              <a:t>OSS forecasting models for each (cell/</a:t>
            </a:r>
            <a:r>
              <a:rPr lang="en-US" sz="2000" dirty="0" err="1"/>
              <a:t>oss</a:t>
            </a:r>
            <a:r>
              <a:rPr lang="en-US" sz="2000" dirty="0"/>
              <a:t> counter) </a:t>
            </a:r>
          </a:p>
          <a:p>
            <a:pPr marL="514350" lvl="1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i="1" dirty="0"/>
              <a:t>Prophet model </a:t>
            </a:r>
            <a:endParaRPr lang="en-US" i="1" dirty="0"/>
          </a:p>
          <a:p>
            <a:pPr marL="514350" lvl="1" indent="0">
              <a:lnSpc>
                <a:spcPct val="100000"/>
              </a:lnSpc>
              <a:buNone/>
            </a:pPr>
            <a:endParaRPr lang="en-US" sz="2000" dirty="0"/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000" dirty="0"/>
              <a:t>Classification model to predict whether a cell activity is "usual" or "unusual" </a:t>
            </a:r>
            <a:r>
              <a:rPr lang="en-US" sz="2000" i="1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56043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493D-044F-4035-0AC3-547E1F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38" y="72719"/>
            <a:ext cx="5552414" cy="21702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2. Data processing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8E3A-8BF4-BB36-D048-F6D822E7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8" y="1369685"/>
            <a:ext cx="11447067" cy="4116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The data contains 33 cells and 11 OSS counters describing (PRB, throughput, Number of users )</a:t>
            </a:r>
          </a:p>
          <a:p>
            <a:pPr>
              <a:buClr>
                <a:srgbClr val="FFFFFF"/>
              </a:buClr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Issue1: Data includes only time (example: "08:45")</a:t>
            </a:r>
          </a:p>
          <a:p>
            <a:pPr marL="685800" lvl="5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Solution: Day column is created by indexing repeated times and full datetime  are generated by considering Day 1 as 2025-01-01 </a:t>
            </a:r>
          </a:p>
          <a:p>
            <a:pPr>
              <a:buClr>
                <a:srgbClr val="FFFFFF"/>
              </a:buClr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Issue2: Some datetime are missing:</a:t>
            </a:r>
          </a:p>
          <a:p>
            <a:pPr marL="685800" lvl="5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Solution: Resample data at 15 mins to create rows for missing datetimes then do a linear interpolation to fill missing OSS counters </a:t>
            </a:r>
          </a:p>
          <a:p>
            <a:pPr>
              <a:buClr>
                <a:srgbClr val="FFFFFF"/>
              </a:buClr>
              <a:buFont typeface="Wingdings,Sans-Serif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Issue3: Outliers are detected (via z- score method)</a:t>
            </a:r>
          </a:p>
          <a:p>
            <a:pPr marL="685800" lvl="5">
              <a:buFont typeface="Wingdings,Sans-Serif" panose="020B0604020202020204" pitchFamily="34" charset="0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Solution: Convert outliers to nan then do a linear interpolation to fill them</a:t>
            </a:r>
          </a:p>
        </p:txBody>
      </p:sp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9A9D5131-57F0-43C3-3E9C-CA056547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1" y="4850056"/>
            <a:ext cx="6315075" cy="1964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4F577C-179D-0608-2C8B-A460CBAB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79" y="4936148"/>
            <a:ext cx="2114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B83-A20E-0DE0-451C-12BA5B3C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OSS counters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9628-F6C8-02BD-96C0-9BF945E5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45" y="204427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One Prophet model per cell/</a:t>
            </a:r>
            <a:r>
              <a:rPr lang="en-US" sz="1600" err="1"/>
              <a:t>oss</a:t>
            </a:r>
            <a:r>
              <a:rPr lang="en-US" sz="1600" dirty="0"/>
              <a:t> counter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Most of cells has 14 days data recorded at 15 minutes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10 days is dedicated for training, 4 days for validation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/>
              <a:t>Three Metrics: 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600" dirty="0"/>
              <a:t>Roote mean squared error (RMSE)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600" dirty="0"/>
              <a:t>Mean absolute error (MAE)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600" dirty="0"/>
              <a:t>Mean absolute percentage error (MAPE)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1DAE-9EBA-F0E2-B03F-70C56FDB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0CC-ECBA-4E95-B8E5-908EA5167469}" type="datetime1"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3622-9820-0889-E8F6-AC660ACF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C049-AC44-42E9-1894-6668198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0BE39-CF84-7AFE-CF2D-386A904D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44" y="4643804"/>
            <a:ext cx="10610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3E2-97CC-F54D-747E-C3F330EC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Performance degradation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C874-1ED4-626A-E46C-BEE62B66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8" y="2116562"/>
            <a:ext cx="1093989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One Gradient boosting classifier model to detect whether a cell activity is usual or unusual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Feature engineering: 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/>
              <a:t>Add rolling mean/max of OSS counters for different window sizes (1h, 5h, 7h, 15h)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/>
              <a:t>Add DL/UL ratio features for PRB, Throughput and number of users</a:t>
            </a:r>
          </a:p>
          <a:p>
            <a:pPr lvl="2"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Cross validation with 5 folds with metrics: f1 score, precision, recall and accuracy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Specify optimal prediction probability based on the maximal f1 score</a:t>
            </a:r>
          </a:p>
          <a:p>
            <a:pPr lvl="2">
              <a:buFont typeface="Wingdings" panose="020B0604020202020204" pitchFamily="34" charset="0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07B1-1340-849F-A311-EFFD610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C40-BF77-41AD-96EF-32B36D3D06DC}" type="datetime1"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402D-5577-1F10-421C-372F6882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80A8-5377-11EA-6C27-6E92ABA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348A-4948-A3EB-1F13-DBB97A63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Impact on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9B6B-BD7E-612D-2183-2D4ADCF3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Network optimization by anticipating performance issues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Prioritizing maintenance or upgrades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Improving customer experience if we add a congestion detection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C5A74-3151-52D6-1885-BB5C98A0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BE68-60A6-4488-835E-4AE17C6B7FFD}" type="datetime1"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5B1F-939C-3081-C08C-929AD02B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7C35-E57E-705C-30CD-ED18893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F22B-1D18-386A-FB1A-ECB0ED0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6992-2048-6786-AAD8-AAD5E1B6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07" y="2351024"/>
            <a:ext cx="11907051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A </a:t>
            </a:r>
            <a:r>
              <a:rPr lang="en-US" sz="2400" err="1"/>
              <a:t>Github</a:t>
            </a:r>
            <a:r>
              <a:rPr lang="en-US" sz="2400" dirty="0"/>
              <a:t> repository (</a:t>
            </a:r>
            <a:r>
              <a:rPr lang="en-US" sz="2400" dirty="0">
                <a:ea typeface="+mn-lt"/>
                <a:cs typeface="+mn-lt"/>
                <a:hlinkClick r:id="rId2"/>
              </a:rPr>
              <a:t>mahmoudalbardan/NetworkPerformanceAnalysis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you can clone then train models and launch </a:t>
            </a:r>
            <a:r>
              <a:rPr lang="en-US" sz="2400" err="1"/>
              <a:t>gradio</a:t>
            </a:r>
            <a:r>
              <a:rPr lang="en-US" sz="2400" dirty="0"/>
              <a:t> app in </a:t>
            </a:r>
            <a:r>
              <a:rPr lang="en-US" sz="2400" dirty="0">
                <a:hlinkClick r:id="rId3"/>
              </a:rPr>
              <a:t>http</a:t>
            </a:r>
            <a:r>
              <a:rPr lang="en-US" sz="2400" dirty="0">
                <a:ea typeface="+mn-lt"/>
                <a:cs typeface="+mn-lt"/>
                <a:hlinkClick r:id="rId3"/>
              </a:rPr>
              <a:t>://127.0.0.1:7860/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err="1"/>
              <a:t>Gradio</a:t>
            </a:r>
            <a:r>
              <a:rPr lang="en-US" sz="2400"/>
              <a:t> Dashboard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564D-C834-0E31-A43C-1F4AF8E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F829-2FB4-4FF6-BE73-E772814881F8}" type="datetime1"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5716-0290-99FA-55D1-EDB1CF38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794F-77A2-B3A7-1E31-A2363526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04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Network Performance Prediction System </vt:lpstr>
      <vt:lpstr>Plan</vt:lpstr>
      <vt:lpstr>Context and objectives</vt:lpstr>
      <vt:lpstr>2. Data processing</vt:lpstr>
      <vt:lpstr>3. OSS counters forecasting</vt:lpstr>
      <vt:lpstr>4. Performance degradation classifier</vt:lpstr>
      <vt:lpstr>5. Impact on business</vt:lpstr>
      <vt:lpstr>6.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445</cp:revision>
  <dcterms:created xsi:type="dcterms:W3CDTF">2025-04-27T10:15:55Z</dcterms:created>
  <dcterms:modified xsi:type="dcterms:W3CDTF">2025-04-27T13:36:19Z</dcterms:modified>
</cp:coreProperties>
</file>