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1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8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3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5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6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59" r:id="rId6"/>
    <p:sldLayoutId id="2147483855" r:id="rId7"/>
    <p:sldLayoutId id="2147483856" r:id="rId8"/>
    <p:sldLayoutId id="2147483857" r:id="rId9"/>
    <p:sldLayoutId id="2147483858" r:id="rId10"/>
    <p:sldLayoutId id="21474838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oI_UZgiEX7aMUi7wDBZUiZw-Tfe3qQXh" TargetMode="External"/><Relationship Id="rId2" Type="http://schemas.openxmlformats.org/officeDocument/2006/relationships/hyperlink" Target="https://colab.research.google.com/drive/1ahm8G8pBx-Ooh03_dUoNK5FAuvd5R2Yg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32a-34-70-169-9.ngrok-free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text and a black circle&#10;&#10;Description automatically generated with medium confidence">
            <a:extLst>
              <a:ext uri="{FF2B5EF4-FFF2-40B4-BE49-F238E27FC236}">
                <a16:creationId xmlns:a16="http://schemas.microsoft.com/office/drawing/2014/main" id="{2DC701E8-AE41-4069-2375-48236ACD5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r="1891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089DF-1E1E-7284-572A-C96FAC710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429000"/>
            <a:ext cx="10902016" cy="22306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21E2B"/>
                </a:solidFill>
                <a:latin typeface="Arial Rounded MT Bold" panose="020F0704030504030204" pitchFamily="34" charset="0"/>
                <a:ea typeface="Adobe Heiti Std R" panose="020B0400000000000000" pitchFamily="34" charset="-128"/>
              </a:rPr>
              <a:t>By</a:t>
            </a:r>
          </a:p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21E2B"/>
                </a:solidFill>
                <a:latin typeface="Arial Rounded MT Bold" panose="020F0704030504030204" pitchFamily="34" charset="0"/>
                <a:ea typeface="Adobe Heiti Std R" panose="020B0400000000000000" pitchFamily="34" charset="-128"/>
              </a:rPr>
              <a:t>    Essam Omar                     Mahmoud Amin</a:t>
            </a:r>
          </a:p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21E2B"/>
                </a:solidFill>
                <a:latin typeface="Arial Rounded MT Bold" panose="020F0704030504030204" pitchFamily="34" charset="0"/>
                <a:ea typeface="Adobe Heiti Std R" panose="020B0400000000000000" pitchFamily="34" charset="-128"/>
              </a:rPr>
              <a:t>  Mustafa Ashraf                  Salem Elsayed       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7C31-4D79-DAB5-DF86-9C609CF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D96146-401E-CA84-C72B-248F4A9C8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8652"/>
            <a:ext cx="105156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Manual transcription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Time-consuming, tedious, and costly.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Inconsistent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Human transcription can be prone to errors, especially with complex audio.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Growing need for automation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More audio content demands faster and reliable transcription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Diverse audio formats and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Handling varying sound qualities, accents, and noise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Solution 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Build an app to transcribe MP3 audio into accurate, full-text format efficiently. </a:t>
            </a:r>
          </a:p>
        </p:txBody>
      </p:sp>
    </p:spTree>
    <p:extLst>
      <p:ext uri="{BB962C8B-B14F-4D97-AF65-F5344CB8AC3E}">
        <p14:creationId xmlns:p14="http://schemas.microsoft.com/office/powerpoint/2010/main" val="32589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B49E-D253-34BB-8F1A-809B1E8C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9CC249-825A-7FA1-6272-45DE1D1DC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9538"/>
            <a:ext cx="996881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Dataset 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3.3 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25 audio files with corresponding text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Training 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76% (19 audio-text pairs)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Evaluation 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20% (5 audio-text pairs)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Test 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4% (1 audio-text pair) </a:t>
            </a:r>
            <a:r>
              <a:rPr lang="en-US" altLang="en-US" sz="1600" dirty="0">
                <a:latin typeface="Arial Rounded MT Bold" panose="020F0704030504030204" pitchFamily="34" charset="0"/>
              </a:rPr>
              <a:t>“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chosen due to resource limitations”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Reason for small test 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Limited computational resources and lengthy processing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Data 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Manually collected from AI podcasts and TED Talks on YouTube </a:t>
            </a:r>
          </a:p>
        </p:txBody>
      </p:sp>
    </p:spTree>
    <p:extLst>
      <p:ext uri="{BB962C8B-B14F-4D97-AF65-F5344CB8AC3E}">
        <p14:creationId xmlns:p14="http://schemas.microsoft.com/office/powerpoint/2010/main" val="193116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7DD9-A53D-A5D7-FE3E-2243D801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367415-F6A8-2FA7-0D5D-9587E00584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5515"/>
            <a:ext cx="9450279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Collecting Data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All team members collaborated to gather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Loading, Cleaning, and Preprocessing the Dataset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Mahmoud Amin &amp; Essam Omar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handled the initial data preparation.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Fine-tuning the Model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Essam Omar &amp; Mahmoud Amin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worked together to fine-tune the Whisper-small model Using PEFT Technique with LoRA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(Low-Rank Adaptation) method for efficient parameter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Function for Predicting New Audio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Mahmoud Amin &amp; Salem Elsayed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developed the function to predict transcriptions for new audio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Full Pipeline Function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Mustafa Ashraf &amp; Essam Omar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built the complete pipeline for the speech-to-text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Model Deployment and Hosting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Mustafa Ashraf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managed the deployment and hosting of the final model. </a:t>
            </a:r>
          </a:p>
        </p:txBody>
      </p:sp>
    </p:spTree>
    <p:extLst>
      <p:ext uri="{BB962C8B-B14F-4D97-AF65-F5344CB8AC3E}">
        <p14:creationId xmlns:p14="http://schemas.microsoft.com/office/powerpoint/2010/main" val="35562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A2F5-09DF-F01E-7978-82E56287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71C373-9751-F36C-156F-090552A50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0208"/>
            <a:ext cx="993778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Evaluation Results of the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Runtime: 17.53 min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Total Epochs: 10 Epoch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 Rounded MT Bold" panose="020F0704030504030204" pitchFamily="34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raining Loss: 2.893 (training loss of fine tunning whisper between [0,3])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Overall Word Error Rate (WER)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0.9</a:t>
            </a:r>
            <a:r>
              <a:rPr lang="en-US" altLang="en-US" sz="1800" dirty="0">
                <a:latin typeface="Arial Rounded MT Bold" panose="020F0704030504030204" pitchFamily="34" charset="0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7%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Tested Audio Analysis (as one audio)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Total Words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509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Average Substitutions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77.5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Average Deletions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6.0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Average Insertions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-4.5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 The final transcription performance of the tested audio was calculated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over six 30-second audio chunks, providing the total word count and average values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substitutions, deletions, and insertions.</a:t>
            </a:r>
          </a:p>
        </p:txBody>
      </p:sp>
    </p:spTree>
    <p:extLst>
      <p:ext uri="{BB962C8B-B14F-4D97-AF65-F5344CB8AC3E}">
        <p14:creationId xmlns:p14="http://schemas.microsoft.com/office/powerpoint/2010/main" val="65968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5442-027A-456C-68F9-6682C4D7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 panose="020F0704030504030204" pitchFamily="34" charset="0"/>
              </a:rPr>
              <a:t>Deployment Methodology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A50CA7-90A8-64A3-1A6D-A77AB04DE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9374" y="2060020"/>
            <a:ext cx="831563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Deployment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is run locally (in the Google Colab environment).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 run the application on localhost (e.g., on port 8501).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Tunneling (using ngrok)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Colab operates in an environment that is not publicly accessible, ngrok is used to open a secure tunnel between Colab and the user.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temporary public URL is provided, allowing the user to access the application running locally on Colab.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07E5A-90E0-60B0-32B1-96DF480F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71" y="2162549"/>
            <a:ext cx="3196398" cy="3746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2D17B-1B7A-CF01-25FF-373ADE1D8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707" y="2260872"/>
            <a:ext cx="1262185" cy="777296"/>
          </a:xfrm>
          <a:prstGeom prst="rect">
            <a:avLst/>
          </a:prstGeom>
        </p:spPr>
      </p:pic>
      <p:pic>
        <p:nvPicPr>
          <p:cNvPr id="11" name="Picture 10" descr="A red paper boat with black text&#10;&#10;Description automatically generated">
            <a:extLst>
              <a:ext uri="{FF2B5EF4-FFF2-40B4-BE49-F238E27FC236}">
                <a16:creationId xmlns:a16="http://schemas.microsoft.com/office/drawing/2014/main" id="{77C5DF76-9798-4C56-363F-9EB97E422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8" r="29678" b="50000"/>
          <a:stretch/>
        </p:blipFill>
        <p:spPr>
          <a:xfrm>
            <a:off x="8983324" y="2431573"/>
            <a:ext cx="1054642" cy="6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7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E7FF-06D8-CA70-52AB-40514755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653A-4D9B-A967-16B4-53167992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Notebook of the full model from loading data to Testing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Colab: </a:t>
            </a:r>
            <a:r>
              <a:rPr lang="nb-NO" sz="2000" dirty="0">
                <a:latin typeface="Arial Rounded MT Bold" panose="020F0704030504030204" pitchFamily="34" charset="0"/>
                <a:hlinkClick r:id="rId2"/>
              </a:rPr>
              <a:t>T3_Fine_Tuned_org_dataset_V2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Deployment Notebook of only the fine tuned model with full pipeline function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Colab: </a:t>
            </a:r>
            <a:r>
              <a:rPr lang="fr-FR" sz="2000" dirty="0">
                <a:latin typeface="Arial Rounded MT Bold" panose="020F0704030504030204" pitchFamily="34" charset="0"/>
                <a:hlinkClick r:id="rId3"/>
              </a:rPr>
              <a:t>T3_Production_V2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Model in Production Web App using Streamlit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Demo: </a:t>
            </a:r>
            <a:r>
              <a:rPr lang="en-US" sz="2000" dirty="0">
                <a:latin typeface="Arial Rounded MT Bold" panose="020F0704030504030204" pitchFamily="34" charset="0"/>
                <a:hlinkClick r:id="rId4"/>
              </a:rPr>
              <a:t>https</a:t>
            </a:r>
            <a:r>
              <a:rPr lang="en-US" sz="2000" dirty="0">
                <a:latin typeface="Arial Rounded MT Bold" panose="020F0704030504030204" pitchFamily="34" charset="0"/>
                <a:hlinkClick r:id="rId4"/>
              </a:rPr>
              <a:t>:</a:t>
            </a:r>
            <a:r>
              <a:rPr lang="en-US" sz="2000" dirty="0">
                <a:latin typeface="Arial Rounded MT Bold" panose="020F0704030504030204" pitchFamily="34" charset="0"/>
                <a:hlinkClick r:id="rId4"/>
              </a:rPr>
              <a:t>//132a-34-70-169-9.ngrok-free.app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7241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530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The Hand Bold</vt:lpstr>
      <vt:lpstr>The Serif Hand Black</vt:lpstr>
      <vt:lpstr>SketchyVTI</vt:lpstr>
      <vt:lpstr>PowerPoint Presentation</vt:lpstr>
      <vt:lpstr>Problem Statement</vt:lpstr>
      <vt:lpstr>Dataset</vt:lpstr>
      <vt:lpstr>Approach</vt:lpstr>
      <vt:lpstr>Results</vt:lpstr>
      <vt:lpstr>Deployment Methodology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Essam Omar</dc:creator>
  <cp:lastModifiedBy>MOSTAFA ASHRAF ABD ELMONIEM</cp:lastModifiedBy>
  <cp:revision>8</cp:revision>
  <dcterms:created xsi:type="dcterms:W3CDTF">2024-10-20T15:16:10Z</dcterms:created>
  <dcterms:modified xsi:type="dcterms:W3CDTF">2024-10-21T16:08:08Z</dcterms:modified>
</cp:coreProperties>
</file>