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omic Sans MS" panose="030F0702030302020204" pitchFamily="66" charset="0"/>
      <p:regular r:id="rId13"/>
      <p:bold r:id="rId14"/>
      <p:italic r:id="rId15"/>
      <p:boldItalic r:id="rId16"/>
    </p:embeddedFont>
    <p:embeddedFont>
      <p:font typeface="Constantia" panose="02030602050306030303" pitchFamily="18" charset="0"/>
      <p:regular r:id="rId17"/>
      <p:bold r:id="rId18"/>
      <p:italic r:id="rId19"/>
      <p:boldItalic r:id="rId20"/>
    </p:embeddedFont>
    <p:embeddedFont>
      <p:font typeface="Genty" panose="020B0604020202020204" charset="0"/>
      <p:regular r:id="rId21"/>
    </p:embeddedFont>
    <p:embeddedFont>
      <p:font typeface="Nunito Sans" pitchFamily="2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4E0"/>
    <a:srgbClr val="B0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10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DC701-7BE4-4463-89DB-150239E056B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D9566-CFE7-4742-BB52-5F6EAE42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D9566-CFE7-4742-BB52-5F6EAE4255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44800" y="7215847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9" y="0"/>
                </a:lnTo>
                <a:lnTo>
                  <a:pt x="8424069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5029200" y="-5067300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971800" y="0"/>
            <a:ext cx="13268791" cy="38933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dirty="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Retail Price Optimization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796B3-1FBA-F66E-D402-BD3144D7CF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591" y="30480"/>
            <a:ext cx="2047409" cy="112107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EE3CC-B6AF-C4C1-9DA7-48942D11FDB0}"/>
              </a:ext>
            </a:extLst>
          </p:cNvPr>
          <p:cNvSpPr txBox="1"/>
          <p:nvPr/>
        </p:nvSpPr>
        <p:spPr>
          <a:xfrm>
            <a:off x="838200" y="6470936"/>
            <a:ext cx="9067800" cy="252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solidFill>
                  <a:srgbClr val="051D40"/>
                </a:solidFill>
                <a:latin typeface="Comic Sans MS" panose="030F0702030302020204" pitchFamily="66" charset="0"/>
                <a:sym typeface="Poppins"/>
              </a:rPr>
              <a:t>By : Ahmed Mohamed Shaaban Ali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solidFill>
                  <a:srgbClr val="051D40"/>
                </a:solidFill>
                <a:latin typeface="Comic Sans MS" panose="030F0702030302020204" pitchFamily="66" charset="0"/>
                <a:sym typeface="Poppins"/>
              </a:rPr>
              <a:t>By : Mahmoud Abdel Hamid Abdel Hamid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solidFill>
                  <a:srgbClr val="051D40"/>
                </a:solidFill>
                <a:latin typeface="Comic Sans MS" panose="030F0702030302020204" pitchFamily="66" charset="0"/>
                <a:sym typeface="Poppins"/>
              </a:rPr>
              <a:t>By : Abdel Rahman Mohamed Saad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500" b="1" spc="-55" dirty="0">
                <a:solidFill>
                  <a:srgbClr val="FDFDFD"/>
                </a:solidFill>
                <a:latin typeface="Comic Sans MS" panose="030F0702030302020204" pitchFamily="66" charset="0"/>
                <a:ea typeface="Poppins"/>
                <a:cs typeface="Poppins"/>
                <a:sym typeface="Poppins"/>
              </a:rPr>
              <a:t>Muhammad</a:t>
            </a:r>
            <a:endParaRPr lang="ar-EG" sz="500" b="1" spc="-55" dirty="0">
              <a:solidFill>
                <a:srgbClr val="FDFDFD"/>
              </a:solidFill>
              <a:latin typeface="Comic Sans MS" panose="030F0702030302020204" pitchFamily="66" charset="0"/>
              <a:ea typeface="Poppins"/>
              <a:cs typeface="Poppins"/>
              <a:sym typeface="Poppin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500" b="1" spc="-55" dirty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Eng : Marwan Mahmoud Mukhtar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F5BD0-AA62-8428-F37A-13475B8A9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592" y="1319260"/>
            <a:ext cx="2047408" cy="112107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A6F680-6818-2717-8992-C3629E8220D0}"/>
              </a:ext>
            </a:extLst>
          </p:cNvPr>
          <p:cNvSpPr txBox="1"/>
          <p:nvPr/>
        </p:nvSpPr>
        <p:spPr>
          <a:xfrm>
            <a:off x="16225351" y="2524426"/>
            <a:ext cx="2055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</a:rPr>
              <a:t>Round 1 – G5e</a:t>
            </a:r>
          </a:p>
          <a:p>
            <a:pPr algn="ctr"/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</a:rPr>
              <a:t>Group G3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17732" y="7102154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883010" y="-4628577"/>
            <a:ext cx="7766021" cy="7756313"/>
          </a:xfrm>
          <a:custGeom>
            <a:avLst/>
            <a:gdLst/>
            <a:ahLst/>
            <a:cxnLst/>
            <a:rect l="l" t="t" r="r" b="b"/>
            <a:pathLst>
              <a:path w="7766021" h="7756313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794610" y="2746375"/>
            <a:ext cx="8698781" cy="518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0"/>
              </a:lnSpc>
            </a:pPr>
            <a:r>
              <a:rPr lang="en-US" sz="20000" dirty="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75966" y="8026486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5418531" y="-5695168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691329" y="571500"/>
            <a:ext cx="10384637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dirty="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Agenda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8271B-D1CF-671F-E228-758E65221779}"/>
              </a:ext>
            </a:extLst>
          </p:cNvPr>
          <p:cNvSpPr txBox="1"/>
          <p:nvPr/>
        </p:nvSpPr>
        <p:spPr>
          <a:xfrm>
            <a:off x="1371600" y="2718370"/>
            <a:ext cx="11277600" cy="1055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51D40"/>
                </a:solidFill>
                <a:latin typeface="Comic Sans MS" panose="030F0702030302020204" pitchFamily="66" charset="0"/>
              </a:rPr>
              <a:t>Retail Price Optimization overview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Home page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 Product page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Price page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Competitors page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Recommendation page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Top Questions page</a:t>
            </a:r>
          </a:p>
          <a:p>
            <a:endParaRPr lang="en-US" sz="18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endParaRPr lang="en-US" sz="18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endParaRPr lang="en-US" sz="18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endParaRPr lang="en-US" sz="18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endParaRPr lang="en-US" sz="18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75966" y="7079754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883010" y="-5012077"/>
            <a:ext cx="7442974" cy="7717178"/>
          </a:xfrm>
          <a:custGeom>
            <a:avLst/>
            <a:gdLst/>
            <a:ahLst/>
            <a:cxnLst/>
            <a:rect l="l" t="t" r="r" b="b"/>
            <a:pathLst>
              <a:path w="7766021" h="7756313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701161" y="571379"/>
            <a:ext cx="10384637" cy="111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rgbClr val="051D40"/>
                </a:solidFill>
                <a:latin typeface="Constantia" panose="02030602050306030303" pitchFamily="18" charset="0"/>
                <a:ea typeface="Genty"/>
                <a:cs typeface="Genty"/>
                <a:sym typeface="Genty"/>
              </a:rPr>
              <a:t>Retail Price Optimization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24000" y="2476500"/>
            <a:ext cx="15874983" cy="7602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51D40"/>
                </a:solidFill>
                <a:latin typeface="Comic Sans MS" panose="030F0702030302020204" pitchFamily="66" charset="0"/>
              </a:rPr>
              <a:t>Retail price optimization involves determining the best pricing strategy to maximize revenue and profits while considering various factors such as customer demand, competition, and market conditions. </a:t>
            </a:r>
          </a:p>
          <a:p>
            <a:pPr>
              <a:lnSpc>
                <a:spcPts val="4199"/>
              </a:lnSpc>
            </a:pPr>
            <a:endParaRPr lang="en-US" sz="3600" dirty="0">
              <a:solidFill>
                <a:schemeClr val="tx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ts val="4199"/>
              </a:lnSpc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omic Sans MS" panose="030F0702030302020204" pitchFamily="66" charset="0"/>
              </a:rPr>
              <a:t>The objectives of retail price optimization can include:</a:t>
            </a:r>
          </a:p>
          <a:p>
            <a:pPr>
              <a:lnSpc>
                <a:spcPts val="4199"/>
              </a:lnSpc>
            </a:pPr>
            <a:endParaRPr lang="en-US" sz="3600" dirty="0">
              <a:solidFill>
                <a:srgbClr val="051D4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indent="-457200">
              <a:lnSpc>
                <a:spcPts val="4199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51D40"/>
                </a:solidFill>
                <a:latin typeface="Comic Sans MS" panose="030F0702030302020204" pitchFamily="66" charset="0"/>
              </a:rPr>
              <a:t>Maximizing Revenue</a:t>
            </a:r>
            <a:endParaRPr lang="en-US" sz="3200" dirty="0">
              <a:solidFill>
                <a:srgbClr val="051D40"/>
              </a:solidFill>
              <a:latin typeface="Comic Sans MS" panose="030F0702030302020204" pitchFamily="66" charset="0"/>
              <a:sym typeface="Nunito Sans"/>
            </a:endParaRPr>
          </a:p>
          <a:p>
            <a:pPr marL="457200" indent="-457200">
              <a:lnSpc>
                <a:spcPts val="4199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51D40"/>
                </a:solidFill>
                <a:latin typeface="Comic Sans MS" panose="030F0702030302020204" pitchFamily="66" charset="0"/>
              </a:rPr>
              <a:t>Increasing Profit Margins</a:t>
            </a:r>
            <a:endParaRPr lang="en-US" sz="3200" dirty="0">
              <a:solidFill>
                <a:srgbClr val="051D40"/>
              </a:solidFill>
              <a:latin typeface="Comic Sans MS" panose="030F0702030302020204" pitchFamily="66" charset="0"/>
              <a:sym typeface="Nunito Sans"/>
            </a:endParaRPr>
          </a:p>
          <a:p>
            <a:pPr marL="457200" indent="-457200">
              <a:lnSpc>
                <a:spcPts val="4199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51D40"/>
                </a:solidFill>
                <a:latin typeface="Comic Sans MS" panose="030F0702030302020204" pitchFamily="66" charset="0"/>
              </a:rPr>
              <a:t>Competitive Positioning</a:t>
            </a:r>
          </a:p>
          <a:p>
            <a:pPr marL="457200" indent="-457200">
              <a:lnSpc>
                <a:spcPts val="4199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51D40"/>
                </a:solidFill>
                <a:latin typeface="Comic Sans MS" panose="030F0702030302020204" pitchFamily="66" charset="0"/>
              </a:rPr>
              <a:t>Demand Forecasting</a:t>
            </a:r>
          </a:p>
          <a:p>
            <a:pPr marL="457200" indent="-457200">
              <a:lnSpc>
                <a:spcPts val="4199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51D40"/>
                </a:solidFill>
                <a:latin typeface="Comic Sans MS" panose="030F0702030302020204" pitchFamily="66" charset="0"/>
              </a:rPr>
              <a:t>Customer Segmentation</a:t>
            </a:r>
          </a:p>
          <a:p>
            <a:pPr marL="457200" indent="-457200">
              <a:lnSpc>
                <a:spcPts val="4199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51D40"/>
                </a:solidFill>
                <a:latin typeface="Comic Sans MS" panose="030F0702030302020204" pitchFamily="66" charset="0"/>
              </a:rPr>
              <a:t>Inventory Management</a:t>
            </a:r>
          </a:p>
          <a:p>
            <a:pPr>
              <a:lnSpc>
                <a:spcPts val="4199"/>
              </a:lnSpc>
            </a:pPr>
            <a:endParaRPr lang="en-US" sz="3499" dirty="0">
              <a:solidFill>
                <a:srgbClr val="051D4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4774468" y="-6236912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2396255" y="3844709"/>
            <a:ext cx="13646832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endParaRPr lang="en-US" sz="3499" dirty="0">
              <a:solidFill>
                <a:srgbClr val="051D4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49600" y="1912772"/>
            <a:ext cx="10384637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endParaRPr lang="en-US" sz="12000" dirty="0">
              <a:solidFill>
                <a:srgbClr val="051D40"/>
              </a:solidFill>
              <a:latin typeface="Genty"/>
              <a:ea typeface="Genty"/>
              <a:cs typeface="Genty"/>
              <a:sym typeface="Gent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45BCD-BD98-FAAF-5622-E182B79A9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848" y="1341120"/>
            <a:ext cx="7391400" cy="6964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FD7047-C9BB-8170-E9F8-08DCF591E6EC}"/>
              </a:ext>
            </a:extLst>
          </p:cNvPr>
          <p:cNvSpPr/>
          <p:nvPr/>
        </p:nvSpPr>
        <p:spPr>
          <a:xfrm>
            <a:off x="1676400" y="1409700"/>
            <a:ext cx="7848600" cy="6964528"/>
          </a:xfrm>
          <a:prstGeom prst="roundRect">
            <a:avLst/>
          </a:prstGeom>
          <a:solidFill>
            <a:srgbClr val="B1D4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4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Home page</a:t>
            </a: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About The </a:t>
            </a:r>
            <a:r>
              <a:rPr lang="en-US" sz="2400" dirty="0">
                <a:solidFill>
                  <a:srgbClr val="051D40"/>
                </a:solidFill>
                <a:latin typeface="Comic Sans MS" panose="030F0702030302020204" pitchFamily="66" charset="0"/>
                <a:sym typeface="Genty"/>
              </a:rPr>
              <a:t>Retail Price Optimization Home page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 Consists Of Several Buttons To Go Directly To The Desired Page 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836684F9-8FAF-79A0-5AB4-3F5D79B138AE}"/>
              </a:ext>
            </a:extLst>
          </p:cNvPr>
          <p:cNvSpPr/>
          <p:nvPr/>
        </p:nvSpPr>
        <p:spPr>
          <a:xfrm>
            <a:off x="15282463" y="8026486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78000" y="8755380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4DADFB-5554-4B0F-9A56-A05410F90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692" y="1485900"/>
            <a:ext cx="8229600" cy="708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ED316B-23A6-5466-89C1-3E0D55D72FA9}"/>
              </a:ext>
            </a:extLst>
          </p:cNvPr>
          <p:cNvSpPr/>
          <p:nvPr/>
        </p:nvSpPr>
        <p:spPr>
          <a:xfrm>
            <a:off x="1295400" y="1485900"/>
            <a:ext cx="8001000" cy="7086599"/>
          </a:xfrm>
          <a:prstGeom prst="roundRect">
            <a:avLst/>
          </a:prstGeom>
          <a:solidFill>
            <a:srgbClr val="B1D4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Product page</a:t>
            </a: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About The Product page we have five card In the top of the page that shows: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No of customer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No of Product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Average Product Selling P/d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No of product category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Quantity Selling </a:t>
            </a:r>
          </a:p>
          <a:p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Line and Clustered Column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total no of product and quantity by product category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Area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average user rating by product category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Stacked bar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total No of Customer by product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Line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total No of Product by Month, Day and year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Tree Map chart: 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sym typeface="Genty"/>
              </a:rPr>
              <a:t>This explains the Average product weight by product category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86628DC-0FA9-649C-A20C-F6EA8094B1FA}"/>
              </a:ext>
            </a:extLst>
          </p:cNvPr>
          <p:cNvSpPr/>
          <p:nvPr/>
        </p:nvSpPr>
        <p:spPr>
          <a:xfrm>
            <a:off x="-4968936" y="-6210300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">
            <a:extLst>
              <a:ext uri="{FF2B5EF4-FFF2-40B4-BE49-F238E27FC236}">
                <a16:creationId xmlns:a16="http://schemas.microsoft.com/office/drawing/2014/main" id="{69FDBA80-CD19-3354-9726-0BFE00026220}"/>
              </a:ext>
            </a:extLst>
          </p:cNvPr>
          <p:cNvSpPr/>
          <p:nvPr/>
        </p:nvSpPr>
        <p:spPr>
          <a:xfrm>
            <a:off x="-4968936" y="-6210300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F1AC0BA7-4429-FA71-6BB0-49F74B06D974}"/>
              </a:ext>
            </a:extLst>
          </p:cNvPr>
          <p:cNvSpPr/>
          <p:nvPr/>
        </p:nvSpPr>
        <p:spPr>
          <a:xfrm>
            <a:off x="14478000" y="8755380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6D8CC4-B148-8AC6-4A92-326C4E19B032}"/>
              </a:ext>
            </a:extLst>
          </p:cNvPr>
          <p:cNvSpPr/>
          <p:nvPr/>
        </p:nvSpPr>
        <p:spPr>
          <a:xfrm>
            <a:off x="1295400" y="1485900"/>
            <a:ext cx="8001000" cy="7086599"/>
          </a:xfrm>
          <a:prstGeom prst="roundRect">
            <a:avLst/>
          </a:prstGeom>
          <a:solidFill>
            <a:srgbClr val="B1D4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Price page</a:t>
            </a: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About The Price page we have five card In the top of the page that shows: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No of customer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Sales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Average Sales per day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Freight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Quantity Selling </a:t>
            </a:r>
          </a:p>
          <a:p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Funnel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Total Sales by product category name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Stacked Colum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average unit vs Average lag price   by product category name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Stacked bar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Total Freight by product category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Line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Total Sales by Month, Day and year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Stacked Colum Chart : 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sym typeface="Genty"/>
              </a:rPr>
              <a:t>This explains Total Quantity  by product category name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500" dirty="0">
              <a:solidFill>
                <a:srgbClr val="051D40"/>
              </a:solidFill>
              <a:latin typeface="Comic Sans MS" panose="030F0702030302020204" pitchFamily="66" charset="0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AF138D-C9E5-8EED-4B21-2A5447C88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468" y="1485900"/>
            <a:ext cx="8486775" cy="708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001B2E4F-B837-9CD6-31F5-BE32C759DC79}"/>
              </a:ext>
            </a:extLst>
          </p:cNvPr>
          <p:cNvSpPr/>
          <p:nvPr/>
        </p:nvSpPr>
        <p:spPr>
          <a:xfrm>
            <a:off x="14478000" y="8755380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1976A2E-BC81-E5A5-F88B-FD141B7F0CD0}"/>
              </a:ext>
            </a:extLst>
          </p:cNvPr>
          <p:cNvSpPr/>
          <p:nvPr/>
        </p:nvSpPr>
        <p:spPr>
          <a:xfrm>
            <a:off x="-4968936" y="-6210300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B1C56F-7D82-6646-15CE-0542686EFA81}"/>
              </a:ext>
            </a:extLst>
          </p:cNvPr>
          <p:cNvSpPr/>
          <p:nvPr/>
        </p:nvSpPr>
        <p:spPr>
          <a:xfrm>
            <a:off x="1295400" y="1485900"/>
            <a:ext cx="8001000" cy="7086599"/>
          </a:xfrm>
          <a:prstGeom prst="roundRect">
            <a:avLst/>
          </a:prstGeom>
          <a:solidFill>
            <a:srgbClr val="B1D4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Competitors page</a:t>
            </a:r>
          </a:p>
          <a:p>
            <a:pPr algn="ctr">
              <a:lnSpc>
                <a:spcPct val="150000"/>
              </a:lnSpc>
            </a:pPr>
            <a:endParaRPr lang="en-US" sz="20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About The Competitors page we have five card In the top of the page that shows: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No of customer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Sales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Average Sales per day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Freight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Quantity Selling </a:t>
            </a:r>
          </a:p>
          <a:p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Stacked bar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Average user rating vs competitors by product category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Stacked Colum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Average unit Price vs competitors by product category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Stacked bar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Average Freight price vs competitors by product category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500" dirty="0">
              <a:solidFill>
                <a:srgbClr val="051D40"/>
              </a:solidFill>
              <a:latin typeface="Comic Sans MS" panose="030F0702030302020204" pitchFamily="66" charset="0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46015-331C-DCD0-1F2C-229529312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485899"/>
            <a:ext cx="8496300" cy="708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388078" y="5186357"/>
            <a:ext cx="4229668" cy="692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2262" dirty="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</a:p>
          <a:p>
            <a:pPr algn="ctr">
              <a:lnSpc>
                <a:spcPts val="2715"/>
              </a:lnSpc>
            </a:pPr>
            <a:endParaRPr lang="en-US" sz="2262" dirty="0">
              <a:solidFill>
                <a:srgbClr val="051D4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9EE1278D-ADFB-E87B-4C6C-3ABF70B0BD43}"/>
              </a:ext>
            </a:extLst>
          </p:cNvPr>
          <p:cNvSpPr/>
          <p:nvPr/>
        </p:nvSpPr>
        <p:spPr>
          <a:xfrm>
            <a:off x="14478000" y="8755380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7EA8453-3453-B236-C092-02896C98A006}"/>
              </a:ext>
            </a:extLst>
          </p:cNvPr>
          <p:cNvSpPr/>
          <p:nvPr/>
        </p:nvSpPr>
        <p:spPr>
          <a:xfrm>
            <a:off x="-4968936" y="-6210300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2B5562A-32E4-9AB2-5BE7-AFEF9A703CDD}"/>
              </a:ext>
            </a:extLst>
          </p:cNvPr>
          <p:cNvSpPr/>
          <p:nvPr/>
        </p:nvSpPr>
        <p:spPr>
          <a:xfrm>
            <a:off x="1295400" y="1485900"/>
            <a:ext cx="8001000" cy="7086599"/>
          </a:xfrm>
          <a:prstGeom prst="roundRect">
            <a:avLst/>
          </a:prstGeom>
          <a:solidFill>
            <a:srgbClr val="B1D4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Recommendation page</a:t>
            </a:r>
          </a:p>
          <a:p>
            <a:pPr algn="ctr">
              <a:lnSpc>
                <a:spcPct val="150000"/>
              </a:lnSpc>
            </a:pPr>
            <a:endParaRPr lang="en-US" sz="4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1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1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About The Recommendation page we have five card In the top of the page that shows: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No of customer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Sales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Average Sales per day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Freight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Quantity Selling </a:t>
            </a:r>
          </a:p>
          <a:p>
            <a:pPr>
              <a:lnSpc>
                <a:spcPct val="150000"/>
              </a:lnSpc>
            </a:pPr>
            <a:endParaRPr lang="en-US" sz="2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Line and Stacked Colum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Total Sales &amp; total Quantity and Freight price by product category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Line and Stacked Colum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Total Sales and  Freight price by product category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Stacked bar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Average Freight price vs  competitors by garden-tools and health-beauty  product category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Area chart: 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This explains the Average score and Total Sales  by product category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Stacked Colum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unit price vs competitors by  health-beauty product category</a:t>
            </a:r>
            <a:endParaRPr lang="en-US" sz="15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>
              <a:lnSpc>
                <a:spcPct val="150000"/>
              </a:lnSpc>
            </a:pPr>
            <a:endParaRPr lang="en-US" sz="15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500" dirty="0">
              <a:solidFill>
                <a:srgbClr val="051D40"/>
              </a:solidFill>
              <a:latin typeface="Comic Sans MS" panose="030F0702030302020204" pitchFamily="66" charset="0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EC4B82-D099-072F-2EAA-F0196F97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468" y="1485900"/>
            <a:ext cx="8486775" cy="7086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>
            <a:extLst>
              <a:ext uri="{FF2B5EF4-FFF2-40B4-BE49-F238E27FC236}">
                <a16:creationId xmlns:a16="http://schemas.microsoft.com/office/drawing/2014/main" id="{9B9011FF-F7E0-C21C-25FD-22105AF97A88}"/>
              </a:ext>
            </a:extLst>
          </p:cNvPr>
          <p:cNvSpPr/>
          <p:nvPr/>
        </p:nvSpPr>
        <p:spPr>
          <a:xfrm>
            <a:off x="-4968936" y="-6210300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3EF0ACDD-0689-9B0C-20EA-9C2DBA003512}"/>
              </a:ext>
            </a:extLst>
          </p:cNvPr>
          <p:cNvSpPr/>
          <p:nvPr/>
        </p:nvSpPr>
        <p:spPr>
          <a:xfrm>
            <a:off x="14478000" y="8755380"/>
            <a:ext cx="8424068" cy="8413538"/>
          </a:xfrm>
          <a:custGeom>
            <a:avLst/>
            <a:gdLst/>
            <a:ahLst/>
            <a:cxnLst/>
            <a:rect l="l" t="t" r="r" b="b"/>
            <a:pathLst>
              <a:path w="8424068" h="841353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DF58FF-B182-8A8B-90D0-3565C550E4A6}"/>
              </a:ext>
            </a:extLst>
          </p:cNvPr>
          <p:cNvSpPr/>
          <p:nvPr/>
        </p:nvSpPr>
        <p:spPr>
          <a:xfrm>
            <a:off x="1295400" y="1485900"/>
            <a:ext cx="8001000" cy="7086599"/>
          </a:xfrm>
          <a:prstGeom prst="roundRect">
            <a:avLst/>
          </a:prstGeom>
          <a:solidFill>
            <a:srgbClr val="B1D4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Retail Price Optimization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 Top Questions page</a:t>
            </a:r>
          </a:p>
          <a:p>
            <a:pPr algn="ctr">
              <a:lnSpc>
                <a:spcPct val="150000"/>
              </a:lnSpc>
            </a:pPr>
            <a:endParaRPr lang="en-US" sz="12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4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1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1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About The  Top Questions page we have five card In the top of the page that shows: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No of customer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Sales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Average Sales per day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Freight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Total Quantity Selling </a:t>
            </a:r>
          </a:p>
          <a:p>
            <a:pPr>
              <a:lnSpc>
                <a:spcPct val="150000"/>
              </a:lnSpc>
            </a:pPr>
            <a:endParaRPr lang="en-US" sz="15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>
              <a:lnSpc>
                <a:spcPct val="150000"/>
              </a:lnSpc>
            </a:pPr>
            <a:endParaRPr lang="en-US" sz="2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Donut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top five Product by total sales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Pie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top five product by quantity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Stacked bar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top five order by total freight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Line chart: 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This explains the top four day by total sales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500" b="1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Stacked Colum Chart</a:t>
            </a:r>
            <a:r>
              <a:rPr lang="en-US" sz="1500" dirty="0">
                <a:solidFill>
                  <a:srgbClr val="051D40"/>
                </a:solidFill>
                <a:latin typeface="Comic Sans MS" panose="030F0702030302020204" pitchFamily="66" charset="0"/>
                <a:ea typeface="Genty"/>
                <a:cs typeface="Genty"/>
                <a:sym typeface="Genty"/>
              </a:rPr>
              <a:t>: This explains the top four Unit price different by product category</a:t>
            </a:r>
            <a:endParaRPr lang="en-US" sz="1500" b="1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>
              <a:lnSpc>
                <a:spcPct val="150000"/>
              </a:lnSpc>
            </a:pPr>
            <a:endParaRPr lang="en-US" sz="15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500" dirty="0">
              <a:solidFill>
                <a:srgbClr val="051D40"/>
              </a:solidFill>
              <a:latin typeface="Comic Sans MS" panose="030F0702030302020204" pitchFamily="66" charset="0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51D40"/>
              </a:solidFill>
              <a:latin typeface="Comic Sans MS" panose="030F0702030302020204" pitchFamily="66" charset="0"/>
              <a:ea typeface="Genty"/>
              <a:cs typeface="Genty"/>
              <a:sym typeface="Genty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2139B40-F346-EDCB-3A89-7A745BE31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485901"/>
            <a:ext cx="8477250" cy="7086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682</Words>
  <Application>Microsoft Office PowerPoint</Application>
  <PresentationFormat>Custom</PresentationFormat>
  <Paragraphs>191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Wingdings</vt:lpstr>
      <vt:lpstr>Genty</vt:lpstr>
      <vt:lpstr>Constantia</vt:lpstr>
      <vt:lpstr>Comic Sans MS</vt:lpstr>
      <vt:lpstr>Poppins</vt:lpstr>
      <vt:lpstr>Nunito Sans</vt:lpstr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Abstract Modern Simple Creative Portfolio Presentation</dc:title>
  <cp:lastModifiedBy>20171014</cp:lastModifiedBy>
  <cp:revision>8</cp:revision>
  <dcterms:created xsi:type="dcterms:W3CDTF">2006-08-16T00:00:00Z</dcterms:created>
  <dcterms:modified xsi:type="dcterms:W3CDTF">2024-10-04T13:33:36Z</dcterms:modified>
  <dc:identifier>DAGPnnGz2rg</dc:identifier>
</cp:coreProperties>
</file>