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71" autoAdjust="0"/>
    <p:restoredTop sz="94660"/>
  </p:normalViewPr>
  <p:slideViewPr>
    <p:cSldViewPr snapToGrid="0">
      <p:cViewPr varScale="1">
        <p:scale>
          <a:sx n="113" d="100"/>
          <a:sy n="113" d="100"/>
        </p:scale>
        <p:origin x="80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2FE4-DF66-49B9-B91F-8543EE6AA7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ACA7FE-56E3-44E6-B484-5D91A3E259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DAC51C0-7FF5-4554-A429-6A970F0A5160}"/>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5" name="Footer Placeholder 4">
            <a:extLst>
              <a:ext uri="{FF2B5EF4-FFF2-40B4-BE49-F238E27FC236}">
                <a16:creationId xmlns:a16="http://schemas.microsoft.com/office/drawing/2014/main" id="{C49D3C4B-647C-49EC-AD39-2B849DDC0C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24D4C9F-2032-44B3-8E26-41A5B3785550}"/>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54831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EDA0-6F21-487D-9D53-9A8FFB156FB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DCD1A85-602D-4FC8-8EB2-531B13510F9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3B518B3-FFAF-4AD1-A8E2-5A60BD9B6F01}"/>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5" name="Footer Placeholder 4">
            <a:extLst>
              <a:ext uri="{FF2B5EF4-FFF2-40B4-BE49-F238E27FC236}">
                <a16:creationId xmlns:a16="http://schemas.microsoft.com/office/drawing/2014/main" id="{75B832ED-8DD8-452E-94BB-BE1D5AB34B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66AE02-B408-4AE2-B46B-14321A2E5551}"/>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196420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53D411-DEB4-42C4-892F-4704D35CE1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72A6376-68A9-4DB7-9AA8-06B4C1A1EBE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994817-63C0-460C-B05C-FFCABE532F8C}"/>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5" name="Footer Placeholder 4">
            <a:extLst>
              <a:ext uri="{FF2B5EF4-FFF2-40B4-BE49-F238E27FC236}">
                <a16:creationId xmlns:a16="http://schemas.microsoft.com/office/drawing/2014/main" id="{30369F36-CCCC-48DB-ACCB-F7C223E72E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7E9EF1-148B-4674-B58F-1550F8F8455C}"/>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4145838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FB98-9A35-4E1E-9AD2-9980D42472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46B2D2-09D3-42A3-99F9-1329A698AB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499A4A-8DAE-48D4-BCB3-6C51DB909F79}"/>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5" name="Footer Placeholder 4">
            <a:extLst>
              <a:ext uri="{FF2B5EF4-FFF2-40B4-BE49-F238E27FC236}">
                <a16:creationId xmlns:a16="http://schemas.microsoft.com/office/drawing/2014/main" id="{09A29079-EF18-4A86-978A-3DE7FD5A54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523EF-0EF0-47A4-A7E1-3843BBE8BE38}"/>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677370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293D-EFAC-4847-9C93-94486EC027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4F46CAE-0BE2-4930-8A1E-D5615E06D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C6A352E-3F52-482F-B236-55810A5D78D3}"/>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5" name="Footer Placeholder 4">
            <a:extLst>
              <a:ext uri="{FF2B5EF4-FFF2-40B4-BE49-F238E27FC236}">
                <a16:creationId xmlns:a16="http://schemas.microsoft.com/office/drawing/2014/main" id="{9101212A-A424-4FD4-9F1F-96D35BCFF9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FFF2C7F-30FC-40B8-9881-DF03B4F93D26}"/>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268150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DF9CF-7D82-4833-B0DF-D059B8E354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4F62A1-A56B-449A-BAC0-DA8B9D9D31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CE32441-953C-4521-97FA-46E06602743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0A7E37B-5576-4BE4-88C4-0FF50FAD7395}"/>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6" name="Footer Placeholder 5">
            <a:extLst>
              <a:ext uri="{FF2B5EF4-FFF2-40B4-BE49-F238E27FC236}">
                <a16:creationId xmlns:a16="http://schemas.microsoft.com/office/drawing/2014/main" id="{F93C49D5-0EAC-4777-98FE-FAFB3184BF2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E122157-96A8-449E-A5A3-A16584C1C66A}"/>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1445867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2D05B-656D-41EE-9A9F-E4ED3D55C7E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4A567FF-FA46-4E83-9F96-2818CB3136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5B0FE4-B821-4CE3-AC5E-C7995E18AD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A42427B-C1D4-4878-B249-FC9DB369B3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41EB1E7-6997-49C6-9A79-4F8C0135D5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E6134C-BBA4-48C8-A7E9-BC0968848FBC}"/>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8" name="Footer Placeholder 7">
            <a:extLst>
              <a:ext uri="{FF2B5EF4-FFF2-40B4-BE49-F238E27FC236}">
                <a16:creationId xmlns:a16="http://schemas.microsoft.com/office/drawing/2014/main" id="{DCFC8854-67B0-4BEE-9136-E79DCB171EF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52DD3B7-3202-4868-99A1-947DE36655A7}"/>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3441415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9190-EADA-4836-8DE1-5E50EC6BFF9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7C8097A-E071-4804-96AA-C78A13479543}"/>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4" name="Footer Placeholder 3">
            <a:extLst>
              <a:ext uri="{FF2B5EF4-FFF2-40B4-BE49-F238E27FC236}">
                <a16:creationId xmlns:a16="http://schemas.microsoft.com/office/drawing/2014/main" id="{B55EEF51-9361-4419-96B5-A6D2E1994E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84CE7E3-E55C-4A97-A09B-E9B23D57F7BD}"/>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119989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D0F3C-0AEA-466C-9E2B-C734AA5AEF0F}"/>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3" name="Footer Placeholder 2">
            <a:extLst>
              <a:ext uri="{FF2B5EF4-FFF2-40B4-BE49-F238E27FC236}">
                <a16:creationId xmlns:a16="http://schemas.microsoft.com/office/drawing/2014/main" id="{6D192430-5256-47C0-A4A7-40153CD1E9E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DB0F590-22D7-4CB3-B5AE-5F59D2FDC860}"/>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41686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08431-F75E-43FF-9BA1-1FBE36E1E3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1554655-EE8F-4BB4-86F8-5216D8EB79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D405345-3D8E-4379-A2A2-3D88B2BA7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3267F2-CCFB-4010-BC52-90BC8911039A}"/>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6" name="Footer Placeholder 5">
            <a:extLst>
              <a:ext uri="{FF2B5EF4-FFF2-40B4-BE49-F238E27FC236}">
                <a16:creationId xmlns:a16="http://schemas.microsoft.com/office/drawing/2014/main" id="{3A676559-A519-47D2-A8D7-8DC32EBF07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02F89F-FB2A-4ACC-91DA-9C72AD0D88F6}"/>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141627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08502-740B-43F3-85FE-9F82D2714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DF099AB-54D1-4015-89A3-216ACF687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BD8EC19-5F6C-4380-A9F0-08ABB9F0D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8900490-E6D6-4110-A9EE-870241D876C8}"/>
              </a:ext>
            </a:extLst>
          </p:cNvPr>
          <p:cNvSpPr>
            <a:spLocks noGrp="1"/>
          </p:cNvSpPr>
          <p:nvPr>
            <p:ph type="dt" sz="half" idx="10"/>
          </p:nvPr>
        </p:nvSpPr>
        <p:spPr/>
        <p:txBody>
          <a:bodyPr/>
          <a:lstStyle/>
          <a:p>
            <a:fld id="{4DECB9FD-40F2-4421-8BF6-409F2399FB8C}" type="datetimeFigureOut">
              <a:rPr lang="en-GB" smtClean="0"/>
              <a:t>04/07/2025</a:t>
            </a:fld>
            <a:endParaRPr lang="en-GB"/>
          </a:p>
        </p:txBody>
      </p:sp>
      <p:sp>
        <p:nvSpPr>
          <p:cNvPr id="6" name="Footer Placeholder 5">
            <a:extLst>
              <a:ext uri="{FF2B5EF4-FFF2-40B4-BE49-F238E27FC236}">
                <a16:creationId xmlns:a16="http://schemas.microsoft.com/office/drawing/2014/main" id="{8A53B4EA-FD19-4C92-A198-336DAC62DE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24ABC6-A8FA-4746-A1F4-8DAD7E8A3C96}"/>
              </a:ext>
            </a:extLst>
          </p:cNvPr>
          <p:cNvSpPr>
            <a:spLocks noGrp="1"/>
          </p:cNvSpPr>
          <p:nvPr>
            <p:ph type="sldNum" sz="quarter" idx="12"/>
          </p:nvPr>
        </p:nvSpPr>
        <p:spPr/>
        <p:txBody>
          <a:bodyPr/>
          <a:lstStyle/>
          <a:p>
            <a:fld id="{C5EB0BCF-DD40-442E-A8E4-4FE9E1EEDB11}" type="slidenum">
              <a:rPr lang="en-GB" smtClean="0"/>
              <a:t>‹#›</a:t>
            </a:fld>
            <a:endParaRPr lang="en-GB"/>
          </a:p>
        </p:txBody>
      </p:sp>
    </p:spTree>
    <p:extLst>
      <p:ext uri="{BB962C8B-B14F-4D97-AF65-F5344CB8AC3E}">
        <p14:creationId xmlns:p14="http://schemas.microsoft.com/office/powerpoint/2010/main" val="3047770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5F413E-296D-40B6-A672-F15B6A7CE9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3755B5-7703-42B3-A683-8BA18F7787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8575DA-AB92-4963-9904-DEB291CA39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ECB9FD-40F2-4421-8BF6-409F2399FB8C}" type="datetimeFigureOut">
              <a:rPr lang="en-GB" smtClean="0"/>
              <a:t>04/07/2025</a:t>
            </a:fld>
            <a:endParaRPr lang="en-GB"/>
          </a:p>
        </p:txBody>
      </p:sp>
      <p:sp>
        <p:nvSpPr>
          <p:cNvPr id="5" name="Footer Placeholder 4">
            <a:extLst>
              <a:ext uri="{FF2B5EF4-FFF2-40B4-BE49-F238E27FC236}">
                <a16:creationId xmlns:a16="http://schemas.microsoft.com/office/drawing/2014/main" id="{0216D2C7-A192-4225-B451-EBE513595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7045BA1-F2EA-4B1A-B091-938CE078F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B0BCF-DD40-442E-A8E4-4FE9E1EEDB11}" type="slidenum">
              <a:rPr lang="en-GB" smtClean="0"/>
              <a:t>‹#›</a:t>
            </a:fld>
            <a:endParaRPr lang="en-GB"/>
          </a:p>
        </p:txBody>
      </p:sp>
    </p:spTree>
    <p:extLst>
      <p:ext uri="{BB962C8B-B14F-4D97-AF65-F5344CB8AC3E}">
        <p14:creationId xmlns:p14="http://schemas.microsoft.com/office/powerpoint/2010/main" val="3066138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D046-7DA8-46DC-AE9D-3858677682EF}"/>
              </a:ext>
            </a:extLst>
          </p:cNvPr>
          <p:cNvSpPr>
            <a:spLocks noGrp="1"/>
          </p:cNvSpPr>
          <p:nvPr>
            <p:ph type="ctrTitle"/>
          </p:nvPr>
        </p:nvSpPr>
        <p:spPr>
          <a:xfrm>
            <a:off x="1524000" y="1871134"/>
            <a:ext cx="9144000" cy="2367968"/>
          </a:xfrm>
        </p:spPr>
        <p:txBody>
          <a:bodyPr>
            <a:normAutofit/>
          </a:bodyPr>
          <a:lstStyle/>
          <a:p>
            <a:r>
              <a:rPr lang="en-GB" b="1" dirty="0"/>
              <a:t>Marketing Analytics</a:t>
            </a:r>
            <a:br>
              <a:rPr lang="en-GB" b="1" dirty="0"/>
            </a:br>
            <a:br>
              <a:rPr lang="en-GB" b="1" dirty="0"/>
            </a:br>
            <a:r>
              <a:rPr lang="en-GB" sz="3100" b="1" dirty="0"/>
              <a:t>Mahmoud Nasr</a:t>
            </a:r>
          </a:p>
        </p:txBody>
      </p:sp>
    </p:spTree>
    <p:extLst>
      <p:ext uri="{BB962C8B-B14F-4D97-AF65-F5344CB8AC3E}">
        <p14:creationId xmlns:p14="http://schemas.microsoft.com/office/powerpoint/2010/main" val="1497334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B0083-18D9-483E-8FFE-183EC6A087A3}"/>
              </a:ext>
            </a:extLst>
          </p:cNvPr>
          <p:cNvSpPr>
            <a:spLocks noGrp="1"/>
          </p:cNvSpPr>
          <p:nvPr>
            <p:ph type="title"/>
          </p:nvPr>
        </p:nvSpPr>
        <p:spPr>
          <a:xfrm>
            <a:off x="406400" y="365126"/>
            <a:ext cx="11318568" cy="608542"/>
          </a:xfrm>
        </p:spPr>
        <p:txBody>
          <a:bodyPr>
            <a:normAutofit fontScale="90000"/>
          </a:bodyPr>
          <a:lstStyle/>
          <a:p>
            <a:r>
              <a:rPr lang="en-GB" dirty="0"/>
              <a:t>Overview</a:t>
            </a:r>
          </a:p>
        </p:txBody>
      </p:sp>
      <p:sp>
        <p:nvSpPr>
          <p:cNvPr id="5" name="TextBox 4">
            <a:extLst>
              <a:ext uri="{FF2B5EF4-FFF2-40B4-BE49-F238E27FC236}">
                <a16:creationId xmlns:a16="http://schemas.microsoft.com/office/drawing/2014/main" id="{27251B37-2A24-4E7C-A04B-C07DB6CB9B99}"/>
              </a:ext>
            </a:extLst>
          </p:cNvPr>
          <p:cNvSpPr txBox="1"/>
          <p:nvPr/>
        </p:nvSpPr>
        <p:spPr>
          <a:xfrm>
            <a:off x="304799" y="973668"/>
            <a:ext cx="3431867" cy="7263527"/>
          </a:xfrm>
          <a:prstGeom prst="rect">
            <a:avLst/>
          </a:prstGeom>
          <a:noFill/>
          <a:ln>
            <a:noFill/>
          </a:ln>
        </p:spPr>
        <p:txBody>
          <a:bodyPr wrap="square" rtlCol="0">
            <a:spAutoFit/>
          </a:bodyPr>
          <a:lstStyle/>
          <a:p>
            <a:r>
              <a:rPr lang="en-GB" sz="1400" b="1" dirty="0"/>
              <a:t>Decreased Conversion Rate:</a:t>
            </a:r>
          </a:p>
          <a:p>
            <a:pPr marL="285750" indent="-285750" algn="just">
              <a:buFont typeface="Arial" panose="020B0604020202020204" pitchFamily="34" charset="0"/>
              <a:buChar char="•"/>
            </a:pPr>
            <a:r>
              <a:rPr lang="en-GB" sz="1200" dirty="0"/>
              <a:t>Conversion rate started at 19.6% in Jan, which might be caused by the new year season, then strongly declined during the next two months and fluctuated until increased to reach 16.0% in Sep.</a:t>
            </a:r>
          </a:p>
          <a:p>
            <a:pPr marL="285750" indent="-285750" algn="just">
              <a:buFont typeface="Arial" panose="020B0604020202020204" pitchFamily="34" charset="0"/>
              <a:buChar char="•"/>
            </a:pPr>
            <a:r>
              <a:rPr lang="en-GB" sz="1200" dirty="0"/>
              <a:t>The average Conversion rate throughout the year was 8.5%.</a:t>
            </a:r>
          </a:p>
          <a:p>
            <a:pPr marL="285750" indent="-285750" algn="just">
              <a:buFont typeface="Arial" panose="020B0604020202020204" pitchFamily="34" charset="0"/>
              <a:buChar char="•"/>
            </a:pPr>
            <a:r>
              <a:rPr lang="en-GB" sz="1200" dirty="0"/>
              <a:t>Management needs to focus on month with a conversion rate under the average(the area shaded in light blue in the line graph).</a:t>
            </a:r>
          </a:p>
          <a:p>
            <a:pPr marL="285750" indent="-285750" algn="just">
              <a:buFont typeface="Arial" panose="020B0604020202020204" pitchFamily="34" charset="0"/>
              <a:buChar char="•"/>
            </a:pPr>
            <a:r>
              <a:rPr lang="en-GB" sz="1200" dirty="0"/>
              <a:t>Improve the conversion rate for the products under the average conversion rate.</a:t>
            </a:r>
            <a:endParaRPr lang="en-GB" sz="1400" dirty="0"/>
          </a:p>
          <a:p>
            <a:pPr algn="just"/>
            <a:endParaRPr lang="en-GB" sz="1400" b="1" dirty="0"/>
          </a:p>
          <a:p>
            <a:pPr algn="just"/>
            <a:r>
              <a:rPr lang="en-GB" sz="1400" b="1" dirty="0"/>
              <a:t>Decreased Customer Engagement:</a:t>
            </a:r>
          </a:p>
          <a:p>
            <a:pPr marL="285750" indent="-285750" algn="just">
              <a:buFont typeface="Arial" panose="020B0604020202020204" pitchFamily="34" charset="0"/>
              <a:buChar char="•"/>
            </a:pPr>
            <a:r>
              <a:rPr lang="en-GB" sz="1200" dirty="0"/>
              <a:t>The number of customers who visited the site started around 307K in Jan then fluctuated until declined sharply in Oct.</a:t>
            </a:r>
          </a:p>
          <a:p>
            <a:pPr marL="285750" indent="-285750" algn="just">
              <a:buFont typeface="Arial" panose="020B0604020202020204" pitchFamily="34" charset="0"/>
              <a:buChar char="•"/>
            </a:pPr>
            <a:r>
              <a:rPr lang="en-GB" sz="1200" dirty="0"/>
              <a:t>Throughout the year, 15.4% of about 3M engaged customers interacted by clicks, while only 2.5% did like.</a:t>
            </a:r>
          </a:p>
          <a:p>
            <a:pPr algn="just"/>
            <a:endParaRPr lang="en-GB" sz="1200" dirty="0"/>
          </a:p>
          <a:p>
            <a:pPr algn="just"/>
            <a:endParaRPr lang="en-GB" sz="1200" dirty="0"/>
          </a:p>
          <a:p>
            <a:pPr algn="just"/>
            <a:r>
              <a:rPr lang="en-GB" sz="1400" b="1" dirty="0"/>
              <a:t>Customer Feedback:</a:t>
            </a:r>
          </a:p>
          <a:p>
            <a:pPr marL="171450" indent="-171450" algn="just">
              <a:buFont typeface="Arial" panose="020B0604020202020204" pitchFamily="34" charset="0"/>
              <a:buChar char="•"/>
            </a:pPr>
            <a:r>
              <a:rPr lang="en-GB" sz="1200" dirty="0"/>
              <a:t>Customer ratings have remained around 3.7 on average throughout the year, which is under the target rate of 4.0.</a:t>
            </a:r>
          </a:p>
          <a:p>
            <a:pPr marL="171450" indent="-171450" algn="just">
              <a:buFont typeface="Arial" panose="020B0604020202020204" pitchFamily="34" charset="0"/>
              <a:buChar char="•"/>
            </a:pPr>
            <a:r>
              <a:rPr lang="en-GB" sz="1200" dirty="0"/>
              <a:t>The marketing plan should focus on improving the customer satisfaction for products rating under the average.</a:t>
            </a:r>
          </a:p>
          <a:p>
            <a:pPr algn="just"/>
            <a:endParaRPr lang="en-GB" sz="1400" b="1" dirty="0"/>
          </a:p>
          <a:p>
            <a:pPr algn="just"/>
            <a:endParaRPr lang="en-GB" sz="1400" b="1" dirty="0"/>
          </a:p>
          <a:p>
            <a:pPr algn="just"/>
            <a:endParaRPr lang="en-GB" sz="1400" b="1" dirty="0"/>
          </a:p>
          <a:p>
            <a:pPr algn="just"/>
            <a:endParaRPr lang="en-GB" sz="1400" b="1" dirty="0"/>
          </a:p>
          <a:p>
            <a:pPr algn="just"/>
            <a:endParaRPr lang="en-GB" sz="1400" b="1" dirty="0"/>
          </a:p>
          <a:p>
            <a:pPr algn="just"/>
            <a:endParaRPr lang="en-GB" sz="1400" b="1" dirty="0"/>
          </a:p>
          <a:p>
            <a:endParaRPr lang="en-GB" sz="1400" b="1" dirty="0"/>
          </a:p>
        </p:txBody>
      </p:sp>
      <p:pic>
        <p:nvPicPr>
          <p:cNvPr id="24" name="Content Placeholder 23">
            <a:extLst>
              <a:ext uri="{FF2B5EF4-FFF2-40B4-BE49-F238E27FC236}">
                <a16:creationId xmlns:a16="http://schemas.microsoft.com/office/drawing/2014/main" id="{EC1E6386-A640-45A2-B903-D4E293130C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8467" y="973668"/>
            <a:ext cx="8271933" cy="5681132"/>
          </a:xfrm>
        </p:spPr>
      </p:pic>
      <p:sp>
        <p:nvSpPr>
          <p:cNvPr id="28" name="Oval 27">
            <a:extLst>
              <a:ext uri="{FF2B5EF4-FFF2-40B4-BE49-F238E27FC236}">
                <a16:creationId xmlns:a16="http://schemas.microsoft.com/office/drawing/2014/main" id="{6A6F6795-00E7-4CF2-A3A0-39D6D4BFF891}"/>
              </a:ext>
            </a:extLst>
          </p:cNvPr>
          <p:cNvSpPr/>
          <p:nvPr/>
        </p:nvSpPr>
        <p:spPr>
          <a:xfrm>
            <a:off x="5621867" y="2370667"/>
            <a:ext cx="296333" cy="19473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a:extLst>
              <a:ext uri="{FF2B5EF4-FFF2-40B4-BE49-F238E27FC236}">
                <a16:creationId xmlns:a16="http://schemas.microsoft.com/office/drawing/2014/main" id="{554545C9-88FA-4D30-81B3-9437D1372648}"/>
              </a:ext>
            </a:extLst>
          </p:cNvPr>
          <p:cNvSpPr/>
          <p:nvPr/>
        </p:nvSpPr>
        <p:spPr>
          <a:xfrm>
            <a:off x="5977469" y="2468033"/>
            <a:ext cx="296333" cy="19473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F3C84AFF-52CB-4FD7-9237-9FDD10324B6D}"/>
              </a:ext>
            </a:extLst>
          </p:cNvPr>
          <p:cNvSpPr/>
          <p:nvPr/>
        </p:nvSpPr>
        <p:spPr>
          <a:xfrm>
            <a:off x="6587069" y="2273300"/>
            <a:ext cx="296333" cy="19473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86D239BE-D4E1-4713-B228-7790DCD18B7B}"/>
              </a:ext>
            </a:extLst>
          </p:cNvPr>
          <p:cNvSpPr/>
          <p:nvPr/>
        </p:nvSpPr>
        <p:spPr>
          <a:xfrm>
            <a:off x="6965203" y="2451099"/>
            <a:ext cx="296333" cy="19473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67637BDB-FC32-4DED-8AF9-D10F55A53A1A}"/>
              </a:ext>
            </a:extLst>
          </p:cNvPr>
          <p:cNvSpPr/>
          <p:nvPr/>
        </p:nvSpPr>
        <p:spPr>
          <a:xfrm>
            <a:off x="9482667" y="2006600"/>
            <a:ext cx="2489200" cy="98213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Oval 35">
            <a:extLst>
              <a:ext uri="{FF2B5EF4-FFF2-40B4-BE49-F238E27FC236}">
                <a16:creationId xmlns:a16="http://schemas.microsoft.com/office/drawing/2014/main" id="{6671FE87-42AA-4339-AFC3-F59932E4DBDF}"/>
              </a:ext>
            </a:extLst>
          </p:cNvPr>
          <p:cNvSpPr/>
          <p:nvPr/>
        </p:nvSpPr>
        <p:spPr>
          <a:xfrm>
            <a:off x="7890933" y="4470400"/>
            <a:ext cx="248398" cy="220133"/>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E6C45AA2-EB66-4330-8DAE-F8076E4AD9D7}"/>
              </a:ext>
            </a:extLst>
          </p:cNvPr>
          <p:cNvSpPr/>
          <p:nvPr/>
        </p:nvSpPr>
        <p:spPr>
          <a:xfrm>
            <a:off x="10608733" y="5078941"/>
            <a:ext cx="1481667" cy="1413933"/>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747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52DF9-AA49-43A5-831C-D8153B782524}"/>
              </a:ext>
            </a:extLst>
          </p:cNvPr>
          <p:cNvSpPr>
            <a:spLocks noGrp="1"/>
          </p:cNvSpPr>
          <p:nvPr>
            <p:ph type="title"/>
          </p:nvPr>
        </p:nvSpPr>
        <p:spPr>
          <a:xfrm>
            <a:off x="558800" y="365126"/>
            <a:ext cx="10795000" cy="456141"/>
          </a:xfrm>
        </p:spPr>
        <p:txBody>
          <a:bodyPr>
            <a:normAutofit fontScale="90000"/>
          </a:bodyPr>
          <a:lstStyle/>
          <a:p>
            <a:r>
              <a:rPr lang="en-GB" b="1" dirty="0"/>
              <a:t>Decreased Conversion Rate</a:t>
            </a:r>
            <a:endParaRPr lang="en-GB" dirty="0"/>
          </a:p>
        </p:txBody>
      </p:sp>
      <p:sp>
        <p:nvSpPr>
          <p:cNvPr id="5" name="TextBox 4">
            <a:extLst>
              <a:ext uri="{FF2B5EF4-FFF2-40B4-BE49-F238E27FC236}">
                <a16:creationId xmlns:a16="http://schemas.microsoft.com/office/drawing/2014/main" id="{8D9BBF10-688A-4DEA-AF8A-0CC4B459ED53}"/>
              </a:ext>
            </a:extLst>
          </p:cNvPr>
          <p:cNvSpPr txBox="1"/>
          <p:nvPr/>
        </p:nvSpPr>
        <p:spPr>
          <a:xfrm>
            <a:off x="558801" y="914400"/>
            <a:ext cx="4004732" cy="5632311"/>
          </a:xfrm>
          <a:prstGeom prst="rect">
            <a:avLst/>
          </a:prstGeom>
          <a:noFill/>
          <a:ln>
            <a:noFill/>
          </a:ln>
        </p:spPr>
        <p:txBody>
          <a:bodyPr wrap="square" rtlCol="0">
            <a:spAutoFit/>
          </a:bodyPr>
          <a:lstStyle/>
          <a:p>
            <a:r>
              <a:rPr lang="en-GB" sz="1400" b="1" dirty="0"/>
              <a:t>Conversion Rate Over Months:</a:t>
            </a:r>
          </a:p>
          <a:p>
            <a:pPr marL="171450" indent="-171450" algn="just">
              <a:buFont typeface="Arial" panose="020B0604020202020204" pitchFamily="34" charset="0"/>
              <a:buChar char="•"/>
            </a:pPr>
            <a:r>
              <a:rPr lang="en-GB" sz="1200" dirty="0"/>
              <a:t>There was a fluctuation in conversion rate throughout the year 2024 with an overall average of 8.5%.</a:t>
            </a:r>
          </a:p>
          <a:p>
            <a:pPr marL="171450" indent="-171450" algn="just">
              <a:buFont typeface="Arial" panose="020B0604020202020204" pitchFamily="34" charset="0"/>
              <a:buChar char="•"/>
            </a:pPr>
            <a:r>
              <a:rPr lang="en-GB" sz="1200" dirty="0"/>
              <a:t>It started at 19.6% in Jan, probably because of new year season, then strongly declined to 7.5% in Feb</a:t>
            </a:r>
          </a:p>
          <a:p>
            <a:pPr marL="171450" indent="-171450" algn="just">
              <a:buFont typeface="Arial" panose="020B0604020202020204" pitchFamily="34" charset="0"/>
              <a:buChar char="•"/>
            </a:pPr>
            <a:r>
              <a:rPr lang="en-GB" sz="1200" dirty="0"/>
              <a:t>The lowest conversion rate was in May.</a:t>
            </a:r>
          </a:p>
          <a:p>
            <a:pPr algn="just"/>
            <a:r>
              <a:rPr lang="en-GB" sz="1400" b="1" dirty="0"/>
              <a:t>Customer Journey by Action:</a:t>
            </a:r>
          </a:p>
          <a:p>
            <a:pPr marL="171450" indent="-171450" algn="just">
              <a:buFont typeface="Arial" panose="020B0604020202020204" pitchFamily="34" charset="0"/>
              <a:buChar char="•"/>
            </a:pPr>
            <a:r>
              <a:rPr lang="en-GB" sz="1200" dirty="0"/>
              <a:t>Of 1,269 customer journeys, only 4% was translated to purchase action.</a:t>
            </a:r>
          </a:p>
          <a:p>
            <a:pPr marL="171450" indent="-171450" algn="just">
              <a:buFont typeface="Arial" panose="020B0604020202020204" pitchFamily="34" charset="0"/>
              <a:buChar char="•"/>
            </a:pPr>
            <a:r>
              <a:rPr lang="en-GB" sz="1200" b="1" dirty="0"/>
              <a:t>There was 15% drop-off </a:t>
            </a:r>
            <a:r>
              <a:rPr lang="en-GB" sz="1200" dirty="0"/>
              <a:t>: indicates the need to identify customer pain points and understand where customers drop off or face friction.</a:t>
            </a:r>
          </a:p>
          <a:p>
            <a:pPr marL="171450" indent="-171450" algn="just">
              <a:buFont typeface="Arial" panose="020B0604020202020204" pitchFamily="34" charset="0"/>
              <a:buChar char="•"/>
            </a:pPr>
            <a:r>
              <a:rPr lang="en-GB" sz="1200" dirty="0"/>
              <a:t>That might suggest create tailored messaging for different customer journey stages.</a:t>
            </a:r>
            <a:endParaRPr lang="en-GB" dirty="0"/>
          </a:p>
          <a:p>
            <a:pPr algn="just"/>
            <a:r>
              <a:rPr lang="en-GB" sz="1400" b="1" dirty="0"/>
              <a:t>Conversion Rate by Product:</a:t>
            </a:r>
          </a:p>
          <a:p>
            <a:pPr marL="285750" indent="-285750" algn="just">
              <a:buFont typeface="Arial" panose="020B0604020202020204" pitchFamily="34" charset="0"/>
              <a:buChar char="•"/>
            </a:pPr>
            <a:r>
              <a:rPr lang="en-GB" sz="1200" dirty="0"/>
              <a:t>Even during months with high conversion rate, the were some products with very poor conversion rates.</a:t>
            </a:r>
          </a:p>
          <a:p>
            <a:pPr marL="285750" indent="-285750" algn="just">
              <a:buFont typeface="Arial" panose="020B0604020202020204" pitchFamily="34" charset="0"/>
              <a:buChar char="•"/>
            </a:pPr>
            <a:r>
              <a:rPr lang="en-GB" sz="1200" b="1" dirty="0"/>
              <a:t>The pain points might be</a:t>
            </a:r>
            <a:r>
              <a:rPr lang="en-GB" sz="1200" dirty="0"/>
              <a:t>: </a:t>
            </a:r>
          </a:p>
          <a:p>
            <a:pPr marL="742950" lvl="1" indent="-285750" algn="just">
              <a:buFont typeface="Wingdings" panose="05000000000000000000" pitchFamily="2" charset="2"/>
              <a:buChar char="Ø"/>
            </a:pPr>
            <a:r>
              <a:rPr lang="en-GB" sz="1200" dirty="0"/>
              <a:t>Abandoned</a:t>
            </a:r>
            <a:r>
              <a:rPr lang="en-GB" b="1" dirty="0"/>
              <a:t> </a:t>
            </a:r>
            <a:r>
              <a:rPr lang="en-GB" sz="1200" dirty="0"/>
              <a:t> carts because of unexpected shipping costs or complicated checkout process.</a:t>
            </a:r>
          </a:p>
          <a:p>
            <a:pPr marL="742950" lvl="1" indent="-285750" algn="just">
              <a:buFont typeface="Wingdings" panose="05000000000000000000" pitchFamily="2" charset="2"/>
              <a:buChar char="Ø"/>
            </a:pPr>
            <a:r>
              <a:rPr lang="en-GB" sz="1200" dirty="0"/>
              <a:t>Low trust in product quality because of no reviews or ne clear warranty/return policy.</a:t>
            </a:r>
          </a:p>
          <a:p>
            <a:pPr marL="742950" lvl="1" indent="-285750" algn="just">
              <a:buFont typeface="Wingdings" panose="05000000000000000000" pitchFamily="2" charset="2"/>
              <a:buChar char="Ø"/>
            </a:pPr>
            <a:r>
              <a:rPr lang="en-GB" sz="1200" dirty="0"/>
              <a:t>There is no clear guidance or comparison tool for the product.</a:t>
            </a:r>
          </a:p>
          <a:p>
            <a:pPr marL="285750" indent="-285750" algn="just">
              <a:buFont typeface="Arial" panose="020B0604020202020204" pitchFamily="34" charset="0"/>
              <a:buChar char="•"/>
            </a:pPr>
            <a:r>
              <a:rPr lang="en-GB" sz="1200" b="1" dirty="0"/>
              <a:t>Suggested solutions:</a:t>
            </a:r>
          </a:p>
          <a:p>
            <a:pPr marL="628650" lvl="1" indent="-171450" algn="just">
              <a:buFont typeface="Wingdings" panose="05000000000000000000" pitchFamily="2" charset="2"/>
              <a:buChar char="Ø"/>
            </a:pPr>
            <a:r>
              <a:rPr lang="en-GB" sz="1200" dirty="0"/>
              <a:t>Show transparent pricing , offer free shipping thresholds or display trust badges (money-back guarantee)</a:t>
            </a:r>
          </a:p>
          <a:p>
            <a:pPr marL="628650" lvl="1" indent="-171450" algn="just">
              <a:buFont typeface="Wingdings" panose="05000000000000000000" pitchFamily="2" charset="2"/>
              <a:buChar char="Ø"/>
            </a:pPr>
            <a:r>
              <a:rPr lang="en-GB" sz="1200" dirty="0"/>
              <a:t>Add testimonials from real customers.</a:t>
            </a:r>
          </a:p>
        </p:txBody>
      </p:sp>
      <p:pic>
        <p:nvPicPr>
          <p:cNvPr id="23" name="Picture 22">
            <a:extLst>
              <a:ext uri="{FF2B5EF4-FFF2-40B4-BE49-F238E27FC236}">
                <a16:creationId xmlns:a16="http://schemas.microsoft.com/office/drawing/2014/main" id="{437B8D68-4FF1-4EF5-99D4-58002F72B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1" y="914400"/>
            <a:ext cx="7569199" cy="5875867"/>
          </a:xfrm>
          <a:prstGeom prst="rect">
            <a:avLst/>
          </a:prstGeom>
        </p:spPr>
      </p:pic>
      <p:sp>
        <p:nvSpPr>
          <p:cNvPr id="24" name="Rectangle 23">
            <a:extLst>
              <a:ext uri="{FF2B5EF4-FFF2-40B4-BE49-F238E27FC236}">
                <a16:creationId xmlns:a16="http://schemas.microsoft.com/office/drawing/2014/main" id="{CC9412F4-3578-44B7-8795-2B82FB6DAE9E}"/>
              </a:ext>
            </a:extLst>
          </p:cNvPr>
          <p:cNvSpPr/>
          <p:nvPr/>
        </p:nvSpPr>
        <p:spPr>
          <a:xfrm>
            <a:off x="10388600" y="3581400"/>
            <a:ext cx="965200" cy="291147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A15D07A5-F6BA-457E-B485-7FE2A4BCB86E}"/>
              </a:ext>
            </a:extLst>
          </p:cNvPr>
          <p:cNvCxnSpPr/>
          <p:nvPr/>
        </p:nvCxnSpPr>
        <p:spPr>
          <a:xfrm>
            <a:off x="5799667" y="1557867"/>
            <a:ext cx="296333" cy="16933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B9B03C6-47E5-4FE2-A948-487AACD60A2D}"/>
              </a:ext>
            </a:extLst>
          </p:cNvPr>
          <p:cNvSpPr/>
          <p:nvPr/>
        </p:nvSpPr>
        <p:spPr>
          <a:xfrm>
            <a:off x="8661401" y="2389677"/>
            <a:ext cx="262467" cy="1767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endParaRPr>
          </a:p>
        </p:txBody>
      </p:sp>
      <p:sp>
        <p:nvSpPr>
          <p:cNvPr id="29" name="Oval 28">
            <a:extLst>
              <a:ext uri="{FF2B5EF4-FFF2-40B4-BE49-F238E27FC236}">
                <a16:creationId xmlns:a16="http://schemas.microsoft.com/office/drawing/2014/main" id="{0B2E96CF-CD6C-4BFF-98FC-43C142F4A641}"/>
              </a:ext>
            </a:extLst>
          </p:cNvPr>
          <p:cNvSpPr/>
          <p:nvPr/>
        </p:nvSpPr>
        <p:spPr>
          <a:xfrm>
            <a:off x="8983136" y="2478058"/>
            <a:ext cx="262467" cy="1767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endParaRPr>
          </a:p>
        </p:txBody>
      </p:sp>
      <p:sp>
        <p:nvSpPr>
          <p:cNvPr id="30" name="Oval 29">
            <a:extLst>
              <a:ext uri="{FF2B5EF4-FFF2-40B4-BE49-F238E27FC236}">
                <a16:creationId xmlns:a16="http://schemas.microsoft.com/office/drawing/2014/main" id="{516CE1B3-B60D-481E-8319-C8F6A034E590}"/>
              </a:ext>
            </a:extLst>
          </p:cNvPr>
          <p:cNvSpPr/>
          <p:nvPr/>
        </p:nvSpPr>
        <p:spPr>
          <a:xfrm>
            <a:off x="9846736" y="2422505"/>
            <a:ext cx="262467" cy="17676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C00000"/>
              </a:solidFill>
            </a:endParaRPr>
          </a:p>
        </p:txBody>
      </p:sp>
      <p:sp>
        <p:nvSpPr>
          <p:cNvPr id="31" name="Rectangle 30">
            <a:extLst>
              <a:ext uri="{FF2B5EF4-FFF2-40B4-BE49-F238E27FC236}">
                <a16:creationId xmlns:a16="http://schemas.microsoft.com/office/drawing/2014/main" id="{B65D124F-D1C9-4D0E-A2EF-738241EBBA9D}"/>
              </a:ext>
            </a:extLst>
          </p:cNvPr>
          <p:cNvSpPr/>
          <p:nvPr/>
        </p:nvSpPr>
        <p:spPr>
          <a:xfrm>
            <a:off x="6832600" y="3200399"/>
            <a:ext cx="313267" cy="3513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3E06D5A1-AFE9-4776-86C3-5D8424DE14FE}"/>
              </a:ext>
            </a:extLst>
          </p:cNvPr>
          <p:cNvSpPr/>
          <p:nvPr/>
        </p:nvSpPr>
        <p:spPr>
          <a:xfrm>
            <a:off x="8602134" y="3200398"/>
            <a:ext cx="313267" cy="351366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a:extLst>
              <a:ext uri="{FF2B5EF4-FFF2-40B4-BE49-F238E27FC236}">
                <a16:creationId xmlns:a16="http://schemas.microsoft.com/office/drawing/2014/main" id="{ACAADE41-73F8-42FD-A1DB-CA367F31AD28}"/>
              </a:ext>
            </a:extLst>
          </p:cNvPr>
          <p:cNvSpPr/>
          <p:nvPr/>
        </p:nvSpPr>
        <p:spPr>
          <a:xfrm>
            <a:off x="5376333" y="4690533"/>
            <a:ext cx="486836"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Oval 33">
            <a:extLst>
              <a:ext uri="{FF2B5EF4-FFF2-40B4-BE49-F238E27FC236}">
                <a16:creationId xmlns:a16="http://schemas.microsoft.com/office/drawing/2014/main" id="{86079B7B-68D4-474F-8023-7334AA4F5245}"/>
              </a:ext>
            </a:extLst>
          </p:cNvPr>
          <p:cNvSpPr/>
          <p:nvPr/>
        </p:nvSpPr>
        <p:spPr>
          <a:xfrm>
            <a:off x="8263469" y="4948235"/>
            <a:ext cx="313267" cy="3048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597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55A8C-5CFE-4CB5-A01E-21DDE1EB49E4}"/>
              </a:ext>
            </a:extLst>
          </p:cNvPr>
          <p:cNvSpPr>
            <a:spLocks noGrp="1"/>
          </p:cNvSpPr>
          <p:nvPr>
            <p:ph type="title"/>
          </p:nvPr>
        </p:nvSpPr>
        <p:spPr>
          <a:xfrm>
            <a:off x="304801" y="270933"/>
            <a:ext cx="11675532" cy="702734"/>
          </a:xfrm>
        </p:spPr>
        <p:txBody>
          <a:bodyPr/>
          <a:lstStyle/>
          <a:p>
            <a:r>
              <a:rPr lang="en-US" sz="4000" b="1" dirty="0"/>
              <a:t>Reduced Customer Engagement</a:t>
            </a:r>
            <a:endParaRPr lang="en-GB" sz="4000" b="1" dirty="0"/>
          </a:p>
        </p:txBody>
      </p:sp>
      <p:sp>
        <p:nvSpPr>
          <p:cNvPr id="7" name="TextBox 6">
            <a:extLst>
              <a:ext uri="{FF2B5EF4-FFF2-40B4-BE49-F238E27FC236}">
                <a16:creationId xmlns:a16="http://schemas.microsoft.com/office/drawing/2014/main" id="{F034CC27-0FF4-4848-B68E-86B84DFC9A2E}"/>
              </a:ext>
            </a:extLst>
          </p:cNvPr>
          <p:cNvSpPr txBox="1"/>
          <p:nvPr/>
        </p:nvSpPr>
        <p:spPr>
          <a:xfrm>
            <a:off x="558801" y="1041400"/>
            <a:ext cx="3979332" cy="4985980"/>
          </a:xfrm>
          <a:prstGeom prst="rect">
            <a:avLst/>
          </a:prstGeom>
          <a:noFill/>
          <a:ln>
            <a:noFill/>
          </a:ln>
        </p:spPr>
        <p:txBody>
          <a:bodyPr wrap="square" rtlCol="0">
            <a:spAutoFit/>
          </a:bodyPr>
          <a:lstStyle/>
          <a:p>
            <a:pPr algn="just">
              <a:lnSpc>
                <a:spcPct val="150000"/>
              </a:lnSpc>
            </a:pPr>
            <a:r>
              <a:rPr lang="en-GB" sz="1400" b="1" dirty="0"/>
              <a:t>Views Trend:</a:t>
            </a:r>
          </a:p>
          <a:p>
            <a:pPr marL="171450" indent="-171450" algn="just">
              <a:lnSpc>
                <a:spcPct val="150000"/>
              </a:lnSpc>
              <a:buFont typeface="Arial" panose="020B0604020202020204" pitchFamily="34" charset="0"/>
              <a:buChar char="•"/>
            </a:pPr>
            <a:r>
              <a:rPr lang="en-GB" sz="1200" dirty="0"/>
              <a:t>There was a peak in views in March and May, where as the number varied during other months with the lowest numbers of views during the third quarter.</a:t>
            </a:r>
          </a:p>
          <a:p>
            <a:pPr algn="just">
              <a:lnSpc>
                <a:spcPct val="150000"/>
              </a:lnSpc>
            </a:pPr>
            <a:endParaRPr lang="en-GB" dirty="0"/>
          </a:p>
          <a:p>
            <a:pPr algn="just">
              <a:lnSpc>
                <a:spcPct val="150000"/>
              </a:lnSpc>
            </a:pPr>
            <a:r>
              <a:rPr lang="en-GB" sz="1400" b="1" dirty="0"/>
              <a:t>Low Interaction Rates:</a:t>
            </a:r>
          </a:p>
          <a:p>
            <a:pPr marL="171450" indent="-171450" algn="just">
              <a:lnSpc>
                <a:spcPct val="150000"/>
              </a:lnSpc>
              <a:buFont typeface="Arial" panose="020B0604020202020204" pitchFamily="34" charset="0"/>
              <a:buChar char="•"/>
            </a:pPr>
            <a:r>
              <a:rPr lang="en-GB" sz="1200" dirty="0"/>
              <a:t>Of the 3M views in 2024, there were only 458K(15.4%) of clicks and 74K(2.5%) likes.</a:t>
            </a:r>
          </a:p>
          <a:p>
            <a:pPr marL="171450" indent="-171450" algn="just">
              <a:lnSpc>
                <a:spcPct val="150000"/>
              </a:lnSpc>
              <a:buFont typeface="Arial" panose="020B0604020202020204" pitchFamily="34" charset="0"/>
              <a:buChar char="•"/>
            </a:pPr>
            <a:r>
              <a:rPr lang="en-GB" sz="1200" dirty="0"/>
              <a:t>Clicks and likes remained consistently low compared to views, suggesting the need for more engaging content or stronger calls to action.</a:t>
            </a:r>
          </a:p>
          <a:p>
            <a:pPr algn="just">
              <a:lnSpc>
                <a:spcPct val="150000"/>
              </a:lnSpc>
            </a:pPr>
            <a:endParaRPr lang="en-GB" sz="1200" dirty="0"/>
          </a:p>
          <a:p>
            <a:pPr algn="just">
              <a:lnSpc>
                <a:spcPct val="150000"/>
              </a:lnSpc>
            </a:pPr>
            <a:r>
              <a:rPr lang="en-US" sz="1400" b="1" dirty="0"/>
              <a:t>Content Type Performance:</a:t>
            </a:r>
          </a:p>
          <a:p>
            <a:pPr marL="171450" lvl="1" indent="-171450" algn="just">
              <a:lnSpc>
                <a:spcPct val="150000"/>
              </a:lnSpc>
              <a:buFont typeface="Arial" panose="020B0604020202020204" pitchFamily="34" charset="0"/>
              <a:buChar char="•"/>
            </a:pPr>
            <a:r>
              <a:rPr lang="en-US" sz="1200" dirty="0"/>
              <a:t>Social media and Blog content drove the most views, especially in Mar, May, and Aug, while video content maintained lower engagement.</a:t>
            </a:r>
            <a:endParaRPr lang="nb-NO" sz="1200" dirty="0"/>
          </a:p>
          <a:p>
            <a:pPr algn="just"/>
            <a:endParaRPr lang="en-GB" sz="1200" dirty="0"/>
          </a:p>
        </p:txBody>
      </p:sp>
      <p:pic>
        <p:nvPicPr>
          <p:cNvPr id="10" name="Picture 9">
            <a:extLst>
              <a:ext uri="{FF2B5EF4-FFF2-40B4-BE49-F238E27FC236}">
                <a16:creationId xmlns:a16="http://schemas.microsoft.com/office/drawing/2014/main" id="{9F491741-6CD5-40CA-B2F4-75CD3FBE0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399" y="1041400"/>
            <a:ext cx="7162800" cy="5748867"/>
          </a:xfrm>
          <a:prstGeom prst="rect">
            <a:avLst/>
          </a:prstGeom>
        </p:spPr>
      </p:pic>
    </p:spTree>
    <p:extLst>
      <p:ext uri="{BB962C8B-B14F-4D97-AF65-F5344CB8AC3E}">
        <p14:creationId xmlns:p14="http://schemas.microsoft.com/office/powerpoint/2010/main" val="119629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A12D36B-E98A-4539-B737-F3317B396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5068" y="1024467"/>
            <a:ext cx="7357529" cy="5612869"/>
          </a:xfrm>
        </p:spPr>
      </p:pic>
      <p:sp>
        <p:nvSpPr>
          <p:cNvPr id="4" name="Title 1">
            <a:extLst>
              <a:ext uri="{FF2B5EF4-FFF2-40B4-BE49-F238E27FC236}">
                <a16:creationId xmlns:a16="http://schemas.microsoft.com/office/drawing/2014/main" id="{3303F50F-AF02-48CD-8367-302299871C54}"/>
              </a:ext>
            </a:extLst>
          </p:cNvPr>
          <p:cNvSpPr>
            <a:spLocks noGrp="1"/>
          </p:cNvSpPr>
          <p:nvPr>
            <p:ph type="title"/>
          </p:nvPr>
        </p:nvSpPr>
        <p:spPr>
          <a:xfrm>
            <a:off x="355599" y="347133"/>
            <a:ext cx="11480799" cy="770467"/>
          </a:xfrm>
        </p:spPr>
        <p:txBody>
          <a:bodyPr/>
          <a:lstStyle/>
          <a:p>
            <a:r>
              <a:rPr lang="en-US" sz="4000" b="1" dirty="0"/>
              <a:t>Customer Feedback Analysis</a:t>
            </a:r>
            <a:endParaRPr lang="en-GB" sz="4000" b="1" dirty="0"/>
          </a:p>
        </p:txBody>
      </p:sp>
      <p:sp>
        <p:nvSpPr>
          <p:cNvPr id="7" name="Content Placeholder 2">
            <a:extLst>
              <a:ext uri="{FF2B5EF4-FFF2-40B4-BE49-F238E27FC236}">
                <a16:creationId xmlns:a16="http://schemas.microsoft.com/office/drawing/2014/main" id="{51069A58-D713-4BEF-B6A6-35E5F2C90D34}"/>
              </a:ext>
            </a:extLst>
          </p:cNvPr>
          <p:cNvSpPr txBox="1">
            <a:spLocks/>
          </p:cNvSpPr>
          <p:nvPr/>
        </p:nvSpPr>
        <p:spPr>
          <a:xfrm>
            <a:off x="279400" y="1024467"/>
            <a:ext cx="4131733" cy="5612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ts val="1000"/>
              </a:spcBef>
              <a:spcAft>
                <a:spcPts val="0"/>
              </a:spcAft>
              <a:buClrTx/>
              <a:buSzTx/>
              <a:buNone/>
              <a:tabLst/>
              <a:defRPr/>
            </a:pPr>
            <a:r>
              <a:rPr kumimoji="0" lang="en-US" sz="1400" b="1" i="0" u="none" strike="noStrike" kern="1200" cap="none" spc="0" normalizeH="0" baseline="0" noProof="0" dirty="0">
                <a:ln>
                  <a:noFill/>
                </a:ln>
                <a:solidFill>
                  <a:sysClr val="windowText" lastClr="000000"/>
                </a:solidFill>
                <a:effectLst/>
                <a:uLnTx/>
                <a:uFillTx/>
                <a:ea typeface="+mn-ea"/>
                <a:cs typeface="+mn-cs"/>
              </a:rPr>
              <a:t>Customer Ratings Distribution:</a:t>
            </a:r>
          </a:p>
          <a:p>
            <a:pPr marL="685800" marR="0" lvl="1" indent="-228600" algn="just"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ysClr val="windowText" lastClr="000000"/>
                </a:solidFill>
                <a:effectLst/>
                <a:uLnTx/>
                <a:uFillTx/>
                <a:ea typeface="+mn-ea"/>
                <a:cs typeface="+mn-cs"/>
              </a:rPr>
              <a:t>The majority of customer reviews are in the higher ratings, with 140 reviews at 4 stars and 135 reviews at 5 stars, indicating overall positive feedback. Lower ratings (1-2 stars) account for a smaller proportion, with 26 reviews at 1 star and 57 reviews at 2 stars.</a:t>
            </a:r>
          </a:p>
          <a:p>
            <a:pPr marL="0" indent="0" algn="just">
              <a:lnSpc>
                <a:spcPct val="120000"/>
              </a:lnSpc>
              <a:buNone/>
            </a:pPr>
            <a:r>
              <a:rPr lang="en-US" sz="1400" b="1" dirty="0">
                <a:solidFill>
                  <a:sysClr val="windowText" lastClr="000000"/>
                </a:solidFill>
              </a:rPr>
              <a:t>Sentiment Analysis:</a:t>
            </a:r>
          </a:p>
          <a:p>
            <a:pPr marL="685800" marR="0" lvl="1" indent="-228600" algn="just"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200" b="1" i="0" u="none" strike="noStrike" kern="1200" cap="none" spc="0" normalizeH="0" baseline="0" noProof="0" dirty="0">
                <a:ln>
                  <a:noFill/>
                </a:ln>
                <a:solidFill>
                  <a:sysClr val="windowText" lastClr="000000"/>
                </a:solidFill>
                <a:effectLst/>
                <a:uLnTx/>
                <a:uFillTx/>
                <a:ea typeface="+mn-ea"/>
                <a:cs typeface="+mn-cs"/>
              </a:rPr>
              <a:t>Positive</a:t>
            </a:r>
            <a:r>
              <a:rPr kumimoji="0" lang="en-US" sz="1200" b="0" i="0" u="none" strike="noStrike" kern="1200" cap="none" spc="0" normalizeH="0" baseline="0" noProof="0" dirty="0">
                <a:ln>
                  <a:noFill/>
                </a:ln>
                <a:solidFill>
                  <a:sysClr val="windowText" lastClr="000000"/>
                </a:solidFill>
                <a:effectLst/>
                <a:uLnTx/>
                <a:uFillTx/>
                <a:ea typeface="+mn-ea"/>
                <a:cs typeface="+mn-cs"/>
              </a:rPr>
              <a:t> sentiment dominates with 275 reviews, reflecting a generally satisfied customer base. </a:t>
            </a:r>
            <a:r>
              <a:rPr kumimoji="0" lang="en-US" sz="1200" b="1" i="0" u="none" strike="noStrike" kern="1200" cap="none" spc="0" normalizeH="0" baseline="0" noProof="0" dirty="0">
                <a:ln>
                  <a:noFill/>
                </a:ln>
                <a:solidFill>
                  <a:sysClr val="windowText" lastClr="000000"/>
                </a:solidFill>
                <a:effectLst/>
                <a:uLnTx/>
                <a:uFillTx/>
                <a:ea typeface="+mn-ea"/>
                <a:cs typeface="+mn-cs"/>
              </a:rPr>
              <a:t>Negative</a:t>
            </a:r>
            <a:r>
              <a:rPr kumimoji="0" lang="en-US" sz="1200" b="0" i="0" u="none" strike="noStrike" kern="1200" cap="none" spc="0" normalizeH="0" baseline="0" noProof="0" dirty="0">
                <a:ln>
                  <a:noFill/>
                </a:ln>
                <a:solidFill>
                  <a:sysClr val="windowText" lastClr="000000"/>
                </a:solidFill>
                <a:effectLst/>
                <a:uLnTx/>
                <a:uFillTx/>
                <a:ea typeface="+mn-ea"/>
                <a:cs typeface="+mn-cs"/>
              </a:rPr>
              <a:t> sentiment is present in 82 reviews, with a smaller number of </a:t>
            </a:r>
            <a:r>
              <a:rPr kumimoji="0" lang="en-US" sz="1200" b="1" i="0" u="none" strike="noStrike" kern="1200" cap="none" spc="0" normalizeH="0" baseline="0" noProof="0" dirty="0">
                <a:ln>
                  <a:noFill/>
                </a:ln>
                <a:solidFill>
                  <a:sysClr val="windowText" lastClr="000000"/>
                </a:solidFill>
                <a:effectLst/>
                <a:uLnTx/>
                <a:uFillTx/>
                <a:ea typeface="+mn-ea"/>
                <a:cs typeface="+mn-cs"/>
              </a:rPr>
              <a:t>mixed and neutral</a:t>
            </a:r>
            <a:r>
              <a:rPr kumimoji="0" lang="en-US" sz="1200" b="0" i="0" u="none" strike="noStrike" kern="1200" cap="none" spc="0" normalizeH="0" baseline="0" noProof="0" dirty="0">
                <a:ln>
                  <a:noFill/>
                </a:ln>
                <a:solidFill>
                  <a:sysClr val="windowText" lastClr="000000"/>
                </a:solidFill>
                <a:effectLst/>
                <a:uLnTx/>
                <a:uFillTx/>
                <a:ea typeface="+mn-ea"/>
                <a:cs typeface="+mn-cs"/>
              </a:rPr>
              <a:t> sentiments, suggesting some areas for improvement.</a:t>
            </a:r>
          </a:p>
          <a:p>
            <a:pPr marL="0" marR="0" lvl="0" indent="0" algn="just" defTabSz="914400" rtl="0" eaLnBrk="1" fontAlgn="auto" latinLnBrk="0" hangingPunct="1">
              <a:lnSpc>
                <a:spcPct val="120000"/>
              </a:lnSpc>
              <a:spcBef>
                <a:spcPts val="1000"/>
              </a:spcBef>
              <a:spcAft>
                <a:spcPts val="0"/>
              </a:spcAft>
              <a:buClrTx/>
              <a:buSzTx/>
              <a:buNone/>
              <a:tabLst/>
              <a:defRPr/>
            </a:pPr>
            <a:r>
              <a:rPr kumimoji="0" lang="en-US" sz="1400" b="1" i="0" u="none" strike="noStrike" kern="1200" cap="none" spc="0" normalizeH="0" baseline="0" noProof="0" dirty="0">
                <a:ln>
                  <a:noFill/>
                </a:ln>
                <a:solidFill>
                  <a:sysClr val="windowText" lastClr="000000"/>
                </a:solidFill>
                <a:effectLst/>
                <a:uLnTx/>
                <a:uFillTx/>
                <a:ea typeface="+mn-ea"/>
                <a:cs typeface="+mn-cs"/>
              </a:rPr>
              <a:t>Opportunity for Improvement:</a:t>
            </a:r>
          </a:p>
          <a:p>
            <a:pPr marL="685800" marR="0" lvl="1" indent="-228600" algn="just"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ysClr val="windowText" lastClr="000000"/>
                </a:solidFill>
                <a:effectLst/>
                <a:uLnTx/>
                <a:uFillTx/>
                <a:ea typeface="+mn-ea"/>
                <a:cs typeface="+mn-cs"/>
              </a:rPr>
              <a:t>The presence of mixed positive and mixed negative sentiments suggests that there are opportunities to convert those mixed experiences into positive ones, potentially boosting overall ratings. Addressing the specific concerns in mixed reviews could elevate customer satisfaction.</a:t>
            </a:r>
            <a:endParaRPr kumimoji="0" lang="nb-NO" sz="1200" b="0" i="0" u="none" strike="noStrike" kern="1200" cap="none" spc="0" normalizeH="0" baseline="0" noProof="0" dirty="0">
              <a:ln>
                <a:noFill/>
              </a:ln>
              <a:solidFill>
                <a:sysClr val="windowText" lastClr="000000"/>
              </a:solidFill>
              <a:effectLst/>
              <a:uLnTx/>
              <a:uFillTx/>
              <a:ea typeface="+mn-ea"/>
              <a:cs typeface="+mn-cs"/>
            </a:endParaRPr>
          </a:p>
        </p:txBody>
      </p:sp>
    </p:spTree>
    <p:extLst>
      <p:ext uri="{BB962C8B-B14F-4D97-AF65-F5344CB8AC3E}">
        <p14:creationId xmlns:p14="http://schemas.microsoft.com/office/powerpoint/2010/main" val="1621350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19AB93-4C88-4580-9923-B26B8EC80CF6}"/>
              </a:ext>
            </a:extLst>
          </p:cNvPr>
          <p:cNvSpPr txBox="1">
            <a:spLocks/>
          </p:cNvSpPr>
          <p:nvPr/>
        </p:nvSpPr>
        <p:spPr>
          <a:xfrm>
            <a:off x="839788" y="365125"/>
            <a:ext cx="10515600" cy="576793"/>
          </a:xfrm>
          <a:prstGeom prst="rect">
            <a:avLst/>
          </a:prstGeom>
        </p:spPr>
        <p:txBody>
          <a:bodyPr vert="horz" lIns="91440" tIns="45720" rIns="91440" bIns="45720" rtlCol="0" anchor="ctr">
            <a:normAutofit fontScale="92500" lnSpcReduction="10000"/>
          </a:bodyPr>
          <a:lstStyle>
            <a:lvl1pPr>
              <a:lnSpc>
                <a:spcPct val="90000"/>
              </a:lnSpc>
              <a:spcBef>
                <a:spcPct val="0"/>
              </a:spcBef>
              <a:buNone/>
              <a:defRPr sz="4000" b="1">
                <a:latin typeface="+mj-lt"/>
                <a:ea typeface="+mj-ea"/>
                <a:cs typeface="+mj-cs"/>
              </a:defRPr>
            </a:lvl1pPr>
          </a:lstStyle>
          <a:p>
            <a:r>
              <a:rPr lang="nb-NO" dirty="0"/>
              <a:t>Goals &amp; Actions</a:t>
            </a:r>
          </a:p>
        </p:txBody>
      </p:sp>
      <p:sp>
        <p:nvSpPr>
          <p:cNvPr id="6" name="Content Placeholder 4">
            <a:extLst>
              <a:ext uri="{FF2B5EF4-FFF2-40B4-BE49-F238E27FC236}">
                <a16:creationId xmlns:a16="http://schemas.microsoft.com/office/drawing/2014/main" id="{7ACEFF15-FF8C-4411-9A63-470093BDE60C}"/>
              </a:ext>
            </a:extLst>
          </p:cNvPr>
          <p:cNvSpPr txBox="1">
            <a:spLocks/>
          </p:cNvSpPr>
          <p:nvPr/>
        </p:nvSpPr>
        <p:spPr>
          <a:xfrm>
            <a:off x="839788" y="941918"/>
            <a:ext cx="5183188" cy="555095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None/>
            </a:pPr>
            <a:r>
              <a:rPr lang="en-US" sz="1600" b="1" dirty="0"/>
              <a:t>Goals</a:t>
            </a:r>
          </a:p>
          <a:p>
            <a:pPr marL="0" indent="0" algn="just">
              <a:lnSpc>
                <a:spcPct val="120000"/>
              </a:lnSpc>
              <a:buNone/>
            </a:pPr>
            <a:r>
              <a:rPr lang="en-US" sz="1400" b="1" dirty="0"/>
              <a:t>Increase Conversion Rates:</a:t>
            </a:r>
          </a:p>
          <a:p>
            <a:pPr lvl="1" algn="just">
              <a:lnSpc>
                <a:spcPct val="120000"/>
              </a:lnSpc>
            </a:pPr>
            <a:r>
              <a:rPr lang="en-US" sz="1200" b="1" dirty="0"/>
              <a:t>Goal: </a:t>
            </a:r>
            <a:r>
              <a:rPr lang="en-US" sz="1200" dirty="0"/>
              <a:t>Identify factors impacting the conversion rate and provide recommendations to improve it.</a:t>
            </a:r>
          </a:p>
          <a:p>
            <a:pPr lvl="1" algn="just">
              <a:lnSpc>
                <a:spcPct val="120000"/>
              </a:lnSpc>
            </a:pPr>
            <a:r>
              <a:rPr lang="en-US" sz="1200" b="1" dirty="0"/>
              <a:t>Insight: </a:t>
            </a:r>
            <a:r>
              <a:rPr lang="en-US" sz="1200" dirty="0"/>
              <a:t>Highlight key stages where visitors drop off and suggest improvements to optimize the conversion funnel.</a:t>
            </a:r>
          </a:p>
          <a:p>
            <a:pPr marL="0" indent="0" algn="just">
              <a:lnSpc>
                <a:spcPct val="120000"/>
              </a:lnSpc>
              <a:buNone/>
            </a:pPr>
            <a:r>
              <a:rPr lang="en-US" sz="1400" b="1" dirty="0"/>
              <a:t>Enhance Customer Engagement:</a:t>
            </a:r>
          </a:p>
          <a:p>
            <a:pPr lvl="1" algn="just">
              <a:lnSpc>
                <a:spcPct val="120000"/>
              </a:lnSpc>
            </a:pPr>
            <a:r>
              <a:rPr lang="en-US" sz="1200" b="1" dirty="0"/>
              <a:t>Goal:</a:t>
            </a:r>
            <a:r>
              <a:rPr lang="en-US" sz="1200" dirty="0"/>
              <a:t> Determine which types of content drive the highest engagement. </a:t>
            </a:r>
          </a:p>
          <a:p>
            <a:pPr lvl="1" algn="just">
              <a:lnSpc>
                <a:spcPct val="120000"/>
              </a:lnSpc>
            </a:pPr>
            <a:r>
              <a:rPr lang="en-US" sz="1200" b="1" dirty="0"/>
              <a:t>Insight:</a:t>
            </a:r>
            <a:r>
              <a:rPr lang="en-US" sz="1200" dirty="0"/>
              <a:t> Analyze interaction levels with different types of marketing content to inform better content strategies.</a:t>
            </a:r>
          </a:p>
          <a:p>
            <a:pPr marL="457200" lvl="1" indent="0" algn="just">
              <a:lnSpc>
                <a:spcPct val="120000"/>
              </a:lnSpc>
              <a:buNone/>
            </a:pPr>
            <a:endParaRPr lang="en-US" sz="1200" dirty="0"/>
          </a:p>
          <a:p>
            <a:pPr marL="457200" lvl="1" indent="0" algn="just">
              <a:lnSpc>
                <a:spcPct val="120000"/>
              </a:lnSpc>
              <a:buNone/>
            </a:pPr>
            <a:endParaRPr lang="en-US" sz="1200" dirty="0"/>
          </a:p>
          <a:p>
            <a:pPr marL="457200" lvl="1" indent="0" algn="just">
              <a:lnSpc>
                <a:spcPct val="120000"/>
              </a:lnSpc>
              <a:buNone/>
            </a:pPr>
            <a:endParaRPr lang="en-US" sz="1200" dirty="0"/>
          </a:p>
          <a:p>
            <a:pPr marL="457200" lvl="1" indent="0" algn="just">
              <a:lnSpc>
                <a:spcPct val="120000"/>
              </a:lnSpc>
              <a:buNone/>
            </a:pPr>
            <a:endParaRPr lang="en-US" sz="1200" dirty="0"/>
          </a:p>
          <a:p>
            <a:pPr marL="0" indent="0" algn="just">
              <a:lnSpc>
                <a:spcPct val="120000"/>
              </a:lnSpc>
              <a:buNone/>
            </a:pPr>
            <a:r>
              <a:rPr lang="en-US" sz="1400" b="1" dirty="0"/>
              <a:t>Improve Customer Feedback Scores:</a:t>
            </a:r>
          </a:p>
          <a:p>
            <a:pPr lvl="1" algn="just">
              <a:lnSpc>
                <a:spcPct val="120000"/>
              </a:lnSpc>
            </a:pPr>
            <a:r>
              <a:rPr lang="en-US" sz="1200" b="1" dirty="0"/>
              <a:t>Goal:</a:t>
            </a:r>
            <a:r>
              <a:rPr lang="en-US" sz="1200" dirty="0"/>
              <a:t> Understand common themes in customer reviews and provide actionable insights.</a:t>
            </a:r>
          </a:p>
          <a:p>
            <a:pPr lvl="1" algn="just">
              <a:lnSpc>
                <a:spcPct val="120000"/>
              </a:lnSpc>
            </a:pPr>
            <a:r>
              <a:rPr lang="en-US" sz="1200" b="1" dirty="0"/>
              <a:t>Insight:</a:t>
            </a:r>
            <a:r>
              <a:rPr lang="en-US" sz="1200" dirty="0"/>
              <a:t> Identify recurring positive and negative feedback to guide product and service improvements.</a:t>
            </a:r>
          </a:p>
          <a:p>
            <a:pPr marL="457200" lvl="1" indent="0" algn="just">
              <a:lnSpc>
                <a:spcPct val="120000"/>
              </a:lnSpc>
              <a:buNone/>
            </a:pPr>
            <a:endParaRPr lang="en-US" sz="1200" dirty="0"/>
          </a:p>
        </p:txBody>
      </p:sp>
      <p:sp>
        <p:nvSpPr>
          <p:cNvPr id="7" name="Text Placeholder 7">
            <a:extLst>
              <a:ext uri="{FF2B5EF4-FFF2-40B4-BE49-F238E27FC236}">
                <a16:creationId xmlns:a16="http://schemas.microsoft.com/office/drawing/2014/main" id="{1A39EE43-EBC0-4F7D-9EBD-A7D825209C6A}"/>
              </a:ext>
            </a:extLst>
          </p:cNvPr>
          <p:cNvSpPr txBox="1">
            <a:spLocks/>
          </p:cNvSpPr>
          <p:nvPr/>
        </p:nvSpPr>
        <p:spPr>
          <a:xfrm>
            <a:off x="6082506" y="1107200"/>
            <a:ext cx="5183188"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b-NO" dirty="0"/>
          </a:p>
        </p:txBody>
      </p:sp>
      <p:sp>
        <p:nvSpPr>
          <p:cNvPr id="8" name="Content Placeholder 8">
            <a:extLst>
              <a:ext uri="{FF2B5EF4-FFF2-40B4-BE49-F238E27FC236}">
                <a16:creationId xmlns:a16="http://schemas.microsoft.com/office/drawing/2014/main" id="{DA723303-3011-42D1-A43E-4A9E6AD56BC5}"/>
              </a:ext>
            </a:extLst>
          </p:cNvPr>
          <p:cNvSpPr txBox="1">
            <a:spLocks/>
          </p:cNvSpPr>
          <p:nvPr/>
        </p:nvSpPr>
        <p:spPr>
          <a:xfrm>
            <a:off x="6345237" y="941918"/>
            <a:ext cx="5183188" cy="584834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600" b="1" dirty="0"/>
              <a:t>Actions</a:t>
            </a:r>
            <a:endParaRPr lang="nb-NO" sz="1600" b="1" dirty="0">
              <a:solidFill>
                <a:sysClr val="windowText" lastClr="000000"/>
              </a:solidFill>
            </a:endParaRPr>
          </a:p>
          <a:p>
            <a:pPr marL="0" indent="0" algn="just">
              <a:lnSpc>
                <a:spcPct val="100000"/>
              </a:lnSpc>
              <a:buNone/>
            </a:pPr>
            <a:r>
              <a:rPr lang="nb-NO" sz="1400" b="1" dirty="0">
                <a:solidFill>
                  <a:sysClr val="windowText" lastClr="000000"/>
                </a:solidFill>
              </a:rPr>
              <a:t>Increase Conversion Rates:</a:t>
            </a:r>
          </a:p>
          <a:p>
            <a:pPr lvl="1" algn="just">
              <a:lnSpc>
                <a:spcPct val="100000"/>
              </a:lnSpc>
            </a:pPr>
            <a:r>
              <a:rPr lang="en-US" sz="1200" dirty="0"/>
              <a:t>Target High-Performing Product Categories: </a:t>
            </a:r>
          </a:p>
          <a:p>
            <a:pPr lvl="2" algn="just">
              <a:lnSpc>
                <a:spcPct val="100000"/>
              </a:lnSpc>
              <a:buFont typeface="Wingdings" panose="05000000000000000000" pitchFamily="2" charset="2"/>
              <a:buChar char="Ø"/>
            </a:pPr>
            <a:r>
              <a:rPr lang="en-US" sz="1200" dirty="0"/>
              <a:t>Focus on products demonstrating high conversion rates, such as Ski Boots, and Kayak. </a:t>
            </a:r>
          </a:p>
          <a:p>
            <a:pPr lvl="2" algn="just">
              <a:lnSpc>
                <a:spcPct val="100000"/>
              </a:lnSpc>
              <a:buFont typeface="Wingdings" panose="05000000000000000000" pitchFamily="2" charset="2"/>
              <a:buChar char="Ø"/>
            </a:pPr>
            <a:r>
              <a:rPr lang="en-US" sz="1200" dirty="0"/>
              <a:t>Implement seasonal promotions during peak months (e.g., Mar and May) to capitalize on these trends.</a:t>
            </a:r>
            <a:endParaRPr lang="nb-NO" sz="1200" b="1" dirty="0">
              <a:solidFill>
                <a:sysClr val="windowText" lastClr="000000"/>
              </a:solidFill>
            </a:endParaRPr>
          </a:p>
          <a:p>
            <a:pPr marL="0" indent="0" algn="just">
              <a:lnSpc>
                <a:spcPct val="100000"/>
              </a:lnSpc>
              <a:buNone/>
            </a:pPr>
            <a:r>
              <a:rPr lang="nb-NO" sz="1400" b="1" dirty="0">
                <a:solidFill>
                  <a:sysClr val="windowText" lastClr="000000"/>
                </a:solidFill>
              </a:rPr>
              <a:t>Enhance Customer Engagement:</a:t>
            </a:r>
          </a:p>
          <a:p>
            <a:pPr lvl="1" algn="just">
              <a:lnSpc>
                <a:spcPct val="100000"/>
              </a:lnSpc>
            </a:pPr>
            <a:r>
              <a:rPr lang="en-US" sz="1200" b="1" dirty="0"/>
              <a:t>Review Content Strategy: </a:t>
            </a:r>
          </a:p>
          <a:p>
            <a:pPr lvl="2" algn="just">
              <a:lnSpc>
                <a:spcPct val="100000"/>
              </a:lnSpc>
              <a:buFont typeface="Wingdings" panose="05000000000000000000" pitchFamily="2" charset="2"/>
              <a:buChar char="Ø"/>
            </a:pPr>
            <a:r>
              <a:rPr lang="en-US" sz="1200" dirty="0"/>
              <a:t>Double down on high-engagement channels.</a:t>
            </a:r>
          </a:p>
          <a:p>
            <a:pPr lvl="2" algn="just">
              <a:lnSpc>
                <a:spcPct val="100000"/>
              </a:lnSpc>
              <a:buFont typeface="Wingdings" panose="05000000000000000000" pitchFamily="2" charset="2"/>
              <a:buChar char="Ø"/>
            </a:pPr>
            <a:r>
              <a:rPr lang="en-US" sz="1200" dirty="0"/>
              <a:t> Fix or drop underperforming content.</a:t>
            </a:r>
          </a:p>
          <a:p>
            <a:pPr lvl="2" algn="just">
              <a:lnSpc>
                <a:spcPct val="100000"/>
              </a:lnSpc>
              <a:buFont typeface="Wingdings" panose="05000000000000000000" pitchFamily="2" charset="2"/>
              <a:buChar char="Ø"/>
            </a:pPr>
            <a:r>
              <a:rPr lang="en-US" sz="1200" dirty="0"/>
              <a:t>Try new formats (e.g., YouTube tutorials).</a:t>
            </a:r>
          </a:p>
          <a:p>
            <a:pPr lvl="2" algn="just">
              <a:lnSpc>
                <a:spcPct val="100000"/>
              </a:lnSpc>
              <a:buFont typeface="Wingdings" panose="05000000000000000000" pitchFamily="2" charset="2"/>
              <a:buChar char="Ø"/>
            </a:pPr>
            <a:r>
              <a:rPr lang="en-US" sz="1200" dirty="0"/>
              <a:t>Post behind-the-scenes content (e.g., “How we test our products.”)</a:t>
            </a:r>
          </a:p>
          <a:p>
            <a:pPr lvl="2" algn="just">
              <a:lnSpc>
                <a:spcPct val="100000"/>
              </a:lnSpc>
              <a:buFont typeface="Wingdings" panose="05000000000000000000" pitchFamily="2" charset="2"/>
              <a:buChar char="Ø"/>
            </a:pPr>
            <a:r>
              <a:rPr lang="en-US" sz="1200" dirty="0"/>
              <a:t>Boost engagement by optimizing call-to-action placement in social media and blog content, particularly during lower-engagement months (Oct-Dec).</a:t>
            </a:r>
            <a:endParaRPr lang="nb-NO" sz="1200" dirty="0"/>
          </a:p>
          <a:p>
            <a:pPr marL="0" indent="0" algn="just">
              <a:lnSpc>
                <a:spcPct val="100000"/>
              </a:lnSpc>
              <a:buNone/>
            </a:pPr>
            <a:r>
              <a:rPr lang="nb-NO" sz="1400" b="1" dirty="0">
                <a:solidFill>
                  <a:sysClr val="windowText" lastClr="000000"/>
                </a:solidFill>
              </a:rPr>
              <a:t>Improve Customer Feedback Scores:</a:t>
            </a:r>
          </a:p>
          <a:p>
            <a:pPr lvl="1" algn="just">
              <a:lnSpc>
                <a:spcPct val="100000"/>
              </a:lnSpc>
            </a:pPr>
            <a:r>
              <a:rPr lang="en-US" sz="1200" b="1" dirty="0"/>
              <a:t>Address Mixed and Negative Feedback: </a:t>
            </a:r>
          </a:p>
          <a:p>
            <a:pPr lvl="2" algn="just">
              <a:lnSpc>
                <a:spcPct val="100000"/>
              </a:lnSpc>
              <a:buFont typeface="Wingdings" panose="05000000000000000000" pitchFamily="2" charset="2"/>
              <a:buChar char="Ø"/>
            </a:pPr>
            <a:r>
              <a:rPr lang="en-US" sz="1200" dirty="0"/>
              <a:t>Implement a feedback loop where mixed and negative reviews are analyzed to identify common issues. Develop improvement plans to address these issues. </a:t>
            </a:r>
          </a:p>
          <a:p>
            <a:pPr lvl="2" algn="just">
              <a:lnSpc>
                <a:spcPct val="100000"/>
              </a:lnSpc>
              <a:buFont typeface="Wingdings" panose="05000000000000000000" pitchFamily="2" charset="2"/>
              <a:buChar char="Ø"/>
            </a:pPr>
            <a:r>
              <a:rPr lang="en-US" sz="1200" dirty="0"/>
              <a:t>Consider following up with dissatisfied customers to resolve issues.</a:t>
            </a:r>
            <a:endParaRPr lang="nb-NO" sz="1200" dirty="0"/>
          </a:p>
        </p:txBody>
      </p:sp>
    </p:spTree>
    <p:extLst>
      <p:ext uri="{BB962C8B-B14F-4D97-AF65-F5344CB8AC3E}">
        <p14:creationId xmlns:p14="http://schemas.microsoft.com/office/powerpoint/2010/main" val="4263703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799</TotalTime>
  <Words>916</Words>
  <Application>Microsoft Office PowerPoint</Application>
  <PresentationFormat>Widescreen</PresentationFormat>
  <Paragraphs>87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Marketing Analytics  Mahmoud Nasr</vt:lpstr>
      <vt:lpstr>Overview</vt:lpstr>
      <vt:lpstr>Decreased Conversion Rate</vt:lpstr>
      <vt:lpstr>Reduced Customer Engagement</vt:lpstr>
      <vt:lpstr>Customer Feedback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62</cp:revision>
  <dcterms:created xsi:type="dcterms:W3CDTF">2025-07-02T14:57:20Z</dcterms:created>
  <dcterms:modified xsi:type="dcterms:W3CDTF">2025-07-04T06:12:51Z</dcterms:modified>
</cp:coreProperties>
</file>