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74" r:id="rId3"/>
    <p:sldId id="278" r:id="rId4"/>
    <p:sldId id="279" r:id="rId5"/>
    <p:sldId id="280" r:id="rId6"/>
    <p:sldId id="285" r:id="rId7"/>
    <p:sldId id="282" r:id="rId8"/>
    <p:sldId id="284" r:id="rId9"/>
    <p:sldId id="283" r:id="rId10"/>
    <p:sldId id="286" r:id="rId11"/>
    <p:sldId id="275" r:id="rId12"/>
    <p:sldId id="276" r:id="rId13"/>
    <p:sldId id="277" r:id="rId14"/>
    <p:sldId id="271" r:id="rId15"/>
    <p:sldId id="272" r:id="rId16"/>
    <p:sldId id="287" r:id="rId17"/>
    <p:sldId id="257" r:id="rId18"/>
    <p:sldId id="258" r:id="rId19"/>
    <p:sldId id="260" r:id="rId20"/>
    <p:sldId id="288" r:id="rId21"/>
    <p:sldId id="273" r:id="rId22"/>
    <p:sldId id="262" r:id="rId23"/>
    <p:sldId id="264" r:id="rId24"/>
    <p:sldId id="263" r:id="rId25"/>
    <p:sldId id="289" r:id="rId26"/>
    <p:sldId id="266" r:id="rId27"/>
    <p:sldId id="267" r:id="rId28"/>
    <p:sldId id="268" r:id="rId29"/>
    <p:sldId id="290" r:id="rId30"/>
    <p:sldId id="292" r:id="rId31"/>
    <p:sldId id="293" r:id="rId32"/>
    <p:sldId id="294" r:id="rId33"/>
    <p:sldId id="295" r:id="rId34"/>
    <p:sldId id="296" r:id="rId35"/>
    <p:sldId id="297" r:id="rId36"/>
    <p:sldId id="299" r:id="rId37"/>
    <p:sldId id="29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F411A38B-CD3E-4AFE-96B0-2E96A24DB1F6}" type="datetimeFigureOut">
              <a:rPr lang="en-US" smtClean="0"/>
              <a:t>5/22/2022</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F50A06C4-1F6E-4111-A6F9-8E2F8E30A814}" type="slidenum">
              <a:rPr lang="en-US" smtClean="0"/>
              <a:t>‹#›</a:t>
            </a:fld>
            <a:endParaRPr lang="en-US"/>
          </a:p>
        </p:txBody>
      </p:sp>
    </p:spTree>
    <p:extLst>
      <p:ext uri="{BB962C8B-B14F-4D97-AF65-F5344CB8AC3E}">
        <p14:creationId xmlns:p14="http://schemas.microsoft.com/office/powerpoint/2010/main" val="41593940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1A38B-CD3E-4AFE-96B0-2E96A24DB1F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A06C4-1F6E-4111-A6F9-8E2F8E30A814}" type="slidenum">
              <a:rPr lang="en-US" smtClean="0"/>
              <a:t>‹#›</a:t>
            </a:fld>
            <a:endParaRPr lang="en-US"/>
          </a:p>
        </p:txBody>
      </p:sp>
    </p:spTree>
    <p:extLst>
      <p:ext uri="{BB962C8B-B14F-4D97-AF65-F5344CB8AC3E}">
        <p14:creationId xmlns:p14="http://schemas.microsoft.com/office/powerpoint/2010/main" val="37959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1A38B-CD3E-4AFE-96B0-2E96A24DB1F6}" type="datetimeFigureOut">
              <a:rPr lang="en-US" smtClean="0"/>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A06C4-1F6E-4111-A6F9-8E2F8E30A814}" type="slidenum">
              <a:rPr lang="en-US" smtClean="0"/>
              <a:t>‹#›</a:t>
            </a:fld>
            <a:endParaRPr lang="en-US"/>
          </a:p>
        </p:txBody>
      </p:sp>
    </p:spTree>
    <p:extLst>
      <p:ext uri="{BB962C8B-B14F-4D97-AF65-F5344CB8AC3E}">
        <p14:creationId xmlns:p14="http://schemas.microsoft.com/office/powerpoint/2010/main" val="3499517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1A38B-CD3E-4AFE-96B0-2E96A24DB1F6}"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0A06C4-1F6E-4111-A6F9-8E2F8E30A814}" type="slidenum">
              <a:rPr lang="en-US" smtClean="0"/>
              <a:t>‹#›</a:t>
            </a:fld>
            <a:endParaRPr lang="en-US"/>
          </a:p>
        </p:txBody>
      </p:sp>
    </p:spTree>
    <p:extLst>
      <p:ext uri="{BB962C8B-B14F-4D97-AF65-F5344CB8AC3E}">
        <p14:creationId xmlns:p14="http://schemas.microsoft.com/office/powerpoint/2010/main" val="149319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F411A38B-CD3E-4AFE-96B0-2E96A24DB1F6}" type="datetimeFigureOut">
              <a:rPr lang="en-US" smtClean="0"/>
              <a:t>5/22/2022</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F50A06C4-1F6E-4111-A6F9-8E2F8E30A814}" type="slidenum">
              <a:rPr lang="en-US" smtClean="0"/>
              <a:t>‹#›</a:t>
            </a:fld>
            <a:endParaRPr lang="en-US"/>
          </a:p>
        </p:txBody>
      </p:sp>
    </p:spTree>
    <p:extLst>
      <p:ext uri="{BB962C8B-B14F-4D97-AF65-F5344CB8AC3E}">
        <p14:creationId xmlns:p14="http://schemas.microsoft.com/office/powerpoint/2010/main" val="15527465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11A38B-CD3E-4AFE-96B0-2E96A24DB1F6}" type="datetimeFigureOut">
              <a:rPr lang="en-US" smtClean="0"/>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A06C4-1F6E-4111-A6F9-8E2F8E30A814}" type="slidenum">
              <a:rPr lang="en-US" smtClean="0"/>
              <a:t>‹#›</a:t>
            </a:fld>
            <a:endParaRPr lang="en-US"/>
          </a:p>
        </p:txBody>
      </p:sp>
    </p:spTree>
    <p:extLst>
      <p:ext uri="{BB962C8B-B14F-4D97-AF65-F5344CB8AC3E}">
        <p14:creationId xmlns:p14="http://schemas.microsoft.com/office/powerpoint/2010/main" val="169214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11A38B-CD3E-4AFE-96B0-2E96A24DB1F6}" type="datetimeFigureOut">
              <a:rPr lang="en-US" smtClean="0"/>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0A06C4-1F6E-4111-A6F9-8E2F8E30A814}" type="slidenum">
              <a:rPr lang="en-US" smtClean="0"/>
              <a:t>‹#›</a:t>
            </a:fld>
            <a:endParaRPr lang="en-US"/>
          </a:p>
        </p:txBody>
      </p:sp>
    </p:spTree>
    <p:extLst>
      <p:ext uri="{BB962C8B-B14F-4D97-AF65-F5344CB8AC3E}">
        <p14:creationId xmlns:p14="http://schemas.microsoft.com/office/powerpoint/2010/main" val="298246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11A38B-CD3E-4AFE-96B0-2E96A24DB1F6}" type="datetimeFigureOut">
              <a:rPr lang="en-US" smtClean="0"/>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0A06C4-1F6E-4111-A6F9-8E2F8E30A814}" type="slidenum">
              <a:rPr lang="en-US" smtClean="0"/>
              <a:t>‹#›</a:t>
            </a:fld>
            <a:endParaRPr lang="en-US"/>
          </a:p>
        </p:txBody>
      </p:sp>
    </p:spTree>
    <p:extLst>
      <p:ext uri="{BB962C8B-B14F-4D97-AF65-F5344CB8AC3E}">
        <p14:creationId xmlns:p14="http://schemas.microsoft.com/office/powerpoint/2010/main" val="397846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11A38B-CD3E-4AFE-96B0-2E96A24DB1F6}" type="datetimeFigureOut">
              <a:rPr lang="en-US" smtClean="0"/>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0A06C4-1F6E-4111-A6F9-8E2F8E30A814}" type="slidenum">
              <a:rPr lang="en-US" smtClean="0"/>
              <a:t>‹#›</a:t>
            </a:fld>
            <a:endParaRPr lang="en-US"/>
          </a:p>
        </p:txBody>
      </p:sp>
    </p:spTree>
    <p:extLst>
      <p:ext uri="{BB962C8B-B14F-4D97-AF65-F5344CB8AC3E}">
        <p14:creationId xmlns:p14="http://schemas.microsoft.com/office/powerpoint/2010/main" val="1329146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411A38B-CD3E-4AFE-96B0-2E96A24DB1F6}" type="datetimeFigureOut">
              <a:rPr lang="en-US" smtClean="0"/>
              <a:t>5/22/2022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F50A06C4-1F6E-4111-A6F9-8E2F8E30A814}"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2288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411A38B-CD3E-4AFE-96B0-2E96A24DB1F6}" type="datetimeFigureOut">
              <a:rPr lang="en-US" smtClean="0"/>
              <a:t>5/22/2022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F50A06C4-1F6E-4111-A6F9-8E2F8E30A814}"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21443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F411A38B-CD3E-4AFE-96B0-2E96A24DB1F6}" type="datetimeFigureOut">
              <a:rPr lang="en-US" smtClean="0"/>
              <a:t>5/22/2022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50A06C4-1F6E-4111-A6F9-8E2F8E30A814}" type="slidenum">
              <a:rPr lang="en-US" smtClean="0"/>
              <a:t>‹#›</a:t>
            </a:fld>
            <a:endParaRPr lang="en-US"/>
          </a:p>
        </p:txBody>
      </p:sp>
    </p:spTree>
    <p:extLst>
      <p:ext uri="{BB962C8B-B14F-4D97-AF65-F5344CB8AC3E}">
        <p14:creationId xmlns:p14="http://schemas.microsoft.com/office/powerpoint/2010/main" val="25133038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image" Target="../media/image52.emf"/><Relationship Id="rId3" Type="http://schemas.openxmlformats.org/officeDocument/2006/relationships/image" Target="../media/image42.emf"/><Relationship Id="rId7" Type="http://schemas.openxmlformats.org/officeDocument/2006/relationships/image" Target="../media/image46.emf"/><Relationship Id="rId12" Type="http://schemas.openxmlformats.org/officeDocument/2006/relationships/image" Target="../media/image51.emf"/><Relationship Id="rId2"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45.emf"/><Relationship Id="rId11" Type="http://schemas.openxmlformats.org/officeDocument/2006/relationships/image" Target="../media/image50.emf"/><Relationship Id="rId5" Type="http://schemas.openxmlformats.org/officeDocument/2006/relationships/image" Target="../media/image44.emf"/><Relationship Id="rId10" Type="http://schemas.openxmlformats.org/officeDocument/2006/relationships/image" Target="../media/image49.emf"/><Relationship Id="rId4" Type="http://schemas.openxmlformats.org/officeDocument/2006/relationships/image" Target="../media/image43.emf"/><Relationship Id="rId9" Type="http://schemas.openxmlformats.org/officeDocument/2006/relationships/image" Target="../media/image48.emf"/></Relationships>
</file>

<file path=ppt/slides/_rels/slide3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71DC-E269-43E7-ACD5-BD739F8CB375}"/>
              </a:ext>
            </a:extLst>
          </p:cNvPr>
          <p:cNvSpPr>
            <a:spLocks noGrp="1"/>
          </p:cNvSpPr>
          <p:nvPr>
            <p:ph type="ctrTitle"/>
          </p:nvPr>
        </p:nvSpPr>
        <p:spPr/>
        <p:txBody>
          <a:bodyPr/>
          <a:lstStyle/>
          <a:p>
            <a:r>
              <a:rPr lang="en-US" dirty="0"/>
              <a:t>Searching strategies</a:t>
            </a:r>
          </a:p>
        </p:txBody>
      </p:sp>
    </p:spTree>
    <p:extLst>
      <p:ext uri="{BB962C8B-B14F-4D97-AF65-F5344CB8AC3E}">
        <p14:creationId xmlns:p14="http://schemas.microsoft.com/office/powerpoint/2010/main" val="10461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8E75C-F7B2-8924-9E0D-52FE45A0958A}"/>
              </a:ext>
            </a:extLst>
          </p:cNvPr>
          <p:cNvPicPr>
            <a:picLocks noChangeAspect="1"/>
          </p:cNvPicPr>
          <p:nvPr/>
        </p:nvPicPr>
        <p:blipFill>
          <a:blip r:embed="rId2"/>
          <a:stretch>
            <a:fillRect/>
          </a:stretch>
        </p:blipFill>
        <p:spPr>
          <a:xfrm>
            <a:off x="504403" y="1358028"/>
            <a:ext cx="3499024" cy="4900339"/>
          </a:xfrm>
          <a:prstGeom prst="rect">
            <a:avLst/>
          </a:prstGeom>
        </p:spPr>
      </p:pic>
      <p:sp>
        <p:nvSpPr>
          <p:cNvPr id="6" name="TextBox 5">
            <a:extLst>
              <a:ext uri="{FF2B5EF4-FFF2-40B4-BE49-F238E27FC236}">
                <a16:creationId xmlns:a16="http://schemas.microsoft.com/office/drawing/2014/main" id="{F71EA896-3343-2991-5B35-7770CF92F436}"/>
              </a:ext>
            </a:extLst>
          </p:cNvPr>
          <p:cNvSpPr txBox="1"/>
          <p:nvPr/>
        </p:nvSpPr>
        <p:spPr>
          <a:xfrm>
            <a:off x="357326" y="334076"/>
            <a:ext cx="6094520" cy="707886"/>
          </a:xfrm>
          <a:prstGeom prst="rect">
            <a:avLst/>
          </a:prstGeom>
          <a:noFill/>
        </p:spPr>
        <p:txBody>
          <a:bodyPr wrap="square">
            <a:spAutoFit/>
          </a:bodyPr>
          <a:lstStyle/>
          <a:p>
            <a:r>
              <a:rPr lang="en-US" sz="4000" dirty="0">
                <a:solidFill>
                  <a:prstClr val="black">
                    <a:lumMod val="85000"/>
                    <a:lumOff val="15000"/>
                  </a:prstClr>
                </a:solidFill>
                <a:latin typeface="Century Gothic" panose="020B0502020202020204"/>
              </a:rPr>
              <a:t>2</a:t>
            </a:r>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 Depth First search</a:t>
            </a:r>
            <a:endParaRPr lang="en-US" dirty="0"/>
          </a:p>
        </p:txBody>
      </p:sp>
      <p:sp>
        <p:nvSpPr>
          <p:cNvPr id="7" name="TextBox 6">
            <a:extLst>
              <a:ext uri="{FF2B5EF4-FFF2-40B4-BE49-F238E27FC236}">
                <a16:creationId xmlns:a16="http://schemas.microsoft.com/office/drawing/2014/main" id="{0E9228AC-FB1B-13DC-FC26-A0664F6606CD}"/>
              </a:ext>
            </a:extLst>
          </p:cNvPr>
          <p:cNvSpPr txBox="1"/>
          <p:nvPr/>
        </p:nvSpPr>
        <p:spPr>
          <a:xfrm>
            <a:off x="504404" y="988696"/>
            <a:ext cx="5947441" cy="369332"/>
          </a:xfrm>
          <a:prstGeom prst="rect">
            <a:avLst/>
          </a:prstGeom>
          <a:noFill/>
        </p:spPr>
        <p:txBody>
          <a:bodyPr wrap="square">
            <a:spAutoFit/>
          </a:bodyPr>
          <a:lstStyle/>
          <a:p>
            <a:r>
              <a:rPr lang="en-US"/>
              <a:t>How the implemented algorithm handles this graph</a:t>
            </a:r>
            <a:endParaRPr lang="en-US" dirty="0"/>
          </a:p>
        </p:txBody>
      </p:sp>
      <p:sp>
        <p:nvSpPr>
          <p:cNvPr id="28" name="TextBox 27">
            <a:extLst>
              <a:ext uri="{FF2B5EF4-FFF2-40B4-BE49-F238E27FC236}">
                <a16:creationId xmlns:a16="http://schemas.microsoft.com/office/drawing/2014/main" id="{B52F8A03-B93D-6C98-AB4E-0549638BED23}"/>
              </a:ext>
            </a:extLst>
          </p:cNvPr>
          <p:cNvSpPr txBox="1"/>
          <p:nvPr/>
        </p:nvSpPr>
        <p:spPr>
          <a:xfrm>
            <a:off x="4102650" y="1358028"/>
            <a:ext cx="3499024" cy="3539430"/>
          </a:xfrm>
          <a:prstGeom prst="rect">
            <a:avLst/>
          </a:prstGeom>
          <a:noFill/>
        </p:spPr>
        <p:txBody>
          <a:bodyPr wrap="square" rtlCol="0">
            <a:spAutoFit/>
          </a:bodyPr>
          <a:lstStyle/>
          <a:p>
            <a:r>
              <a:rPr lang="en-US" sz="1400" dirty="0"/>
              <a:t>Initially S enters the Stack as it is not the goal it is added to the visited list then expanded getting its children    B-C-D. as it is LIFO D is visited first</a:t>
            </a:r>
          </a:p>
          <a:p>
            <a:endParaRPr lang="en-US" sz="1400" dirty="0"/>
          </a:p>
          <a:p>
            <a:r>
              <a:rPr lang="en-US" sz="1400" dirty="0"/>
              <a:t>D is then visited and as it is not the goal it is added to the visited list.</a:t>
            </a:r>
          </a:p>
          <a:p>
            <a:endParaRPr lang="en-US" sz="1400" dirty="0"/>
          </a:p>
          <a:p>
            <a:r>
              <a:rPr lang="en-US" sz="1400" dirty="0"/>
              <a:t>C is then visited and as it is not the goal it is added to the visited list then expanded getting its child G.</a:t>
            </a:r>
          </a:p>
          <a:p>
            <a:endParaRPr lang="en-US" sz="1400" dirty="0"/>
          </a:p>
          <a:p>
            <a:r>
              <a:rPr lang="en-US" sz="1400" dirty="0"/>
              <a:t>Next in the Stack is G which is the goal so the goal is marked as reached and the solution path is generated</a:t>
            </a:r>
          </a:p>
          <a:p>
            <a:endParaRPr lang="en-US" sz="1400" dirty="0"/>
          </a:p>
        </p:txBody>
      </p:sp>
      <p:sp>
        <p:nvSpPr>
          <p:cNvPr id="30" name="TextBox 29">
            <a:extLst>
              <a:ext uri="{FF2B5EF4-FFF2-40B4-BE49-F238E27FC236}">
                <a16:creationId xmlns:a16="http://schemas.microsoft.com/office/drawing/2014/main" id="{8657A062-9A7F-19B1-CF85-05BE57706D17}"/>
              </a:ext>
            </a:extLst>
          </p:cNvPr>
          <p:cNvSpPr txBox="1"/>
          <p:nvPr/>
        </p:nvSpPr>
        <p:spPr>
          <a:xfrm>
            <a:off x="7973890" y="5415956"/>
            <a:ext cx="3332701" cy="954107"/>
          </a:xfrm>
          <a:prstGeom prst="rect">
            <a:avLst/>
          </a:prstGeom>
          <a:noFill/>
        </p:spPr>
        <p:txBody>
          <a:bodyPr wrap="square" rtlCol="0">
            <a:spAutoFit/>
          </a:bodyPr>
          <a:lstStyle/>
          <a:p>
            <a:r>
              <a:rPr lang="en-US" sz="1400" dirty="0"/>
              <a:t>G has two parents E-C however the algorithm recognizes the last expanded parent and returns that parent in the solution path</a:t>
            </a:r>
          </a:p>
        </p:txBody>
      </p:sp>
      <p:pic>
        <p:nvPicPr>
          <p:cNvPr id="3" name="Picture 2">
            <a:extLst>
              <a:ext uri="{FF2B5EF4-FFF2-40B4-BE49-F238E27FC236}">
                <a16:creationId xmlns:a16="http://schemas.microsoft.com/office/drawing/2014/main" id="{BECA2687-6DC7-14A5-2789-ADE41C46B2A6}"/>
              </a:ext>
            </a:extLst>
          </p:cNvPr>
          <p:cNvPicPr>
            <a:picLocks noChangeAspect="1"/>
          </p:cNvPicPr>
          <p:nvPr/>
        </p:nvPicPr>
        <p:blipFill>
          <a:blip r:embed="rId3"/>
          <a:stretch>
            <a:fillRect/>
          </a:stretch>
        </p:blipFill>
        <p:spPr>
          <a:xfrm>
            <a:off x="7973890" y="636182"/>
            <a:ext cx="3043346" cy="3208030"/>
          </a:xfrm>
          <a:prstGeom prst="rect">
            <a:avLst/>
          </a:prstGeom>
        </p:spPr>
      </p:pic>
      <p:pic>
        <p:nvPicPr>
          <p:cNvPr id="8" name="Picture 7">
            <a:extLst>
              <a:ext uri="{FF2B5EF4-FFF2-40B4-BE49-F238E27FC236}">
                <a16:creationId xmlns:a16="http://schemas.microsoft.com/office/drawing/2014/main" id="{BDEB9A23-3B95-2279-1EBC-1DA7B6B65970}"/>
              </a:ext>
            </a:extLst>
          </p:cNvPr>
          <p:cNvPicPr>
            <a:picLocks noChangeAspect="1"/>
          </p:cNvPicPr>
          <p:nvPr/>
        </p:nvPicPr>
        <p:blipFill>
          <a:blip r:embed="rId4"/>
          <a:stretch>
            <a:fillRect/>
          </a:stretch>
        </p:blipFill>
        <p:spPr>
          <a:xfrm>
            <a:off x="8157444" y="3989517"/>
            <a:ext cx="2847414" cy="1179642"/>
          </a:xfrm>
          <a:prstGeom prst="rect">
            <a:avLst/>
          </a:prstGeom>
        </p:spPr>
      </p:pic>
    </p:spTree>
    <p:extLst>
      <p:ext uri="{BB962C8B-B14F-4D97-AF65-F5344CB8AC3E}">
        <p14:creationId xmlns:p14="http://schemas.microsoft.com/office/powerpoint/2010/main" val="241702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F8F123-6DE6-457B-BC35-E759C0370EAA}"/>
              </a:ext>
            </a:extLst>
          </p:cNvPr>
          <p:cNvPicPr>
            <a:picLocks noGrp="1" noChangeAspect="1"/>
          </p:cNvPicPr>
          <p:nvPr>
            <p:ph idx="1"/>
          </p:nvPr>
        </p:nvPicPr>
        <p:blipFill>
          <a:blip r:embed="rId2"/>
          <a:stretch>
            <a:fillRect/>
          </a:stretch>
        </p:blipFill>
        <p:spPr>
          <a:xfrm>
            <a:off x="4957694" y="3499579"/>
            <a:ext cx="6111770" cy="2453853"/>
          </a:xfrm>
        </p:spPr>
      </p:pic>
      <p:sp>
        <p:nvSpPr>
          <p:cNvPr id="6" name="Title 1">
            <a:extLst>
              <a:ext uri="{FF2B5EF4-FFF2-40B4-BE49-F238E27FC236}">
                <a16:creationId xmlns:a16="http://schemas.microsoft.com/office/drawing/2014/main" id="{4259A499-E89A-4C96-B06B-1E05AC57BCD9}"/>
              </a:ext>
            </a:extLst>
          </p:cNvPr>
          <p:cNvSpPr>
            <a:spLocks noGrp="1"/>
          </p:cNvSpPr>
          <p:nvPr>
            <p:ph type="title"/>
          </p:nvPr>
        </p:nvSpPr>
        <p:spPr>
          <a:xfrm>
            <a:off x="1066800" y="642594"/>
            <a:ext cx="10058400" cy="1371600"/>
          </a:xfrm>
        </p:spPr>
        <p:txBody>
          <a:bodyPr/>
          <a:lstStyle/>
          <a:p>
            <a:r>
              <a:rPr lang="en-US" dirty="0"/>
              <a:t>3-Iterative Deepening Search</a:t>
            </a:r>
          </a:p>
        </p:txBody>
      </p:sp>
      <p:sp>
        <p:nvSpPr>
          <p:cNvPr id="7" name="TextBox 6">
            <a:extLst>
              <a:ext uri="{FF2B5EF4-FFF2-40B4-BE49-F238E27FC236}">
                <a16:creationId xmlns:a16="http://schemas.microsoft.com/office/drawing/2014/main" id="{C31F3D9B-6725-473F-8D88-04643FA5ED2D}"/>
              </a:ext>
            </a:extLst>
          </p:cNvPr>
          <p:cNvSpPr txBox="1"/>
          <p:nvPr/>
        </p:nvSpPr>
        <p:spPr>
          <a:xfrm>
            <a:off x="683669" y="1667078"/>
            <a:ext cx="10058400" cy="1169551"/>
          </a:xfrm>
          <a:prstGeom prst="rect">
            <a:avLst/>
          </a:prstGeom>
          <a:noFill/>
        </p:spPr>
        <p:txBody>
          <a:bodyPr wrap="square" rtlCol="0">
            <a:spAutoFit/>
          </a:bodyPr>
          <a:lstStyle/>
          <a:p>
            <a:r>
              <a:rPr lang="en-US" sz="1400" dirty="0"/>
              <a:t>The iterative deepening search works by calling an auxiliary method called </a:t>
            </a:r>
            <a:r>
              <a:rPr lang="en-US" sz="1400" u="sng" dirty="0"/>
              <a:t>depth limited search </a:t>
            </a:r>
            <a:r>
              <a:rPr lang="en-US" sz="1400" dirty="0"/>
              <a:t>with sending each time the graph and a limit to the depth the search algorithm can reach in the graph. Theoretically the upper limit of </a:t>
            </a:r>
            <a:r>
              <a:rPr lang="en-US" sz="1400" dirty="0" err="1"/>
              <a:t>iter</a:t>
            </a:r>
            <a:r>
              <a:rPr lang="en-US" sz="1400" dirty="0"/>
              <a:t>	</a:t>
            </a:r>
            <a:r>
              <a:rPr lang="en-US" sz="1400" dirty="0" err="1"/>
              <a:t>ations</a:t>
            </a:r>
            <a:r>
              <a:rPr lang="en-US" sz="1400" dirty="0"/>
              <a:t> is infinite buy </a:t>
            </a:r>
            <a:r>
              <a:rPr lang="en-US" sz="1400" u="sng" dirty="0"/>
              <a:t>we set it here to 1000</a:t>
            </a:r>
            <a:r>
              <a:rPr lang="en-US" sz="1400" dirty="0"/>
              <a:t>. Based on the value returned from that auxiliary function if the path is specified (i.e. </a:t>
            </a:r>
            <a:r>
              <a:rPr lang="en-US" sz="1400" u="sng" dirty="0"/>
              <a:t>not None</a:t>
            </a:r>
            <a:r>
              <a:rPr lang="en-US" sz="1400" dirty="0"/>
              <a:t>) then a goal was found thus the iterative deepening search breaks from the loop and returns the path, </a:t>
            </a:r>
            <a:r>
              <a:rPr lang="en-US" sz="1400" u="sng" dirty="0"/>
              <a:t>and list of visited nodes through out the whole operation of the algorithm</a:t>
            </a:r>
            <a:r>
              <a:rPr lang="en-US" sz="1400" dirty="0"/>
              <a:t>.</a:t>
            </a:r>
          </a:p>
        </p:txBody>
      </p:sp>
      <p:sp>
        <p:nvSpPr>
          <p:cNvPr id="8" name="Rectangle 7">
            <a:extLst>
              <a:ext uri="{FF2B5EF4-FFF2-40B4-BE49-F238E27FC236}">
                <a16:creationId xmlns:a16="http://schemas.microsoft.com/office/drawing/2014/main" id="{CD7E13CF-0D67-495C-9DBE-826BA9524D38}"/>
              </a:ext>
            </a:extLst>
          </p:cNvPr>
          <p:cNvSpPr/>
          <p:nvPr/>
        </p:nvSpPr>
        <p:spPr>
          <a:xfrm>
            <a:off x="7821409" y="4322013"/>
            <a:ext cx="2583220" cy="228753"/>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8FC43E4-9614-4950-B982-E15B5CACC5F9}"/>
              </a:ext>
            </a:extLst>
          </p:cNvPr>
          <p:cNvSpPr/>
          <p:nvPr/>
        </p:nvSpPr>
        <p:spPr>
          <a:xfrm>
            <a:off x="5523565" y="4749553"/>
            <a:ext cx="1631837" cy="219945"/>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3514B77-8A29-4DE8-A7BD-9D128C69ECB6}"/>
              </a:ext>
            </a:extLst>
          </p:cNvPr>
          <p:cNvSpPr/>
          <p:nvPr/>
        </p:nvSpPr>
        <p:spPr>
          <a:xfrm>
            <a:off x="5752730" y="5177160"/>
            <a:ext cx="1555072" cy="219945"/>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FAC5D21E-BE7D-44D8-8AF2-E12417E017C9}"/>
              </a:ext>
            </a:extLst>
          </p:cNvPr>
          <p:cNvCxnSpPr>
            <a:cxnSpLocks/>
            <a:endCxn id="8" idx="0"/>
          </p:cNvCxnSpPr>
          <p:nvPr/>
        </p:nvCxnSpPr>
        <p:spPr>
          <a:xfrm>
            <a:off x="8013579" y="1933575"/>
            <a:ext cx="1099440" cy="238843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B48EC01-2A6D-4B4A-83C0-D674BAD10C68}"/>
              </a:ext>
            </a:extLst>
          </p:cNvPr>
          <p:cNvSpPr/>
          <p:nvPr/>
        </p:nvSpPr>
        <p:spPr>
          <a:xfrm>
            <a:off x="6192359" y="4101853"/>
            <a:ext cx="1267843" cy="219945"/>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a:extLst>
              <a:ext uri="{FF2B5EF4-FFF2-40B4-BE49-F238E27FC236}">
                <a16:creationId xmlns:a16="http://schemas.microsoft.com/office/drawing/2014/main" id="{5A08CAD0-406E-4DE3-AA20-DBDE39441BAD}"/>
              </a:ext>
            </a:extLst>
          </p:cNvPr>
          <p:cNvCxnSpPr>
            <a:cxnSpLocks/>
            <a:endCxn id="14" idx="0"/>
          </p:cNvCxnSpPr>
          <p:nvPr/>
        </p:nvCxnSpPr>
        <p:spPr>
          <a:xfrm>
            <a:off x="4362450" y="2352675"/>
            <a:ext cx="2463831" cy="174917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0126AF6-C8E6-4496-9652-EF6B2AE399D5}"/>
              </a:ext>
            </a:extLst>
          </p:cNvPr>
          <p:cNvCxnSpPr>
            <a:cxnSpLocks/>
            <a:endCxn id="9" idx="0"/>
          </p:cNvCxnSpPr>
          <p:nvPr/>
        </p:nvCxnSpPr>
        <p:spPr>
          <a:xfrm>
            <a:off x="4658743" y="2756147"/>
            <a:ext cx="1680741" cy="199340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8C6529-F7CE-4565-9E38-A021079D9287}"/>
              </a:ext>
            </a:extLst>
          </p:cNvPr>
          <p:cNvCxnSpPr>
            <a:cxnSpLocks/>
            <a:endCxn id="10" idx="1"/>
          </p:cNvCxnSpPr>
          <p:nvPr/>
        </p:nvCxnSpPr>
        <p:spPr>
          <a:xfrm>
            <a:off x="3029693" y="2590800"/>
            <a:ext cx="2723037" cy="269633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248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C545E9-3196-47F7-A200-849BFCA60896}"/>
              </a:ext>
            </a:extLst>
          </p:cNvPr>
          <p:cNvPicPr>
            <a:picLocks noGrp="1" noChangeAspect="1"/>
          </p:cNvPicPr>
          <p:nvPr>
            <p:ph idx="1"/>
          </p:nvPr>
        </p:nvPicPr>
        <p:blipFill rotWithShape="1">
          <a:blip r:embed="rId2"/>
          <a:srcRect r="3035"/>
          <a:stretch/>
        </p:blipFill>
        <p:spPr>
          <a:xfrm>
            <a:off x="2877252" y="2231562"/>
            <a:ext cx="8290857" cy="2149026"/>
          </a:xfrm>
        </p:spPr>
      </p:pic>
      <p:sp>
        <p:nvSpPr>
          <p:cNvPr id="6" name="TextBox 5">
            <a:extLst>
              <a:ext uri="{FF2B5EF4-FFF2-40B4-BE49-F238E27FC236}">
                <a16:creationId xmlns:a16="http://schemas.microsoft.com/office/drawing/2014/main" id="{54070A89-D158-4316-B2AD-1D914B2DAE44}"/>
              </a:ext>
            </a:extLst>
          </p:cNvPr>
          <p:cNvSpPr txBox="1"/>
          <p:nvPr/>
        </p:nvSpPr>
        <p:spPr>
          <a:xfrm>
            <a:off x="348448" y="376060"/>
            <a:ext cx="609452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3.1- Depth limited search</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7" name="TextBox 6">
            <a:extLst>
              <a:ext uri="{FF2B5EF4-FFF2-40B4-BE49-F238E27FC236}">
                <a16:creationId xmlns:a16="http://schemas.microsoft.com/office/drawing/2014/main" id="{C1AC1D5D-1E59-4A91-81A1-D9B312B3D229}"/>
              </a:ext>
            </a:extLst>
          </p:cNvPr>
          <p:cNvSpPr txBox="1"/>
          <p:nvPr/>
        </p:nvSpPr>
        <p:spPr>
          <a:xfrm>
            <a:off x="726858" y="1027226"/>
            <a:ext cx="609452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1"/>
                </a:solidFill>
                <a:effectLst/>
                <a:uLnTx/>
                <a:uFillTx/>
                <a:latin typeface="Century Gothic" panose="020B0502020202020204"/>
                <a:ea typeface="+mn-ea"/>
                <a:cs typeface="+mn-cs"/>
              </a:rPr>
              <a:t>Initialization</a:t>
            </a:r>
          </a:p>
        </p:txBody>
      </p:sp>
      <p:cxnSp>
        <p:nvCxnSpPr>
          <p:cNvPr id="12" name="Straight Arrow Connector 11">
            <a:extLst>
              <a:ext uri="{FF2B5EF4-FFF2-40B4-BE49-F238E27FC236}">
                <a16:creationId xmlns:a16="http://schemas.microsoft.com/office/drawing/2014/main" id="{67A67944-E98D-41B4-9B96-8A37DC54E63A}"/>
              </a:ext>
            </a:extLst>
          </p:cNvPr>
          <p:cNvCxnSpPr>
            <a:cxnSpLocks/>
            <a:stCxn id="15" idx="2"/>
          </p:cNvCxnSpPr>
          <p:nvPr/>
        </p:nvCxnSpPr>
        <p:spPr>
          <a:xfrm flipH="1">
            <a:off x="4367814" y="1698437"/>
            <a:ext cx="5127260" cy="109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5B9757-6FFE-4720-B2D4-495F5E2A4998}"/>
              </a:ext>
            </a:extLst>
          </p:cNvPr>
          <p:cNvCxnSpPr>
            <a:cxnSpLocks/>
          </p:cNvCxnSpPr>
          <p:nvPr/>
        </p:nvCxnSpPr>
        <p:spPr>
          <a:xfrm>
            <a:off x="2525971" y="3401901"/>
            <a:ext cx="647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9DFE038-27D4-4846-8650-7728B85D4FCF}"/>
              </a:ext>
            </a:extLst>
          </p:cNvPr>
          <p:cNvCxnSpPr>
            <a:cxnSpLocks/>
            <a:stCxn id="17" idx="0"/>
          </p:cNvCxnSpPr>
          <p:nvPr/>
        </p:nvCxnSpPr>
        <p:spPr>
          <a:xfrm flipH="1" flipV="1">
            <a:off x="5140171" y="3808520"/>
            <a:ext cx="3978666" cy="741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0D61E4-2477-4A00-90F8-4FB57F1F257D}"/>
              </a:ext>
            </a:extLst>
          </p:cNvPr>
          <p:cNvSpPr txBox="1"/>
          <p:nvPr/>
        </p:nvSpPr>
        <p:spPr>
          <a:xfrm>
            <a:off x="8337786" y="1175217"/>
            <a:ext cx="2314575" cy="523220"/>
          </a:xfrm>
          <a:prstGeom prst="rect">
            <a:avLst/>
          </a:prstGeom>
          <a:noFill/>
        </p:spPr>
        <p:txBody>
          <a:bodyPr wrap="square" rtlCol="0">
            <a:spAutoFit/>
          </a:bodyPr>
          <a:lstStyle/>
          <a:p>
            <a:r>
              <a:rPr lang="en-US" sz="1400" dirty="0"/>
              <a:t>Creating a set to hold the visited nodes</a:t>
            </a:r>
          </a:p>
        </p:txBody>
      </p:sp>
      <p:sp>
        <p:nvSpPr>
          <p:cNvPr id="16" name="TextBox 15">
            <a:extLst>
              <a:ext uri="{FF2B5EF4-FFF2-40B4-BE49-F238E27FC236}">
                <a16:creationId xmlns:a16="http://schemas.microsoft.com/office/drawing/2014/main" id="{8C6335E1-C850-43C7-98DC-C02CE93B16A1}"/>
              </a:ext>
            </a:extLst>
          </p:cNvPr>
          <p:cNvSpPr txBox="1"/>
          <p:nvPr/>
        </p:nvSpPr>
        <p:spPr>
          <a:xfrm>
            <a:off x="239786" y="3194037"/>
            <a:ext cx="2505259" cy="1384995"/>
          </a:xfrm>
          <a:prstGeom prst="rect">
            <a:avLst/>
          </a:prstGeom>
          <a:noFill/>
        </p:spPr>
        <p:txBody>
          <a:bodyPr wrap="square" rtlCol="0">
            <a:spAutoFit/>
          </a:bodyPr>
          <a:lstStyle/>
          <a:p>
            <a:r>
              <a:rPr lang="en-US" sz="1400" dirty="0"/>
              <a:t>Creating a dictionary to hold the parent of each node reached in the graph. Will be used to get the solution path at the end.</a:t>
            </a:r>
          </a:p>
        </p:txBody>
      </p:sp>
      <p:sp>
        <p:nvSpPr>
          <p:cNvPr id="17" name="TextBox 16">
            <a:extLst>
              <a:ext uri="{FF2B5EF4-FFF2-40B4-BE49-F238E27FC236}">
                <a16:creationId xmlns:a16="http://schemas.microsoft.com/office/drawing/2014/main" id="{C9D1685E-12ED-4FBC-9674-23878ACE709E}"/>
              </a:ext>
            </a:extLst>
          </p:cNvPr>
          <p:cNvSpPr txBox="1"/>
          <p:nvPr/>
        </p:nvSpPr>
        <p:spPr>
          <a:xfrm>
            <a:off x="7961549" y="4549725"/>
            <a:ext cx="2314575" cy="954107"/>
          </a:xfrm>
          <a:prstGeom prst="rect">
            <a:avLst/>
          </a:prstGeom>
          <a:noFill/>
        </p:spPr>
        <p:txBody>
          <a:bodyPr wrap="square" rtlCol="0">
            <a:spAutoFit/>
          </a:bodyPr>
          <a:lstStyle/>
          <a:p>
            <a:r>
              <a:rPr lang="en-US" sz="1400" dirty="0"/>
              <a:t>Adding the start node to the fringe, with specifying that its depth is zero.</a:t>
            </a:r>
          </a:p>
        </p:txBody>
      </p:sp>
      <p:sp>
        <p:nvSpPr>
          <p:cNvPr id="11" name="TextBox 10">
            <a:extLst>
              <a:ext uri="{FF2B5EF4-FFF2-40B4-BE49-F238E27FC236}">
                <a16:creationId xmlns:a16="http://schemas.microsoft.com/office/drawing/2014/main" id="{B1CF474B-6972-368B-A192-E0793131395B}"/>
              </a:ext>
            </a:extLst>
          </p:cNvPr>
          <p:cNvSpPr txBox="1"/>
          <p:nvPr/>
        </p:nvSpPr>
        <p:spPr>
          <a:xfrm>
            <a:off x="3854215" y="1123328"/>
            <a:ext cx="2314575" cy="954107"/>
          </a:xfrm>
          <a:prstGeom prst="rect">
            <a:avLst/>
          </a:prstGeom>
          <a:noFill/>
        </p:spPr>
        <p:txBody>
          <a:bodyPr wrap="square" rtlCol="0">
            <a:spAutoFit/>
          </a:bodyPr>
          <a:lstStyle/>
          <a:p>
            <a:r>
              <a:rPr lang="en-US" sz="1400" dirty="0"/>
              <a:t>Creating a list to hold the visited nodes so we can return the visited nodes in order</a:t>
            </a:r>
          </a:p>
        </p:txBody>
      </p:sp>
      <p:cxnSp>
        <p:nvCxnSpPr>
          <p:cNvPr id="18" name="Straight Arrow Connector 17">
            <a:extLst>
              <a:ext uri="{FF2B5EF4-FFF2-40B4-BE49-F238E27FC236}">
                <a16:creationId xmlns:a16="http://schemas.microsoft.com/office/drawing/2014/main" id="{D45274A5-635D-5472-B281-C687586EDD92}"/>
              </a:ext>
            </a:extLst>
          </p:cNvPr>
          <p:cNvCxnSpPr>
            <a:cxnSpLocks/>
          </p:cNvCxnSpPr>
          <p:nvPr/>
        </p:nvCxnSpPr>
        <p:spPr>
          <a:xfrm flipH="1">
            <a:off x="3230693" y="1727000"/>
            <a:ext cx="783681" cy="1185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3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929DB6-B905-4D7F-A20C-4294195E06B1}"/>
              </a:ext>
            </a:extLst>
          </p:cNvPr>
          <p:cNvPicPr>
            <a:picLocks noGrp="1" noChangeAspect="1"/>
          </p:cNvPicPr>
          <p:nvPr>
            <p:ph idx="1"/>
          </p:nvPr>
        </p:nvPicPr>
        <p:blipFill>
          <a:blip r:embed="rId2"/>
          <a:stretch>
            <a:fillRect/>
          </a:stretch>
        </p:blipFill>
        <p:spPr>
          <a:xfrm>
            <a:off x="2657614" y="1066899"/>
            <a:ext cx="8740897" cy="2720576"/>
          </a:xfrm>
        </p:spPr>
      </p:pic>
      <p:pic>
        <p:nvPicPr>
          <p:cNvPr id="7" name="Picture 6">
            <a:extLst>
              <a:ext uri="{FF2B5EF4-FFF2-40B4-BE49-F238E27FC236}">
                <a16:creationId xmlns:a16="http://schemas.microsoft.com/office/drawing/2014/main" id="{0FFD00B3-FFA2-4BE9-91C5-7047932F062C}"/>
              </a:ext>
            </a:extLst>
          </p:cNvPr>
          <p:cNvPicPr>
            <a:picLocks noChangeAspect="1"/>
          </p:cNvPicPr>
          <p:nvPr/>
        </p:nvPicPr>
        <p:blipFill rotWithShape="1">
          <a:blip r:embed="rId3"/>
          <a:srcRect r="22170"/>
          <a:stretch/>
        </p:blipFill>
        <p:spPr>
          <a:xfrm>
            <a:off x="2657614" y="3776606"/>
            <a:ext cx="3991668" cy="2705334"/>
          </a:xfrm>
          <a:prstGeom prst="rect">
            <a:avLst/>
          </a:prstGeom>
        </p:spPr>
      </p:pic>
      <p:sp>
        <p:nvSpPr>
          <p:cNvPr id="10" name="TextBox 9">
            <a:extLst>
              <a:ext uri="{FF2B5EF4-FFF2-40B4-BE49-F238E27FC236}">
                <a16:creationId xmlns:a16="http://schemas.microsoft.com/office/drawing/2014/main" id="{C8786CEE-304A-4901-9E0C-625E424A6629}"/>
              </a:ext>
            </a:extLst>
          </p:cNvPr>
          <p:cNvSpPr txBox="1"/>
          <p:nvPr/>
        </p:nvSpPr>
        <p:spPr>
          <a:xfrm>
            <a:off x="348448" y="376060"/>
            <a:ext cx="609452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3-Iterative Deepening  search</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1" name="TextBox 10">
            <a:extLst>
              <a:ext uri="{FF2B5EF4-FFF2-40B4-BE49-F238E27FC236}">
                <a16:creationId xmlns:a16="http://schemas.microsoft.com/office/drawing/2014/main" id="{7CA373EC-F743-4195-BD87-2BE4F8C55C8E}"/>
              </a:ext>
            </a:extLst>
          </p:cNvPr>
          <p:cNvSpPr txBox="1"/>
          <p:nvPr/>
        </p:nvSpPr>
        <p:spPr>
          <a:xfrm>
            <a:off x="641411" y="1160300"/>
            <a:ext cx="609452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entury Gothic" panose="020B0502020202020204"/>
                <a:ea typeface="+mn-ea"/>
                <a:cs typeface="+mn-cs"/>
              </a:rPr>
              <a:t>Looping</a:t>
            </a:r>
          </a:p>
        </p:txBody>
      </p:sp>
      <p:cxnSp>
        <p:nvCxnSpPr>
          <p:cNvPr id="12" name="Straight Arrow Connector 11">
            <a:extLst>
              <a:ext uri="{FF2B5EF4-FFF2-40B4-BE49-F238E27FC236}">
                <a16:creationId xmlns:a16="http://schemas.microsoft.com/office/drawing/2014/main" id="{E837F0F1-178E-4F3F-9938-65A9A6024FCD}"/>
              </a:ext>
            </a:extLst>
          </p:cNvPr>
          <p:cNvCxnSpPr>
            <a:cxnSpLocks/>
            <a:stCxn id="13" idx="3"/>
            <a:endCxn id="14" idx="1"/>
          </p:cNvCxnSpPr>
          <p:nvPr/>
        </p:nvCxnSpPr>
        <p:spPr>
          <a:xfrm flipV="1">
            <a:off x="2056098" y="1344966"/>
            <a:ext cx="869021" cy="56948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4F405D2-DD15-45D5-801C-90149866B004}"/>
              </a:ext>
            </a:extLst>
          </p:cNvPr>
          <p:cNvSpPr txBox="1"/>
          <p:nvPr/>
        </p:nvSpPr>
        <p:spPr>
          <a:xfrm>
            <a:off x="269614" y="1545123"/>
            <a:ext cx="1786484" cy="738664"/>
          </a:xfrm>
          <a:prstGeom prst="rect">
            <a:avLst/>
          </a:prstGeom>
          <a:noFill/>
        </p:spPr>
        <p:txBody>
          <a:bodyPr wrap="square" rtlCol="0">
            <a:spAutoFit/>
          </a:bodyPr>
          <a:lstStyle/>
          <a:p>
            <a:r>
              <a:rPr lang="en-US" sz="1400" dirty="0"/>
              <a:t>Popping the last node to enter the fringe</a:t>
            </a:r>
          </a:p>
        </p:txBody>
      </p:sp>
      <p:sp>
        <p:nvSpPr>
          <p:cNvPr id="14" name="Rectangle 13">
            <a:extLst>
              <a:ext uri="{FF2B5EF4-FFF2-40B4-BE49-F238E27FC236}">
                <a16:creationId xmlns:a16="http://schemas.microsoft.com/office/drawing/2014/main" id="{56DB8278-7A58-4919-B898-55F35B3D0689}"/>
              </a:ext>
            </a:extLst>
          </p:cNvPr>
          <p:cNvSpPr/>
          <p:nvPr/>
        </p:nvSpPr>
        <p:spPr>
          <a:xfrm>
            <a:off x="2925119" y="1244652"/>
            <a:ext cx="5294012" cy="200627"/>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BFE81AED-4201-40EE-80EB-1E3590BAC214}"/>
              </a:ext>
            </a:extLst>
          </p:cNvPr>
          <p:cNvSpPr/>
          <p:nvPr/>
        </p:nvSpPr>
        <p:spPr>
          <a:xfrm>
            <a:off x="2986087" y="2945249"/>
            <a:ext cx="5172075" cy="831357"/>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23CCC49D-0EC2-4FD8-893D-7507CE7B05E1}"/>
              </a:ext>
            </a:extLst>
          </p:cNvPr>
          <p:cNvCxnSpPr>
            <a:cxnSpLocks/>
            <a:stCxn id="20" idx="3"/>
            <a:endCxn id="18" idx="1"/>
          </p:cNvCxnSpPr>
          <p:nvPr/>
        </p:nvCxnSpPr>
        <p:spPr>
          <a:xfrm flipV="1">
            <a:off x="2563935" y="3360928"/>
            <a:ext cx="422152" cy="57572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DB7643D-4175-4E83-87C0-7FD7CCA8B0FC}"/>
              </a:ext>
            </a:extLst>
          </p:cNvPr>
          <p:cNvSpPr txBox="1"/>
          <p:nvPr/>
        </p:nvSpPr>
        <p:spPr>
          <a:xfrm>
            <a:off x="269613" y="3459599"/>
            <a:ext cx="2294322" cy="954107"/>
          </a:xfrm>
          <a:prstGeom prst="rect">
            <a:avLst/>
          </a:prstGeom>
          <a:noFill/>
        </p:spPr>
        <p:txBody>
          <a:bodyPr wrap="square" rtlCol="0">
            <a:spAutoFit/>
          </a:bodyPr>
          <a:lstStyle/>
          <a:p>
            <a:r>
              <a:rPr lang="en-US" sz="1400" dirty="0"/>
              <a:t>Check if the current node is a goal. If so set that the goal is found and exit from the loop</a:t>
            </a:r>
          </a:p>
        </p:txBody>
      </p:sp>
      <p:cxnSp>
        <p:nvCxnSpPr>
          <p:cNvPr id="23" name="Straight Arrow Connector 22">
            <a:extLst>
              <a:ext uri="{FF2B5EF4-FFF2-40B4-BE49-F238E27FC236}">
                <a16:creationId xmlns:a16="http://schemas.microsoft.com/office/drawing/2014/main" id="{0D9D37F9-3A57-4166-BF36-1C968539632F}"/>
              </a:ext>
            </a:extLst>
          </p:cNvPr>
          <p:cNvCxnSpPr>
            <a:cxnSpLocks/>
            <a:stCxn id="25" idx="3"/>
            <a:endCxn id="24" idx="1"/>
          </p:cNvCxnSpPr>
          <p:nvPr/>
        </p:nvCxnSpPr>
        <p:spPr>
          <a:xfrm flipV="1">
            <a:off x="2616860" y="6274683"/>
            <a:ext cx="48252" cy="8146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31A2A1A-7EE2-4ADD-8759-870867448FE3}"/>
              </a:ext>
            </a:extLst>
          </p:cNvPr>
          <p:cNvSpPr/>
          <p:nvPr/>
        </p:nvSpPr>
        <p:spPr>
          <a:xfrm>
            <a:off x="2665112" y="6067425"/>
            <a:ext cx="2907013" cy="414515"/>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0AA7E964-B510-41D3-8822-E2B3FCC76068}"/>
              </a:ext>
            </a:extLst>
          </p:cNvPr>
          <p:cNvSpPr txBox="1"/>
          <p:nvPr/>
        </p:nvSpPr>
        <p:spPr>
          <a:xfrm>
            <a:off x="322538" y="6094533"/>
            <a:ext cx="2294322" cy="523220"/>
          </a:xfrm>
          <a:prstGeom prst="rect">
            <a:avLst/>
          </a:prstGeom>
          <a:noFill/>
        </p:spPr>
        <p:txBody>
          <a:bodyPr wrap="square" rtlCol="0">
            <a:spAutoFit/>
          </a:bodyPr>
          <a:lstStyle/>
          <a:p>
            <a:r>
              <a:rPr lang="en-US" sz="1400" dirty="0"/>
              <a:t>Add the current node to the list of visited nodes.</a:t>
            </a:r>
          </a:p>
        </p:txBody>
      </p:sp>
      <p:sp>
        <p:nvSpPr>
          <p:cNvPr id="29" name="Rectangle 28">
            <a:extLst>
              <a:ext uri="{FF2B5EF4-FFF2-40B4-BE49-F238E27FC236}">
                <a16:creationId xmlns:a16="http://schemas.microsoft.com/office/drawing/2014/main" id="{A7B7A13C-83A3-4760-8298-7F4F80707577}"/>
              </a:ext>
            </a:extLst>
          </p:cNvPr>
          <p:cNvSpPr/>
          <p:nvPr/>
        </p:nvSpPr>
        <p:spPr>
          <a:xfrm>
            <a:off x="2665112" y="5038725"/>
            <a:ext cx="3924994" cy="835668"/>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Arrow Connector 29">
            <a:extLst>
              <a:ext uri="{FF2B5EF4-FFF2-40B4-BE49-F238E27FC236}">
                <a16:creationId xmlns:a16="http://schemas.microsoft.com/office/drawing/2014/main" id="{ABB9BF35-C6EA-4C25-8EAA-905097F2F927}"/>
              </a:ext>
            </a:extLst>
          </p:cNvPr>
          <p:cNvCxnSpPr>
            <a:cxnSpLocks/>
            <a:stCxn id="31" idx="1"/>
            <a:endCxn id="29" idx="3"/>
          </p:cNvCxnSpPr>
          <p:nvPr/>
        </p:nvCxnSpPr>
        <p:spPr>
          <a:xfrm flipH="1" flipV="1">
            <a:off x="6590106" y="5456559"/>
            <a:ext cx="773863" cy="61020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7EF468D-2D7C-496E-933D-498C9EF99AC7}"/>
              </a:ext>
            </a:extLst>
          </p:cNvPr>
          <p:cNvSpPr txBox="1"/>
          <p:nvPr/>
        </p:nvSpPr>
        <p:spPr>
          <a:xfrm>
            <a:off x="7363969" y="5481988"/>
            <a:ext cx="4639959" cy="1169551"/>
          </a:xfrm>
          <a:prstGeom prst="rect">
            <a:avLst/>
          </a:prstGeom>
          <a:noFill/>
        </p:spPr>
        <p:txBody>
          <a:bodyPr wrap="square" rtlCol="0">
            <a:spAutoFit/>
          </a:bodyPr>
          <a:lstStyle/>
          <a:p>
            <a:r>
              <a:rPr lang="en-US" sz="1400" dirty="0"/>
              <a:t>For each child of the current node we check if it isn’t visited and add it to the fringe with setting its parent as the current node being expanded. And we add that this node is reached through which parent node in the dictionary</a:t>
            </a:r>
          </a:p>
        </p:txBody>
      </p:sp>
      <p:sp>
        <p:nvSpPr>
          <p:cNvPr id="32" name="TextBox 31">
            <a:extLst>
              <a:ext uri="{FF2B5EF4-FFF2-40B4-BE49-F238E27FC236}">
                <a16:creationId xmlns:a16="http://schemas.microsoft.com/office/drawing/2014/main" id="{E2684764-4CC0-440E-9580-140000B213D9}"/>
              </a:ext>
            </a:extLst>
          </p:cNvPr>
          <p:cNvSpPr txBox="1"/>
          <p:nvPr/>
        </p:nvSpPr>
        <p:spPr>
          <a:xfrm>
            <a:off x="4994224" y="4618832"/>
            <a:ext cx="1849738" cy="2616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B050"/>
                </a:solidFill>
                <a:effectLst/>
                <a:uLnTx/>
                <a:uFillTx/>
                <a:latin typeface="Century Gothic" panose="020B0502020202020204"/>
                <a:ea typeface="+mn-ea"/>
                <a:cs typeface="+mn-cs"/>
              </a:rPr>
              <a:t>Depth of parent + 1</a:t>
            </a:r>
          </a:p>
        </p:txBody>
      </p:sp>
      <p:cxnSp>
        <p:nvCxnSpPr>
          <p:cNvPr id="33" name="Straight Arrow Connector 32">
            <a:extLst>
              <a:ext uri="{FF2B5EF4-FFF2-40B4-BE49-F238E27FC236}">
                <a16:creationId xmlns:a16="http://schemas.microsoft.com/office/drawing/2014/main" id="{CFCDF582-0E28-4111-9206-6592F0106751}"/>
              </a:ext>
            </a:extLst>
          </p:cNvPr>
          <p:cNvCxnSpPr>
            <a:cxnSpLocks/>
            <a:stCxn id="32" idx="2"/>
            <a:endCxn id="40" idx="0"/>
          </p:cNvCxnSpPr>
          <p:nvPr/>
        </p:nvCxnSpPr>
        <p:spPr>
          <a:xfrm flipH="1">
            <a:off x="5425521" y="4880442"/>
            <a:ext cx="493572" cy="57611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CA9F569-A835-406E-8348-B78414C8412D}"/>
              </a:ext>
            </a:extLst>
          </p:cNvPr>
          <p:cNvSpPr/>
          <p:nvPr/>
        </p:nvSpPr>
        <p:spPr>
          <a:xfrm>
            <a:off x="4638986" y="5456559"/>
            <a:ext cx="1573070" cy="176924"/>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36844E81-2F3A-4BCA-BC92-3537DB47E5F7}"/>
              </a:ext>
            </a:extLst>
          </p:cNvPr>
          <p:cNvSpPr/>
          <p:nvPr/>
        </p:nvSpPr>
        <p:spPr>
          <a:xfrm>
            <a:off x="2962275" y="1502525"/>
            <a:ext cx="8436236" cy="124969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5F8F54EC-1DC1-48E2-9695-AA93EB2696BF}"/>
              </a:ext>
            </a:extLst>
          </p:cNvPr>
          <p:cNvCxnSpPr>
            <a:cxnSpLocks/>
            <a:stCxn id="50" idx="0"/>
          </p:cNvCxnSpPr>
          <p:nvPr/>
        </p:nvCxnSpPr>
        <p:spPr>
          <a:xfrm flipH="1" flipV="1">
            <a:off x="7250798" y="2693139"/>
            <a:ext cx="2522216" cy="147172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66862D3E-C374-45C1-96E2-FB102FF328D8}"/>
              </a:ext>
            </a:extLst>
          </p:cNvPr>
          <p:cNvSpPr txBox="1"/>
          <p:nvPr/>
        </p:nvSpPr>
        <p:spPr>
          <a:xfrm>
            <a:off x="8149637" y="4164861"/>
            <a:ext cx="3246753" cy="954107"/>
          </a:xfrm>
          <a:prstGeom prst="rect">
            <a:avLst/>
          </a:prstGeom>
          <a:noFill/>
        </p:spPr>
        <p:txBody>
          <a:bodyPr wrap="square" rtlCol="0">
            <a:spAutoFit/>
          </a:bodyPr>
          <a:lstStyle/>
          <a:p>
            <a:r>
              <a:rPr lang="en-US" sz="1400" dirty="0"/>
              <a:t>Get the node that is supposed to be expanded and make sure it isn’t visited before, and its depth is within the allowed limit.</a:t>
            </a:r>
          </a:p>
        </p:txBody>
      </p:sp>
    </p:spTree>
    <p:extLst>
      <p:ext uri="{BB962C8B-B14F-4D97-AF65-F5344CB8AC3E}">
        <p14:creationId xmlns:p14="http://schemas.microsoft.com/office/powerpoint/2010/main" val="84997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AEE0535-9A6A-4E21-AE1C-BE0630403F90}"/>
              </a:ext>
            </a:extLst>
          </p:cNvPr>
          <p:cNvPicPr>
            <a:picLocks noGrp="1" noChangeAspect="1"/>
          </p:cNvPicPr>
          <p:nvPr>
            <p:ph idx="1"/>
          </p:nvPr>
        </p:nvPicPr>
        <p:blipFill rotWithShape="1">
          <a:blip r:embed="rId2"/>
          <a:srcRect r="16627"/>
          <a:stretch/>
        </p:blipFill>
        <p:spPr>
          <a:xfrm>
            <a:off x="6288126" y="289882"/>
            <a:ext cx="5618123" cy="3558848"/>
          </a:xfrm>
        </p:spPr>
      </p:pic>
      <p:pic>
        <p:nvPicPr>
          <p:cNvPr id="9" name="Picture 8">
            <a:extLst>
              <a:ext uri="{FF2B5EF4-FFF2-40B4-BE49-F238E27FC236}">
                <a16:creationId xmlns:a16="http://schemas.microsoft.com/office/drawing/2014/main" id="{8AD19356-7120-42BA-9FF7-E42CFA3032A9}"/>
              </a:ext>
            </a:extLst>
          </p:cNvPr>
          <p:cNvPicPr>
            <a:picLocks noChangeAspect="1"/>
          </p:cNvPicPr>
          <p:nvPr/>
        </p:nvPicPr>
        <p:blipFill>
          <a:blip r:embed="rId3"/>
          <a:stretch>
            <a:fillRect/>
          </a:stretch>
        </p:blipFill>
        <p:spPr>
          <a:xfrm>
            <a:off x="6288127" y="3848730"/>
            <a:ext cx="5618122" cy="2743438"/>
          </a:xfrm>
          <a:prstGeom prst="rect">
            <a:avLst/>
          </a:prstGeom>
        </p:spPr>
      </p:pic>
      <p:cxnSp>
        <p:nvCxnSpPr>
          <p:cNvPr id="28" name="Straight Arrow Connector 27">
            <a:extLst>
              <a:ext uri="{FF2B5EF4-FFF2-40B4-BE49-F238E27FC236}">
                <a16:creationId xmlns:a16="http://schemas.microsoft.com/office/drawing/2014/main" id="{EEC91DF2-370E-4837-B0F3-5886952903E3}"/>
              </a:ext>
            </a:extLst>
          </p:cNvPr>
          <p:cNvCxnSpPr>
            <a:cxnSpLocks/>
            <a:stCxn id="29" idx="3"/>
            <a:endCxn id="30" idx="1"/>
          </p:cNvCxnSpPr>
          <p:nvPr/>
        </p:nvCxnSpPr>
        <p:spPr>
          <a:xfrm flipV="1">
            <a:off x="4073168" y="814087"/>
            <a:ext cx="2394307" cy="69452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04F196-75A8-4306-B1ED-86C65D06AC3B}"/>
              </a:ext>
            </a:extLst>
          </p:cNvPr>
          <p:cNvSpPr txBox="1"/>
          <p:nvPr/>
        </p:nvSpPr>
        <p:spPr>
          <a:xfrm>
            <a:off x="2286684" y="1031559"/>
            <a:ext cx="1786484" cy="954107"/>
          </a:xfrm>
          <a:prstGeom prst="rect">
            <a:avLst/>
          </a:prstGeom>
          <a:noFill/>
        </p:spPr>
        <p:txBody>
          <a:bodyPr wrap="square" rtlCol="0">
            <a:spAutoFit/>
          </a:bodyPr>
          <a:lstStyle/>
          <a:p>
            <a:r>
              <a:rPr lang="en-US" sz="1400" dirty="0"/>
              <a:t>Sort the fringe in ascending order based on the node heuristic</a:t>
            </a:r>
          </a:p>
        </p:txBody>
      </p:sp>
      <p:sp>
        <p:nvSpPr>
          <p:cNvPr id="30" name="Rectangle 29">
            <a:extLst>
              <a:ext uri="{FF2B5EF4-FFF2-40B4-BE49-F238E27FC236}">
                <a16:creationId xmlns:a16="http://schemas.microsoft.com/office/drawing/2014/main" id="{BF8C828C-3BD5-42F7-810F-269D68BAF3EA}"/>
              </a:ext>
            </a:extLst>
          </p:cNvPr>
          <p:cNvSpPr/>
          <p:nvPr/>
        </p:nvSpPr>
        <p:spPr>
          <a:xfrm>
            <a:off x="6467475" y="713773"/>
            <a:ext cx="5294012" cy="200627"/>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254CB51-29B1-43F1-A2EC-35BCEFFE53FB}"/>
              </a:ext>
            </a:extLst>
          </p:cNvPr>
          <p:cNvSpPr/>
          <p:nvPr/>
        </p:nvSpPr>
        <p:spPr>
          <a:xfrm>
            <a:off x="6560837" y="1128446"/>
            <a:ext cx="5200650" cy="145283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a:extLst>
              <a:ext uri="{FF2B5EF4-FFF2-40B4-BE49-F238E27FC236}">
                <a16:creationId xmlns:a16="http://schemas.microsoft.com/office/drawing/2014/main" id="{28CA3C0D-6570-4882-8775-ECD18991FAD1}"/>
              </a:ext>
            </a:extLst>
          </p:cNvPr>
          <p:cNvCxnSpPr>
            <a:cxnSpLocks/>
            <a:stCxn id="33" idx="3"/>
            <a:endCxn id="31" idx="1"/>
          </p:cNvCxnSpPr>
          <p:nvPr/>
        </p:nvCxnSpPr>
        <p:spPr>
          <a:xfrm flipV="1">
            <a:off x="2286685" y="1854861"/>
            <a:ext cx="4274152" cy="7578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CAC644F-E668-438E-8A29-26E990237CB4}"/>
              </a:ext>
            </a:extLst>
          </p:cNvPr>
          <p:cNvSpPr txBox="1"/>
          <p:nvPr/>
        </p:nvSpPr>
        <p:spPr>
          <a:xfrm>
            <a:off x="500201" y="2027957"/>
            <a:ext cx="1786484" cy="1169551"/>
          </a:xfrm>
          <a:prstGeom prst="rect">
            <a:avLst/>
          </a:prstGeom>
          <a:noFill/>
        </p:spPr>
        <p:txBody>
          <a:bodyPr wrap="square" rtlCol="0">
            <a:spAutoFit/>
          </a:bodyPr>
          <a:lstStyle/>
          <a:p>
            <a:r>
              <a:rPr lang="en-US" sz="1400" dirty="0"/>
              <a:t>Get the node that is supposed to be expanded and make sure it isn’t visited before.</a:t>
            </a:r>
          </a:p>
        </p:txBody>
      </p:sp>
      <p:sp>
        <p:nvSpPr>
          <p:cNvPr id="34" name="Rectangle 33">
            <a:extLst>
              <a:ext uri="{FF2B5EF4-FFF2-40B4-BE49-F238E27FC236}">
                <a16:creationId xmlns:a16="http://schemas.microsoft.com/office/drawing/2014/main" id="{82E52DBB-1F6E-474C-836E-006853BEC64C}"/>
              </a:ext>
            </a:extLst>
          </p:cNvPr>
          <p:cNvSpPr/>
          <p:nvPr/>
        </p:nvSpPr>
        <p:spPr>
          <a:xfrm>
            <a:off x="6589412" y="2757221"/>
            <a:ext cx="5172075" cy="90037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Arrow Connector 34">
            <a:extLst>
              <a:ext uri="{FF2B5EF4-FFF2-40B4-BE49-F238E27FC236}">
                <a16:creationId xmlns:a16="http://schemas.microsoft.com/office/drawing/2014/main" id="{0687E5C1-9E07-43A0-9C22-540349260675}"/>
              </a:ext>
            </a:extLst>
          </p:cNvPr>
          <p:cNvCxnSpPr>
            <a:cxnSpLocks/>
            <a:stCxn id="36" idx="3"/>
            <a:endCxn id="34" idx="1"/>
          </p:cNvCxnSpPr>
          <p:nvPr/>
        </p:nvCxnSpPr>
        <p:spPr>
          <a:xfrm flipV="1">
            <a:off x="4694622" y="3207411"/>
            <a:ext cx="1894790" cy="1797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7E1C63C-4265-4B1D-9B1E-C3599C3B2E65}"/>
              </a:ext>
            </a:extLst>
          </p:cNvPr>
          <p:cNvSpPr txBox="1"/>
          <p:nvPr/>
        </p:nvSpPr>
        <p:spPr>
          <a:xfrm>
            <a:off x="2400300" y="2910131"/>
            <a:ext cx="2294322" cy="954107"/>
          </a:xfrm>
          <a:prstGeom prst="rect">
            <a:avLst/>
          </a:prstGeom>
          <a:noFill/>
        </p:spPr>
        <p:txBody>
          <a:bodyPr wrap="square" rtlCol="0">
            <a:spAutoFit/>
          </a:bodyPr>
          <a:lstStyle/>
          <a:p>
            <a:r>
              <a:rPr lang="en-US" sz="1400" dirty="0"/>
              <a:t>Check if the current node is a goal. If so set that the goal is found and exit from the loop</a:t>
            </a:r>
          </a:p>
        </p:txBody>
      </p:sp>
      <p:sp>
        <p:nvSpPr>
          <p:cNvPr id="37" name="Rectangle 36">
            <a:extLst>
              <a:ext uri="{FF2B5EF4-FFF2-40B4-BE49-F238E27FC236}">
                <a16:creationId xmlns:a16="http://schemas.microsoft.com/office/drawing/2014/main" id="{BED8F8BB-DACF-4572-956E-3A1895EFEFB8}"/>
              </a:ext>
            </a:extLst>
          </p:cNvPr>
          <p:cNvSpPr/>
          <p:nvPr/>
        </p:nvSpPr>
        <p:spPr>
          <a:xfrm>
            <a:off x="6303662" y="5138472"/>
            <a:ext cx="5457825" cy="619658"/>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1ED185AA-D90D-426E-BFFB-D82F32794FBD}"/>
              </a:ext>
            </a:extLst>
          </p:cNvPr>
          <p:cNvCxnSpPr>
            <a:cxnSpLocks/>
            <a:stCxn id="39" idx="3"/>
            <a:endCxn id="37" idx="1"/>
          </p:cNvCxnSpPr>
          <p:nvPr/>
        </p:nvCxnSpPr>
        <p:spPr>
          <a:xfrm>
            <a:off x="4033458" y="4763257"/>
            <a:ext cx="2270204" cy="68504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90853D1-58B3-4B13-87A3-141E9E2571BF}"/>
              </a:ext>
            </a:extLst>
          </p:cNvPr>
          <p:cNvSpPr txBox="1"/>
          <p:nvPr/>
        </p:nvSpPr>
        <p:spPr>
          <a:xfrm>
            <a:off x="500201" y="3963038"/>
            <a:ext cx="3533257" cy="1600438"/>
          </a:xfrm>
          <a:prstGeom prst="rect">
            <a:avLst/>
          </a:prstGeom>
          <a:noFill/>
        </p:spPr>
        <p:txBody>
          <a:bodyPr wrap="square" rtlCol="0">
            <a:spAutoFit/>
          </a:bodyPr>
          <a:lstStyle/>
          <a:p>
            <a:r>
              <a:rPr lang="en-US" sz="1400" dirty="0"/>
              <a:t>For each child of the current node we check if it isn’t visited and add it to the fringe with setting its parent as the current node being expanded and the parameter by which the fringe will be sorted based on as the node heuristic</a:t>
            </a:r>
          </a:p>
        </p:txBody>
      </p:sp>
      <p:cxnSp>
        <p:nvCxnSpPr>
          <p:cNvPr id="40" name="Straight Arrow Connector 39">
            <a:extLst>
              <a:ext uri="{FF2B5EF4-FFF2-40B4-BE49-F238E27FC236}">
                <a16:creationId xmlns:a16="http://schemas.microsoft.com/office/drawing/2014/main" id="{7AE7A145-DE16-45CF-9A5E-5FBBFAF59F80}"/>
              </a:ext>
            </a:extLst>
          </p:cNvPr>
          <p:cNvCxnSpPr>
            <a:cxnSpLocks/>
            <a:stCxn id="42" idx="3"/>
            <a:endCxn id="41" idx="1"/>
          </p:cNvCxnSpPr>
          <p:nvPr/>
        </p:nvCxnSpPr>
        <p:spPr>
          <a:xfrm>
            <a:off x="3969410" y="5923887"/>
            <a:ext cx="2353302" cy="33403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6283622-A832-4ABB-A039-765E54183A80}"/>
              </a:ext>
            </a:extLst>
          </p:cNvPr>
          <p:cNvSpPr/>
          <p:nvPr/>
        </p:nvSpPr>
        <p:spPr>
          <a:xfrm>
            <a:off x="6322712" y="5948097"/>
            <a:ext cx="5457825" cy="619658"/>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F32B56E-1C99-49FD-93B7-D4A8787D5F8E}"/>
              </a:ext>
            </a:extLst>
          </p:cNvPr>
          <p:cNvSpPr txBox="1"/>
          <p:nvPr/>
        </p:nvSpPr>
        <p:spPr>
          <a:xfrm>
            <a:off x="1675088" y="5446833"/>
            <a:ext cx="2294322" cy="954107"/>
          </a:xfrm>
          <a:prstGeom prst="rect">
            <a:avLst/>
          </a:prstGeom>
          <a:noFill/>
        </p:spPr>
        <p:txBody>
          <a:bodyPr wrap="square" rtlCol="0">
            <a:spAutoFit/>
          </a:bodyPr>
          <a:lstStyle/>
          <a:p>
            <a:r>
              <a:rPr lang="en-US" sz="1400" dirty="0"/>
              <a:t>Add the current node to the list of visited nodes and set its parent in the dictionary.</a:t>
            </a:r>
          </a:p>
        </p:txBody>
      </p:sp>
      <p:sp>
        <p:nvSpPr>
          <p:cNvPr id="43" name="Rectangle 42">
            <a:extLst>
              <a:ext uri="{FF2B5EF4-FFF2-40B4-BE49-F238E27FC236}">
                <a16:creationId xmlns:a16="http://schemas.microsoft.com/office/drawing/2014/main" id="{1D1A0833-433B-47D7-A1C4-41E9E3980AE4}"/>
              </a:ext>
            </a:extLst>
          </p:cNvPr>
          <p:cNvSpPr/>
          <p:nvPr/>
        </p:nvSpPr>
        <p:spPr>
          <a:xfrm>
            <a:off x="8362950" y="5515606"/>
            <a:ext cx="1112537" cy="24252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E343B9A7-6A59-49A4-B730-39B8F217F17F}"/>
              </a:ext>
            </a:extLst>
          </p:cNvPr>
          <p:cNvSpPr txBox="1"/>
          <p:nvPr/>
        </p:nvSpPr>
        <p:spPr>
          <a:xfrm>
            <a:off x="9475487" y="4669394"/>
            <a:ext cx="1849738" cy="2616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B050"/>
                </a:solidFill>
                <a:effectLst/>
                <a:uLnTx/>
                <a:uFillTx/>
                <a:latin typeface="Century Gothic" panose="020B0502020202020204"/>
                <a:ea typeface="+mn-ea"/>
                <a:cs typeface="+mn-cs"/>
              </a:rPr>
              <a:t>Heuristic of node</a:t>
            </a:r>
          </a:p>
        </p:txBody>
      </p:sp>
      <p:cxnSp>
        <p:nvCxnSpPr>
          <p:cNvPr id="45" name="Straight Arrow Connector 44">
            <a:extLst>
              <a:ext uri="{FF2B5EF4-FFF2-40B4-BE49-F238E27FC236}">
                <a16:creationId xmlns:a16="http://schemas.microsoft.com/office/drawing/2014/main" id="{2E445C15-E745-4519-8E12-B873F3861B87}"/>
              </a:ext>
            </a:extLst>
          </p:cNvPr>
          <p:cNvCxnSpPr>
            <a:cxnSpLocks/>
            <a:stCxn id="44" idx="2"/>
            <a:endCxn id="43" idx="0"/>
          </p:cNvCxnSpPr>
          <p:nvPr/>
        </p:nvCxnSpPr>
        <p:spPr>
          <a:xfrm flipH="1">
            <a:off x="8919219" y="4931004"/>
            <a:ext cx="1481137" cy="58460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DCDD63A-A179-04A7-01FF-3224BB80D909}"/>
              </a:ext>
            </a:extLst>
          </p:cNvPr>
          <p:cNvSpPr txBox="1"/>
          <p:nvPr/>
        </p:nvSpPr>
        <p:spPr>
          <a:xfrm>
            <a:off x="348448" y="376060"/>
            <a:ext cx="609452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3-Iterative Deepening  search</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369266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3338BB7-D0F5-47D8-A7B6-462EAA996961}"/>
              </a:ext>
            </a:extLst>
          </p:cNvPr>
          <p:cNvPicPr>
            <a:picLocks noChangeAspect="1"/>
          </p:cNvPicPr>
          <p:nvPr/>
        </p:nvPicPr>
        <p:blipFill>
          <a:blip r:embed="rId2"/>
          <a:stretch>
            <a:fillRect/>
          </a:stretch>
        </p:blipFill>
        <p:spPr>
          <a:xfrm>
            <a:off x="5781245" y="5000032"/>
            <a:ext cx="3566910" cy="383446"/>
          </a:xfrm>
          <a:prstGeom prst="rect">
            <a:avLst/>
          </a:prstGeom>
        </p:spPr>
      </p:pic>
      <p:pic>
        <p:nvPicPr>
          <p:cNvPr id="5" name="Content Placeholder 4">
            <a:extLst>
              <a:ext uri="{FF2B5EF4-FFF2-40B4-BE49-F238E27FC236}">
                <a16:creationId xmlns:a16="http://schemas.microsoft.com/office/drawing/2014/main" id="{16361906-2920-4BF2-98A4-66055CEABFED}"/>
              </a:ext>
            </a:extLst>
          </p:cNvPr>
          <p:cNvPicPr>
            <a:picLocks noGrp="1" noChangeAspect="1"/>
          </p:cNvPicPr>
          <p:nvPr>
            <p:ph idx="1"/>
          </p:nvPr>
        </p:nvPicPr>
        <p:blipFill rotWithShape="1">
          <a:blip r:embed="rId3"/>
          <a:srcRect b="16068"/>
          <a:stretch/>
        </p:blipFill>
        <p:spPr>
          <a:xfrm>
            <a:off x="5781245" y="2722236"/>
            <a:ext cx="5297709" cy="2288748"/>
          </a:xfrm>
        </p:spPr>
      </p:pic>
      <p:sp>
        <p:nvSpPr>
          <p:cNvPr id="9" name="TextBox 8">
            <a:extLst>
              <a:ext uri="{FF2B5EF4-FFF2-40B4-BE49-F238E27FC236}">
                <a16:creationId xmlns:a16="http://schemas.microsoft.com/office/drawing/2014/main" id="{BE68F136-B22C-414D-9245-EF68E23C7A5F}"/>
              </a:ext>
            </a:extLst>
          </p:cNvPr>
          <p:cNvSpPr txBox="1"/>
          <p:nvPr/>
        </p:nvSpPr>
        <p:spPr>
          <a:xfrm>
            <a:off x="504405" y="988696"/>
            <a:ext cx="468015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Finding the path to goal</a:t>
            </a:r>
          </a:p>
        </p:txBody>
      </p:sp>
      <p:sp>
        <p:nvSpPr>
          <p:cNvPr id="10" name="Rectangle 9">
            <a:extLst>
              <a:ext uri="{FF2B5EF4-FFF2-40B4-BE49-F238E27FC236}">
                <a16:creationId xmlns:a16="http://schemas.microsoft.com/office/drawing/2014/main" id="{1F9569CE-04FB-40B3-871B-E4FC52FE74B1}"/>
              </a:ext>
            </a:extLst>
          </p:cNvPr>
          <p:cNvSpPr/>
          <p:nvPr/>
        </p:nvSpPr>
        <p:spPr>
          <a:xfrm>
            <a:off x="5821122" y="3510529"/>
            <a:ext cx="5078713" cy="148950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cxnSp>
        <p:nvCxnSpPr>
          <p:cNvPr id="11" name="Straight Arrow Connector 10">
            <a:extLst>
              <a:ext uri="{FF2B5EF4-FFF2-40B4-BE49-F238E27FC236}">
                <a16:creationId xmlns:a16="http://schemas.microsoft.com/office/drawing/2014/main" id="{8D167F96-5FA3-4599-B80C-2F0733F26734}"/>
              </a:ext>
            </a:extLst>
          </p:cNvPr>
          <p:cNvCxnSpPr>
            <a:cxnSpLocks/>
            <a:stCxn id="14" idx="3"/>
            <a:endCxn id="10" idx="1"/>
          </p:cNvCxnSpPr>
          <p:nvPr/>
        </p:nvCxnSpPr>
        <p:spPr>
          <a:xfrm flipV="1">
            <a:off x="3912000" y="4255281"/>
            <a:ext cx="1909122" cy="422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06863EB-AE78-4EF4-B022-45FA0868B337}"/>
              </a:ext>
            </a:extLst>
          </p:cNvPr>
          <p:cNvSpPr txBox="1"/>
          <p:nvPr/>
        </p:nvSpPr>
        <p:spPr>
          <a:xfrm>
            <a:off x="741378" y="3877393"/>
            <a:ext cx="3170622" cy="160043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rPr>
              <a:t>If we exited the while loop due to finding a goal the we enter this loop that uses the dictionary called parent to find the solution path by inserting the nodes from the goal up to the starting node in a list then reversing the list</a:t>
            </a:r>
          </a:p>
        </p:txBody>
      </p:sp>
      <p:sp>
        <p:nvSpPr>
          <p:cNvPr id="8" name="TextBox 7">
            <a:extLst>
              <a:ext uri="{FF2B5EF4-FFF2-40B4-BE49-F238E27FC236}">
                <a16:creationId xmlns:a16="http://schemas.microsoft.com/office/drawing/2014/main" id="{068C00FA-959F-4015-A169-7D388CA19B56}"/>
              </a:ext>
            </a:extLst>
          </p:cNvPr>
          <p:cNvSpPr txBox="1"/>
          <p:nvPr/>
        </p:nvSpPr>
        <p:spPr>
          <a:xfrm>
            <a:off x="348448" y="376060"/>
            <a:ext cx="609452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3-Iterative Deepening  search</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E5146AE4-E462-4373-A5A7-3DB7B2691D38}"/>
              </a:ext>
            </a:extLst>
          </p:cNvPr>
          <p:cNvPicPr>
            <a:picLocks noChangeAspect="1"/>
          </p:cNvPicPr>
          <p:nvPr/>
        </p:nvPicPr>
        <p:blipFill>
          <a:blip r:embed="rId4"/>
          <a:stretch>
            <a:fillRect/>
          </a:stretch>
        </p:blipFill>
        <p:spPr>
          <a:xfrm>
            <a:off x="5776734" y="2157828"/>
            <a:ext cx="4310357" cy="584775"/>
          </a:xfrm>
          <a:prstGeom prst="rect">
            <a:avLst/>
          </a:prstGeom>
        </p:spPr>
      </p:pic>
      <p:sp>
        <p:nvSpPr>
          <p:cNvPr id="16" name="Rectangle 15">
            <a:extLst>
              <a:ext uri="{FF2B5EF4-FFF2-40B4-BE49-F238E27FC236}">
                <a16:creationId xmlns:a16="http://schemas.microsoft.com/office/drawing/2014/main" id="{24F92165-8B45-47CC-A42A-37D4D2AC12DE}"/>
              </a:ext>
            </a:extLst>
          </p:cNvPr>
          <p:cNvSpPr/>
          <p:nvPr/>
        </p:nvSpPr>
        <p:spPr>
          <a:xfrm>
            <a:off x="5801037" y="2179812"/>
            <a:ext cx="3925078" cy="58477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cxnSp>
        <p:nvCxnSpPr>
          <p:cNvPr id="17" name="Straight Arrow Connector 16">
            <a:extLst>
              <a:ext uri="{FF2B5EF4-FFF2-40B4-BE49-F238E27FC236}">
                <a16:creationId xmlns:a16="http://schemas.microsoft.com/office/drawing/2014/main" id="{BAC167B2-25B0-414B-ABBB-FC6EAC12CD3D}"/>
              </a:ext>
            </a:extLst>
          </p:cNvPr>
          <p:cNvCxnSpPr>
            <a:cxnSpLocks/>
            <a:stCxn id="20" idx="3"/>
            <a:endCxn id="16" idx="1"/>
          </p:cNvCxnSpPr>
          <p:nvPr/>
        </p:nvCxnSpPr>
        <p:spPr>
          <a:xfrm flipV="1">
            <a:off x="4024593" y="2472200"/>
            <a:ext cx="1776444" cy="488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5E28A0A-54A8-4AD1-B6F6-7A1050977C09}"/>
              </a:ext>
            </a:extLst>
          </p:cNvPr>
          <p:cNvSpPr txBox="1"/>
          <p:nvPr/>
        </p:nvSpPr>
        <p:spPr>
          <a:xfrm>
            <a:off x="853971" y="1828562"/>
            <a:ext cx="3170622"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rPr>
              <a:t>Check if the goal isn’t found then the depth is not enough and return the list of visited nodes with specifying that the goal isn’t found through returning none in the place of the path to the goal.</a:t>
            </a:r>
          </a:p>
        </p:txBody>
      </p:sp>
    </p:spTree>
    <p:extLst>
      <p:ext uri="{BB962C8B-B14F-4D97-AF65-F5344CB8AC3E}">
        <p14:creationId xmlns:p14="http://schemas.microsoft.com/office/powerpoint/2010/main" val="3089821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8E75C-F7B2-8924-9E0D-52FE45A0958A}"/>
              </a:ext>
            </a:extLst>
          </p:cNvPr>
          <p:cNvPicPr>
            <a:picLocks noChangeAspect="1"/>
          </p:cNvPicPr>
          <p:nvPr/>
        </p:nvPicPr>
        <p:blipFill>
          <a:blip r:embed="rId2"/>
          <a:stretch>
            <a:fillRect/>
          </a:stretch>
        </p:blipFill>
        <p:spPr>
          <a:xfrm>
            <a:off x="504403" y="1358028"/>
            <a:ext cx="3499024" cy="4900339"/>
          </a:xfrm>
          <a:prstGeom prst="rect">
            <a:avLst/>
          </a:prstGeom>
        </p:spPr>
      </p:pic>
      <p:sp>
        <p:nvSpPr>
          <p:cNvPr id="7" name="TextBox 6">
            <a:extLst>
              <a:ext uri="{FF2B5EF4-FFF2-40B4-BE49-F238E27FC236}">
                <a16:creationId xmlns:a16="http://schemas.microsoft.com/office/drawing/2014/main" id="{0E9228AC-FB1B-13DC-FC26-A0664F6606CD}"/>
              </a:ext>
            </a:extLst>
          </p:cNvPr>
          <p:cNvSpPr txBox="1"/>
          <p:nvPr/>
        </p:nvSpPr>
        <p:spPr>
          <a:xfrm>
            <a:off x="504404" y="988696"/>
            <a:ext cx="5947441" cy="369332"/>
          </a:xfrm>
          <a:prstGeom prst="rect">
            <a:avLst/>
          </a:prstGeom>
          <a:noFill/>
        </p:spPr>
        <p:txBody>
          <a:bodyPr wrap="square">
            <a:spAutoFit/>
          </a:bodyPr>
          <a:lstStyle/>
          <a:p>
            <a:r>
              <a:rPr lang="en-US"/>
              <a:t>How the implemented algorithm handles this graph</a:t>
            </a:r>
            <a:endParaRPr lang="en-US" dirty="0"/>
          </a:p>
        </p:txBody>
      </p:sp>
      <p:sp>
        <p:nvSpPr>
          <p:cNvPr id="28" name="TextBox 27">
            <a:extLst>
              <a:ext uri="{FF2B5EF4-FFF2-40B4-BE49-F238E27FC236}">
                <a16:creationId xmlns:a16="http://schemas.microsoft.com/office/drawing/2014/main" id="{B52F8A03-B93D-6C98-AB4E-0549638BED23}"/>
              </a:ext>
            </a:extLst>
          </p:cNvPr>
          <p:cNvSpPr txBox="1"/>
          <p:nvPr/>
        </p:nvSpPr>
        <p:spPr>
          <a:xfrm>
            <a:off x="4102650" y="1358028"/>
            <a:ext cx="3499024" cy="4832092"/>
          </a:xfrm>
          <a:prstGeom prst="rect">
            <a:avLst/>
          </a:prstGeom>
          <a:noFill/>
        </p:spPr>
        <p:txBody>
          <a:bodyPr wrap="square" rtlCol="0">
            <a:spAutoFit/>
          </a:bodyPr>
          <a:lstStyle/>
          <a:p>
            <a:r>
              <a:rPr lang="en-US" sz="1400" dirty="0"/>
              <a:t>Initially S enters the Stack as it is not the goal it is added to the visited list then expanded getting its children B-C-D depth = 0 so we proceed to next iteration.</a:t>
            </a:r>
          </a:p>
          <a:p>
            <a:endParaRPr lang="en-US" sz="1400" dirty="0"/>
          </a:p>
          <a:p>
            <a:r>
              <a:rPr lang="en-US" sz="1400" dirty="0"/>
              <a:t>S is then visited and as it is not the goal it is added to the visited list then expanded getting its children B-C-D.</a:t>
            </a:r>
          </a:p>
          <a:p>
            <a:endParaRPr lang="en-US" sz="1400" dirty="0"/>
          </a:p>
          <a:p>
            <a:r>
              <a:rPr lang="en-US" sz="1400" dirty="0"/>
              <a:t>D is then visited and as it is not the goal it is added to the visited list.</a:t>
            </a:r>
          </a:p>
          <a:p>
            <a:endParaRPr lang="en-US" sz="1400" dirty="0"/>
          </a:p>
          <a:p>
            <a:r>
              <a:rPr lang="en-US" sz="1400" dirty="0"/>
              <a:t>C is then visited and as it is not the goal it is added to the visited list then expanded getting its child G.</a:t>
            </a:r>
          </a:p>
          <a:p>
            <a:endParaRPr lang="en-US" sz="1400" dirty="0"/>
          </a:p>
          <a:p>
            <a:r>
              <a:rPr lang="en-US" sz="1400" dirty="0"/>
              <a:t>B is then visited and as it is not the goal it is added to the visited list then expanded getting its child E. depth =1 so we proceed to next iteration.</a:t>
            </a:r>
          </a:p>
          <a:p>
            <a:endParaRPr lang="en-US" sz="1400" dirty="0"/>
          </a:p>
        </p:txBody>
      </p:sp>
      <p:sp>
        <p:nvSpPr>
          <p:cNvPr id="30" name="TextBox 29">
            <a:extLst>
              <a:ext uri="{FF2B5EF4-FFF2-40B4-BE49-F238E27FC236}">
                <a16:creationId xmlns:a16="http://schemas.microsoft.com/office/drawing/2014/main" id="{8657A062-9A7F-19B1-CF85-05BE57706D17}"/>
              </a:ext>
            </a:extLst>
          </p:cNvPr>
          <p:cNvSpPr txBox="1"/>
          <p:nvPr/>
        </p:nvSpPr>
        <p:spPr>
          <a:xfrm>
            <a:off x="7973890" y="5410826"/>
            <a:ext cx="3332701" cy="523220"/>
          </a:xfrm>
          <a:prstGeom prst="rect">
            <a:avLst/>
          </a:prstGeom>
          <a:noFill/>
        </p:spPr>
        <p:txBody>
          <a:bodyPr wrap="square" rtlCol="0">
            <a:spAutoFit/>
          </a:bodyPr>
          <a:lstStyle/>
          <a:p>
            <a:r>
              <a:rPr lang="en-US" sz="1400" dirty="0"/>
              <a:t>In this iteration S-D-C are expanded then G is next which is the goal</a:t>
            </a:r>
          </a:p>
        </p:txBody>
      </p:sp>
      <p:sp>
        <p:nvSpPr>
          <p:cNvPr id="9" name="TextBox 8">
            <a:extLst>
              <a:ext uri="{FF2B5EF4-FFF2-40B4-BE49-F238E27FC236}">
                <a16:creationId xmlns:a16="http://schemas.microsoft.com/office/drawing/2014/main" id="{91CD1CF8-FD30-014E-20CF-1D6BC28623DF}"/>
              </a:ext>
            </a:extLst>
          </p:cNvPr>
          <p:cNvSpPr txBox="1"/>
          <p:nvPr/>
        </p:nvSpPr>
        <p:spPr>
          <a:xfrm>
            <a:off x="348448" y="376060"/>
            <a:ext cx="609452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3-Iterative Deepening  search</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C6A708EE-47DD-D337-5C22-12472835BAAD}"/>
              </a:ext>
            </a:extLst>
          </p:cNvPr>
          <p:cNvPicPr>
            <a:picLocks noChangeAspect="1"/>
          </p:cNvPicPr>
          <p:nvPr/>
        </p:nvPicPr>
        <p:blipFill>
          <a:blip r:embed="rId3"/>
          <a:stretch>
            <a:fillRect/>
          </a:stretch>
        </p:blipFill>
        <p:spPr>
          <a:xfrm>
            <a:off x="7702760" y="668447"/>
            <a:ext cx="3749365" cy="3322608"/>
          </a:xfrm>
          <a:prstGeom prst="rect">
            <a:avLst/>
          </a:prstGeom>
        </p:spPr>
      </p:pic>
      <p:pic>
        <p:nvPicPr>
          <p:cNvPr id="11" name="Picture 10">
            <a:extLst>
              <a:ext uri="{FF2B5EF4-FFF2-40B4-BE49-F238E27FC236}">
                <a16:creationId xmlns:a16="http://schemas.microsoft.com/office/drawing/2014/main" id="{C6BADD4F-D61D-B32D-317A-518F4E8D8DB6}"/>
              </a:ext>
            </a:extLst>
          </p:cNvPr>
          <p:cNvPicPr>
            <a:picLocks noChangeAspect="1"/>
          </p:cNvPicPr>
          <p:nvPr/>
        </p:nvPicPr>
        <p:blipFill>
          <a:blip r:embed="rId4"/>
          <a:stretch>
            <a:fillRect/>
          </a:stretch>
        </p:blipFill>
        <p:spPr>
          <a:xfrm>
            <a:off x="7973890" y="4236648"/>
            <a:ext cx="3207107" cy="933715"/>
          </a:xfrm>
          <a:prstGeom prst="rect">
            <a:avLst/>
          </a:prstGeom>
        </p:spPr>
      </p:pic>
    </p:spTree>
    <p:extLst>
      <p:ext uri="{BB962C8B-B14F-4D97-AF65-F5344CB8AC3E}">
        <p14:creationId xmlns:p14="http://schemas.microsoft.com/office/powerpoint/2010/main" val="1481240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FDBF-A825-4882-A17A-CBA0CEFEA907}"/>
              </a:ext>
            </a:extLst>
          </p:cNvPr>
          <p:cNvSpPr>
            <a:spLocks noGrp="1"/>
          </p:cNvSpPr>
          <p:nvPr>
            <p:ph type="title"/>
          </p:nvPr>
        </p:nvSpPr>
        <p:spPr>
          <a:xfrm>
            <a:off x="285566" y="136567"/>
            <a:ext cx="10058400" cy="1371600"/>
          </a:xfrm>
        </p:spPr>
        <p:txBody>
          <a:bodyPr>
            <a:normAutofit/>
          </a:bodyPr>
          <a:lstStyle/>
          <a:p>
            <a:r>
              <a:rPr lang="en-US" sz="4000" dirty="0"/>
              <a:t>4- Uniform cost search</a:t>
            </a:r>
          </a:p>
        </p:txBody>
      </p:sp>
      <p:pic>
        <p:nvPicPr>
          <p:cNvPr id="5" name="Content Placeholder 4">
            <a:extLst>
              <a:ext uri="{FF2B5EF4-FFF2-40B4-BE49-F238E27FC236}">
                <a16:creationId xmlns:a16="http://schemas.microsoft.com/office/drawing/2014/main" id="{45B25F8D-8BAF-43F8-98FC-6D783F5D41E6}"/>
              </a:ext>
            </a:extLst>
          </p:cNvPr>
          <p:cNvPicPr>
            <a:picLocks noGrp="1" noChangeAspect="1"/>
          </p:cNvPicPr>
          <p:nvPr>
            <p:ph idx="1"/>
          </p:nvPr>
        </p:nvPicPr>
        <p:blipFill rotWithShape="1">
          <a:blip r:embed="rId2"/>
          <a:srcRect r="6085"/>
          <a:stretch/>
        </p:blipFill>
        <p:spPr>
          <a:xfrm>
            <a:off x="2919077" y="2613360"/>
            <a:ext cx="6634498" cy="1882303"/>
          </a:xfrm>
        </p:spPr>
      </p:pic>
      <p:sp>
        <p:nvSpPr>
          <p:cNvPr id="7" name="TextBox 6">
            <a:extLst>
              <a:ext uri="{FF2B5EF4-FFF2-40B4-BE49-F238E27FC236}">
                <a16:creationId xmlns:a16="http://schemas.microsoft.com/office/drawing/2014/main" id="{141A1A71-7615-4548-B0B5-EC122720EAD2}"/>
              </a:ext>
            </a:extLst>
          </p:cNvPr>
          <p:cNvSpPr txBox="1"/>
          <p:nvPr/>
        </p:nvSpPr>
        <p:spPr>
          <a:xfrm>
            <a:off x="747943" y="1257954"/>
            <a:ext cx="609452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1"/>
                </a:solidFill>
                <a:effectLst/>
                <a:uLnTx/>
                <a:uFillTx/>
                <a:latin typeface="Century Gothic" panose="020B0502020202020204"/>
                <a:ea typeface="+mn-ea"/>
                <a:cs typeface="+mn-cs"/>
              </a:rPr>
              <a:t>Initialization</a:t>
            </a:r>
          </a:p>
        </p:txBody>
      </p:sp>
      <p:cxnSp>
        <p:nvCxnSpPr>
          <p:cNvPr id="9" name="Straight Arrow Connector 8">
            <a:extLst>
              <a:ext uri="{FF2B5EF4-FFF2-40B4-BE49-F238E27FC236}">
                <a16:creationId xmlns:a16="http://schemas.microsoft.com/office/drawing/2014/main" id="{17E4B961-EF47-4FA8-B238-3031A272610B}"/>
              </a:ext>
            </a:extLst>
          </p:cNvPr>
          <p:cNvCxnSpPr>
            <a:cxnSpLocks/>
          </p:cNvCxnSpPr>
          <p:nvPr/>
        </p:nvCxnSpPr>
        <p:spPr>
          <a:xfrm flipH="1">
            <a:off x="4495800" y="3314700"/>
            <a:ext cx="5114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4E178F4-B234-4F24-BDAC-EF95CE90D905}"/>
              </a:ext>
            </a:extLst>
          </p:cNvPr>
          <p:cNvCxnSpPr>
            <a:cxnSpLocks/>
          </p:cNvCxnSpPr>
          <p:nvPr/>
        </p:nvCxnSpPr>
        <p:spPr>
          <a:xfrm>
            <a:off x="2571750" y="3762375"/>
            <a:ext cx="647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2B628C1-EF13-4162-9738-339EDC37338B}"/>
              </a:ext>
            </a:extLst>
          </p:cNvPr>
          <p:cNvCxnSpPr>
            <a:cxnSpLocks/>
          </p:cNvCxnSpPr>
          <p:nvPr/>
        </p:nvCxnSpPr>
        <p:spPr>
          <a:xfrm flipH="1">
            <a:off x="5419725" y="3962400"/>
            <a:ext cx="41910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D7C82FB-477A-44CD-987F-6FED3D38B116}"/>
              </a:ext>
            </a:extLst>
          </p:cNvPr>
          <p:cNvSpPr txBox="1"/>
          <p:nvPr/>
        </p:nvSpPr>
        <p:spPr>
          <a:xfrm>
            <a:off x="9610725" y="2952750"/>
            <a:ext cx="2314575" cy="523220"/>
          </a:xfrm>
          <a:prstGeom prst="rect">
            <a:avLst/>
          </a:prstGeom>
          <a:noFill/>
        </p:spPr>
        <p:txBody>
          <a:bodyPr wrap="square" rtlCol="0">
            <a:spAutoFit/>
          </a:bodyPr>
          <a:lstStyle/>
          <a:p>
            <a:r>
              <a:rPr lang="en-US" sz="1400" dirty="0"/>
              <a:t>Creating a set to hold the visited nodes</a:t>
            </a:r>
          </a:p>
        </p:txBody>
      </p:sp>
      <p:sp>
        <p:nvSpPr>
          <p:cNvPr id="18" name="TextBox 17">
            <a:extLst>
              <a:ext uri="{FF2B5EF4-FFF2-40B4-BE49-F238E27FC236}">
                <a16:creationId xmlns:a16="http://schemas.microsoft.com/office/drawing/2014/main" id="{014DEC99-97CF-4FFA-BB00-977DAE80DACB}"/>
              </a:ext>
            </a:extLst>
          </p:cNvPr>
          <p:cNvSpPr txBox="1"/>
          <p:nvPr/>
        </p:nvSpPr>
        <p:spPr>
          <a:xfrm>
            <a:off x="285565" y="3554511"/>
            <a:ext cx="2505259" cy="1384995"/>
          </a:xfrm>
          <a:prstGeom prst="rect">
            <a:avLst/>
          </a:prstGeom>
          <a:noFill/>
        </p:spPr>
        <p:txBody>
          <a:bodyPr wrap="square" rtlCol="0">
            <a:spAutoFit/>
          </a:bodyPr>
          <a:lstStyle/>
          <a:p>
            <a:r>
              <a:rPr lang="en-US" sz="1400" dirty="0"/>
              <a:t>Creating a dictionary to hold the parent of each node reached in the graph. Will be used to get the solution path at the end.</a:t>
            </a:r>
          </a:p>
        </p:txBody>
      </p:sp>
      <p:sp>
        <p:nvSpPr>
          <p:cNvPr id="20" name="TextBox 19">
            <a:extLst>
              <a:ext uri="{FF2B5EF4-FFF2-40B4-BE49-F238E27FC236}">
                <a16:creationId xmlns:a16="http://schemas.microsoft.com/office/drawing/2014/main" id="{DD3A1A3F-77FE-4D5A-9ABC-E474E4BF8586}"/>
              </a:ext>
            </a:extLst>
          </p:cNvPr>
          <p:cNvSpPr txBox="1"/>
          <p:nvPr/>
        </p:nvSpPr>
        <p:spPr>
          <a:xfrm>
            <a:off x="9540853" y="3762375"/>
            <a:ext cx="2314575" cy="1169551"/>
          </a:xfrm>
          <a:prstGeom prst="rect">
            <a:avLst/>
          </a:prstGeom>
          <a:noFill/>
        </p:spPr>
        <p:txBody>
          <a:bodyPr wrap="square" rtlCol="0">
            <a:spAutoFit/>
          </a:bodyPr>
          <a:lstStyle/>
          <a:p>
            <a:r>
              <a:rPr lang="en-US" sz="1400" dirty="0"/>
              <a:t>Adding the start node to the fringe, with specifying that the weight to reach it is zero and it has no parent.</a:t>
            </a:r>
          </a:p>
        </p:txBody>
      </p:sp>
      <p:sp>
        <p:nvSpPr>
          <p:cNvPr id="11" name="TextBox 10">
            <a:extLst>
              <a:ext uri="{FF2B5EF4-FFF2-40B4-BE49-F238E27FC236}">
                <a16:creationId xmlns:a16="http://schemas.microsoft.com/office/drawing/2014/main" id="{A865D712-84F6-ECDB-26FA-A01C081F73E2}"/>
              </a:ext>
            </a:extLst>
          </p:cNvPr>
          <p:cNvSpPr txBox="1"/>
          <p:nvPr/>
        </p:nvSpPr>
        <p:spPr>
          <a:xfrm>
            <a:off x="1524925" y="1644188"/>
            <a:ext cx="2314575" cy="954107"/>
          </a:xfrm>
          <a:prstGeom prst="rect">
            <a:avLst/>
          </a:prstGeom>
          <a:noFill/>
        </p:spPr>
        <p:txBody>
          <a:bodyPr wrap="square" rtlCol="0">
            <a:spAutoFit/>
          </a:bodyPr>
          <a:lstStyle/>
          <a:p>
            <a:r>
              <a:rPr lang="en-US" sz="1400" dirty="0"/>
              <a:t>Creating a list to hold the visited nodes so we can return the visited nodes in order</a:t>
            </a:r>
          </a:p>
        </p:txBody>
      </p:sp>
      <p:cxnSp>
        <p:nvCxnSpPr>
          <p:cNvPr id="13" name="Straight Arrow Connector 12">
            <a:extLst>
              <a:ext uri="{FF2B5EF4-FFF2-40B4-BE49-F238E27FC236}">
                <a16:creationId xmlns:a16="http://schemas.microsoft.com/office/drawing/2014/main" id="{E07572BE-3402-D98C-53F0-8C9A073AEE48}"/>
              </a:ext>
            </a:extLst>
          </p:cNvPr>
          <p:cNvCxnSpPr>
            <a:cxnSpLocks/>
          </p:cNvCxnSpPr>
          <p:nvPr/>
        </p:nvCxnSpPr>
        <p:spPr>
          <a:xfrm>
            <a:off x="1903445" y="2519265"/>
            <a:ext cx="1316005" cy="1012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913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251997-0C69-465D-A9C8-D66CE4DB07B0}"/>
              </a:ext>
            </a:extLst>
          </p:cNvPr>
          <p:cNvPicPr>
            <a:picLocks noGrp="1" noChangeAspect="1"/>
          </p:cNvPicPr>
          <p:nvPr>
            <p:ph idx="1"/>
          </p:nvPr>
        </p:nvPicPr>
        <p:blipFill rotWithShape="1">
          <a:blip r:embed="rId2"/>
          <a:srcRect r="17724"/>
          <a:stretch/>
        </p:blipFill>
        <p:spPr>
          <a:xfrm>
            <a:off x="6056807" y="322864"/>
            <a:ext cx="5761219" cy="3449638"/>
          </a:xfrm>
        </p:spPr>
      </p:pic>
      <p:pic>
        <p:nvPicPr>
          <p:cNvPr id="6" name="Picture 5">
            <a:extLst>
              <a:ext uri="{FF2B5EF4-FFF2-40B4-BE49-F238E27FC236}">
                <a16:creationId xmlns:a16="http://schemas.microsoft.com/office/drawing/2014/main" id="{3DD01618-6ED2-4DB6-B578-AF4B5F2242A3}"/>
              </a:ext>
            </a:extLst>
          </p:cNvPr>
          <p:cNvPicPr>
            <a:picLocks noChangeAspect="1"/>
          </p:cNvPicPr>
          <p:nvPr/>
        </p:nvPicPr>
        <p:blipFill>
          <a:blip r:embed="rId3"/>
          <a:stretch>
            <a:fillRect/>
          </a:stretch>
        </p:blipFill>
        <p:spPr>
          <a:xfrm>
            <a:off x="6056808" y="3772502"/>
            <a:ext cx="5761219" cy="2786113"/>
          </a:xfrm>
          <a:prstGeom prst="rect">
            <a:avLst/>
          </a:prstGeom>
        </p:spPr>
      </p:pic>
      <p:sp>
        <p:nvSpPr>
          <p:cNvPr id="12" name="TextBox 11">
            <a:extLst>
              <a:ext uri="{FF2B5EF4-FFF2-40B4-BE49-F238E27FC236}">
                <a16:creationId xmlns:a16="http://schemas.microsoft.com/office/drawing/2014/main" id="{013B1E55-C382-4152-8206-63DA78D7C49B}"/>
              </a:ext>
            </a:extLst>
          </p:cNvPr>
          <p:cNvSpPr txBox="1"/>
          <p:nvPr/>
        </p:nvSpPr>
        <p:spPr>
          <a:xfrm>
            <a:off x="357326" y="334076"/>
            <a:ext cx="6094520" cy="707886"/>
          </a:xfrm>
          <a:prstGeom prst="rect">
            <a:avLst/>
          </a:prstGeom>
          <a:noFill/>
        </p:spPr>
        <p:txBody>
          <a:bodyPr wrap="square">
            <a:spAutoFit/>
          </a:bodyPr>
          <a:lstStyle/>
          <a:p>
            <a:r>
              <a:rPr lang="en-US" sz="4000" dirty="0">
                <a:solidFill>
                  <a:prstClr val="black">
                    <a:lumMod val="85000"/>
                    <a:lumOff val="15000"/>
                  </a:prstClr>
                </a:solidFill>
                <a:latin typeface="Century Gothic" panose="020B0502020202020204"/>
              </a:rPr>
              <a:t>4</a:t>
            </a:r>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 Uniform cost search</a:t>
            </a:r>
            <a:endParaRPr lang="en-US" dirty="0"/>
          </a:p>
        </p:txBody>
      </p:sp>
      <p:sp>
        <p:nvSpPr>
          <p:cNvPr id="14" name="TextBox 13">
            <a:extLst>
              <a:ext uri="{FF2B5EF4-FFF2-40B4-BE49-F238E27FC236}">
                <a16:creationId xmlns:a16="http://schemas.microsoft.com/office/drawing/2014/main" id="{5116B692-EE70-4095-BCF5-080C46264D6D}"/>
              </a:ext>
            </a:extLst>
          </p:cNvPr>
          <p:cNvSpPr txBox="1"/>
          <p:nvPr/>
        </p:nvSpPr>
        <p:spPr>
          <a:xfrm>
            <a:off x="641411" y="1160300"/>
            <a:ext cx="609452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entury Gothic" panose="020B0502020202020204"/>
                <a:ea typeface="+mn-ea"/>
                <a:cs typeface="+mn-cs"/>
              </a:rPr>
              <a:t>Looping</a:t>
            </a:r>
          </a:p>
        </p:txBody>
      </p:sp>
      <p:cxnSp>
        <p:nvCxnSpPr>
          <p:cNvPr id="15" name="Straight Arrow Connector 14">
            <a:extLst>
              <a:ext uri="{FF2B5EF4-FFF2-40B4-BE49-F238E27FC236}">
                <a16:creationId xmlns:a16="http://schemas.microsoft.com/office/drawing/2014/main" id="{C6416F67-3054-4008-92BE-ACA938333A66}"/>
              </a:ext>
            </a:extLst>
          </p:cNvPr>
          <p:cNvCxnSpPr>
            <a:cxnSpLocks/>
            <a:stCxn id="19" idx="3"/>
            <a:endCxn id="20" idx="1"/>
          </p:cNvCxnSpPr>
          <p:nvPr/>
        </p:nvCxnSpPr>
        <p:spPr>
          <a:xfrm flipV="1">
            <a:off x="3969363" y="852187"/>
            <a:ext cx="2355237" cy="68622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E11B20B-FCE0-4471-941A-3463D65EE628}"/>
              </a:ext>
            </a:extLst>
          </p:cNvPr>
          <p:cNvSpPr txBox="1"/>
          <p:nvPr/>
        </p:nvSpPr>
        <p:spPr>
          <a:xfrm>
            <a:off x="2182879" y="953637"/>
            <a:ext cx="1786484" cy="1169551"/>
          </a:xfrm>
          <a:prstGeom prst="rect">
            <a:avLst/>
          </a:prstGeom>
          <a:noFill/>
        </p:spPr>
        <p:txBody>
          <a:bodyPr wrap="square" rtlCol="0">
            <a:spAutoFit/>
          </a:bodyPr>
          <a:lstStyle/>
          <a:p>
            <a:r>
              <a:rPr lang="en-US" sz="1400" dirty="0"/>
              <a:t>Sort the fringe in ascending order based on the cost to reach that specific node</a:t>
            </a:r>
          </a:p>
        </p:txBody>
      </p:sp>
      <p:sp>
        <p:nvSpPr>
          <p:cNvPr id="20" name="Rectangle 19">
            <a:extLst>
              <a:ext uri="{FF2B5EF4-FFF2-40B4-BE49-F238E27FC236}">
                <a16:creationId xmlns:a16="http://schemas.microsoft.com/office/drawing/2014/main" id="{00EFB997-8E21-4D78-9125-87352AD5DD6B}"/>
              </a:ext>
            </a:extLst>
          </p:cNvPr>
          <p:cNvSpPr/>
          <p:nvPr/>
        </p:nvSpPr>
        <p:spPr>
          <a:xfrm>
            <a:off x="6324600" y="751873"/>
            <a:ext cx="5294012" cy="200627"/>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CBBA9E0-0725-466D-A31A-672EC5877F28}"/>
              </a:ext>
            </a:extLst>
          </p:cNvPr>
          <p:cNvSpPr/>
          <p:nvPr/>
        </p:nvSpPr>
        <p:spPr>
          <a:xfrm>
            <a:off x="6417962" y="1166546"/>
            <a:ext cx="5200650" cy="145283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Arrow Connector 21">
            <a:extLst>
              <a:ext uri="{FF2B5EF4-FFF2-40B4-BE49-F238E27FC236}">
                <a16:creationId xmlns:a16="http://schemas.microsoft.com/office/drawing/2014/main" id="{86765C38-4C4B-48E0-B94C-DD94A6343D75}"/>
              </a:ext>
            </a:extLst>
          </p:cNvPr>
          <p:cNvCxnSpPr>
            <a:cxnSpLocks/>
            <a:stCxn id="23" idx="3"/>
            <a:endCxn id="21" idx="1"/>
          </p:cNvCxnSpPr>
          <p:nvPr/>
        </p:nvCxnSpPr>
        <p:spPr>
          <a:xfrm flipV="1">
            <a:off x="2143810" y="1892961"/>
            <a:ext cx="4274152" cy="7578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379A158-8800-4A69-A759-46CBE74B5A2B}"/>
              </a:ext>
            </a:extLst>
          </p:cNvPr>
          <p:cNvSpPr txBox="1"/>
          <p:nvPr/>
        </p:nvSpPr>
        <p:spPr>
          <a:xfrm>
            <a:off x="357326" y="2066057"/>
            <a:ext cx="1786484" cy="1169551"/>
          </a:xfrm>
          <a:prstGeom prst="rect">
            <a:avLst/>
          </a:prstGeom>
          <a:noFill/>
        </p:spPr>
        <p:txBody>
          <a:bodyPr wrap="square" rtlCol="0">
            <a:spAutoFit/>
          </a:bodyPr>
          <a:lstStyle/>
          <a:p>
            <a:r>
              <a:rPr lang="en-US" sz="1400" dirty="0"/>
              <a:t>Get the node that is supposed to be expanded and make sure it isn’t visited before.</a:t>
            </a:r>
          </a:p>
        </p:txBody>
      </p:sp>
      <p:sp>
        <p:nvSpPr>
          <p:cNvPr id="24" name="Rectangle 23">
            <a:extLst>
              <a:ext uri="{FF2B5EF4-FFF2-40B4-BE49-F238E27FC236}">
                <a16:creationId xmlns:a16="http://schemas.microsoft.com/office/drawing/2014/main" id="{48B630A4-EAF6-4E3C-90FE-1DBAE0641F78}"/>
              </a:ext>
            </a:extLst>
          </p:cNvPr>
          <p:cNvSpPr/>
          <p:nvPr/>
        </p:nvSpPr>
        <p:spPr>
          <a:xfrm>
            <a:off x="6446537" y="2795321"/>
            <a:ext cx="5172075" cy="90037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C4CBA8D4-FC53-4AAB-B3CC-45215310C88A}"/>
              </a:ext>
            </a:extLst>
          </p:cNvPr>
          <p:cNvCxnSpPr>
            <a:cxnSpLocks/>
            <a:stCxn id="31" idx="3"/>
            <a:endCxn id="24" idx="1"/>
          </p:cNvCxnSpPr>
          <p:nvPr/>
        </p:nvCxnSpPr>
        <p:spPr>
          <a:xfrm flipV="1">
            <a:off x="4551747" y="3245511"/>
            <a:ext cx="1894790" cy="1797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432BAEB-D451-4256-A94E-3421B6092A0B}"/>
              </a:ext>
            </a:extLst>
          </p:cNvPr>
          <p:cNvSpPr txBox="1"/>
          <p:nvPr/>
        </p:nvSpPr>
        <p:spPr>
          <a:xfrm>
            <a:off x="2257425" y="2948231"/>
            <a:ext cx="2294322" cy="954107"/>
          </a:xfrm>
          <a:prstGeom prst="rect">
            <a:avLst/>
          </a:prstGeom>
          <a:noFill/>
        </p:spPr>
        <p:txBody>
          <a:bodyPr wrap="square" rtlCol="0">
            <a:spAutoFit/>
          </a:bodyPr>
          <a:lstStyle/>
          <a:p>
            <a:r>
              <a:rPr lang="en-US" sz="1400" dirty="0"/>
              <a:t>Check if the current node is a goal. If so set that the goal is found and exit from the loop</a:t>
            </a:r>
          </a:p>
        </p:txBody>
      </p:sp>
      <p:sp>
        <p:nvSpPr>
          <p:cNvPr id="36" name="Rectangle 35">
            <a:extLst>
              <a:ext uri="{FF2B5EF4-FFF2-40B4-BE49-F238E27FC236}">
                <a16:creationId xmlns:a16="http://schemas.microsoft.com/office/drawing/2014/main" id="{B71E31DE-E355-4DFC-86F5-E9B1C2A0C71D}"/>
              </a:ext>
            </a:extLst>
          </p:cNvPr>
          <p:cNvSpPr/>
          <p:nvPr/>
        </p:nvSpPr>
        <p:spPr>
          <a:xfrm>
            <a:off x="6160787" y="5071797"/>
            <a:ext cx="5457825" cy="619658"/>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74C2ED0D-795C-480B-84DE-C0B42773F16E}"/>
              </a:ext>
            </a:extLst>
          </p:cNvPr>
          <p:cNvCxnSpPr>
            <a:cxnSpLocks/>
            <a:stCxn id="41" idx="3"/>
            <a:endCxn id="36" idx="1"/>
          </p:cNvCxnSpPr>
          <p:nvPr/>
        </p:nvCxnSpPr>
        <p:spPr>
          <a:xfrm>
            <a:off x="3890583" y="4693636"/>
            <a:ext cx="2270204" cy="68799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BA13A1D-36F1-40DD-8DFE-5B96E9D1AB8B}"/>
              </a:ext>
            </a:extLst>
          </p:cNvPr>
          <p:cNvSpPr txBox="1"/>
          <p:nvPr/>
        </p:nvSpPr>
        <p:spPr>
          <a:xfrm>
            <a:off x="357326" y="4001138"/>
            <a:ext cx="3533257" cy="1384995"/>
          </a:xfrm>
          <a:prstGeom prst="rect">
            <a:avLst/>
          </a:prstGeom>
          <a:noFill/>
        </p:spPr>
        <p:txBody>
          <a:bodyPr wrap="square" rtlCol="0">
            <a:spAutoFit/>
          </a:bodyPr>
          <a:lstStyle/>
          <a:p>
            <a:r>
              <a:rPr lang="en-US" sz="1400" dirty="0"/>
              <a:t>For each child of the current node we check if it isn’t visited and add it to the fringe with setting its parent as the current node being expanded and the path cost to reach it = path to parent + (parent to child)</a:t>
            </a:r>
          </a:p>
        </p:txBody>
      </p:sp>
      <p:cxnSp>
        <p:nvCxnSpPr>
          <p:cNvPr id="44" name="Straight Arrow Connector 43">
            <a:extLst>
              <a:ext uri="{FF2B5EF4-FFF2-40B4-BE49-F238E27FC236}">
                <a16:creationId xmlns:a16="http://schemas.microsoft.com/office/drawing/2014/main" id="{E9B730A1-92E2-43CC-9FE9-33636AD67C44}"/>
              </a:ext>
            </a:extLst>
          </p:cNvPr>
          <p:cNvCxnSpPr>
            <a:cxnSpLocks/>
            <a:stCxn id="49" idx="3"/>
            <a:endCxn id="45" idx="1"/>
          </p:cNvCxnSpPr>
          <p:nvPr/>
        </p:nvCxnSpPr>
        <p:spPr>
          <a:xfrm>
            <a:off x="3826535" y="5961987"/>
            <a:ext cx="2353302" cy="23878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5307720-CE8B-462A-83D5-B7291E84D3F1}"/>
              </a:ext>
            </a:extLst>
          </p:cNvPr>
          <p:cNvSpPr/>
          <p:nvPr/>
        </p:nvSpPr>
        <p:spPr>
          <a:xfrm>
            <a:off x="6179837" y="5890947"/>
            <a:ext cx="5457825" cy="619658"/>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a:extLst>
              <a:ext uri="{FF2B5EF4-FFF2-40B4-BE49-F238E27FC236}">
                <a16:creationId xmlns:a16="http://schemas.microsoft.com/office/drawing/2014/main" id="{42DA0361-CC4E-4B99-9685-5DFA6CBD207B}"/>
              </a:ext>
            </a:extLst>
          </p:cNvPr>
          <p:cNvSpPr txBox="1"/>
          <p:nvPr/>
        </p:nvSpPr>
        <p:spPr>
          <a:xfrm>
            <a:off x="1532213" y="5484933"/>
            <a:ext cx="2294322" cy="954107"/>
          </a:xfrm>
          <a:prstGeom prst="rect">
            <a:avLst/>
          </a:prstGeom>
          <a:noFill/>
        </p:spPr>
        <p:txBody>
          <a:bodyPr wrap="square" rtlCol="0">
            <a:spAutoFit/>
          </a:bodyPr>
          <a:lstStyle/>
          <a:p>
            <a:r>
              <a:rPr lang="en-US" sz="1400" dirty="0"/>
              <a:t>Add the current node to the list of visited nodes and set its parent in the dictionary.</a:t>
            </a:r>
          </a:p>
        </p:txBody>
      </p:sp>
      <p:sp>
        <p:nvSpPr>
          <p:cNvPr id="53" name="Rectangle 52">
            <a:extLst>
              <a:ext uri="{FF2B5EF4-FFF2-40B4-BE49-F238E27FC236}">
                <a16:creationId xmlns:a16="http://schemas.microsoft.com/office/drawing/2014/main" id="{27569AE8-FAF9-43B4-8ABB-99D7F05A4D03}"/>
              </a:ext>
            </a:extLst>
          </p:cNvPr>
          <p:cNvSpPr/>
          <p:nvPr/>
        </p:nvSpPr>
        <p:spPr>
          <a:xfrm>
            <a:off x="8105775" y="5439378"/>
            <a:ext cx="1952625" cy="25207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71083F66-1D84-4C13-8C8D-F2581E3D3E02}"/>
              </a:ext>
            </a:extLst>
          </p:cNvPr>
          <p:cNvSpPr txBox="1"/>
          <p:nvPr/>
        </p:nvSpPr>
        <p:spPr>
          <a:xfrm>
            <a:off x="9332612" y="4602719"/>
            <a:ext cx="1849738" cy="2616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B050"/>
                </a:solidFill>
                <a:effectLst/>
                <a:uLnTx/>
                <a:uFillTx/>
                <a:latin typeface="Century Gothic" panose="020B0502020202020204"/>
                <a:ea typeface="+mn-ea"/>
                <a:cs typeface="+mn-cs"/>
              </a:rPr>
              <a:t>Weight to reach node</a:t>
            </a:r>
          </a:p>
        </p:txBody>
      </p:sp>
      <p:cxnSp>
        <p:nvCxnSpPr>
          <p:cNvPr id="55" name="Straight Arrow Connector 54">
            <a:extLst>
              <a:ext uri="{FF2B5EF4-FFF2-40B4-BE49-F238E27FC236}">
                <a16:creationId xmlns:a16="http://schemas.microsoft.com/office/drawing/2014/main" id="{9D70A3C8-E775-41FA-819F-83B9438A97AE}"/>
              </a:ext>
            </a:extLst>
          </p:cNvPr>
          <p:cNvCxnSpPr>
            <a:cxnSpLocks/>
            <a:stCxn id="54" idx="2"/>
            <a:endCxn id="53" idx="0"/>
          </p:cNvCxnSpPr>
          <p:nvPr/>
        </p:nvCxnSpPr>
        <p:spPr>
          <a:xfrm flipH="1">
            <a:off x="9082088" y="4864329"/>
            <a:ext cx="1175393" cy="5750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09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361906-2920-4BF2-98A4-66055CEABFED}"/>
              </a:ext>
            </a:extLst>
          </p:cNvPr>
          <p:cNvPicPr>
            <a:picLocks noGrp="1" noChangeAspect="1"/>
          </p:cNvPicPr>
          <p:nvPr>
            <p:ph idx="1"/>
          </p:nvPr>
        </p:nvPicPr>
        <p:blipFill>
          <a:blip r:embed="rId2"/>
          <a:stretch>
            <a:fillRect/>
          </a:stretch>
        </p:blipFill>
        <p:spPr>
          <a:xfrm>
            <a:off x="5781245" y="1949877"/>
            <a:ext cx="5297709" cy="2726897"/>
          </a:xfrm>
        </p:spPr>
      </p:pic>
      <p:sp>
        <p:nvSpPr>
          <p:cNvPr id="7" name="TextBox 6">
            <a:extLst>
              <a:ext uri="{FF2B5EF4-FFF2-40B4-BE49-F238E27FC236}">
                <a16:creationId xmlns:a16="http://schemas.microsoft.com/office/drawing/2014/main" id="{75FAF43C-1478-4001-AF82-654A58BC0C83}"/>
              </a:ext>
            </a:extLst>
          </p:cNvPr>
          <p:cNvSpPr txBox="1"/>
          <p:nvPr/>
        </p:nvSpPr>
        <p:spPr>
          <a:xfrm>
            <a:off x="348448" y="280810"/>
            <a:ext cx="60945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000" dirty="0">
                <a:solidFill>
                  <a:prstClr val="black">
                    <a:lumMod val="85000"/>
                    <a:lumOff val="15000"/>
                  </a:prstClr>
                </a:solidFill>
                <a:latin typeface="Century Gothic" panose="020B0502020202020204"/>
              </a:rPr>
              <a:t>4</a:t>
            </a:r>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 Uniform cost search</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9" name="TextBox 8">
            <a:extLst>
              <a:ext uri="{FF2B5EF4-FFF2-40B4-BE49-F238E27FC236}">
                <a16:creationId xmlns:a16="http://schemas.microsoft.com/office/drawing/2014/main" id="{BE68F136-B22C-414D-9245-EF68E23C7A5F}"/>
              </a:ext>
            </a:extLst>
          </p:cNvPr>
          <p:cNvSpPr txBox="1"/>
          <p:nvPr/>
        </p:nvSpPr>
        <p:spPr>
          <a:xfrm>
            <a:off x="504405" y="988696"/>
            <a:ext cx="4680154" cy="369332"/>
          </a:xfrm>
          <a:prstGeom prst="rect">
            <a:avLst/>
          </a:prstGeom>
          <a:noFill/>
        </p:spPr>
        <p:txBody>
          <a:bodyPr wrap="square">
            <a:spAutoFit/>
          </a:bodyPr>
          <a:lstStyle/>
          <a:p>
            <a:r>
              <a:rPr lang="en-US" dirty="0"/>
              <a:t>Finding the path to goal</a:t>
            </a:r>
          </a:p>
        </p:txBody>
      </p:sp>
      <p:sp>
        <p:nvSpPr>
          <p:cNvPr id="10" name="Rectangle 9">
            <a:extLst>
              <a:ext uri="{FF2B5EF4-FFF2-40B4-BE49-F238E27FC236}">
                <a16:creationId xmlns:a16="http://schemas.microsoft.com/office/drawing/2014/main" id="{1F9569CE-04FB-40B3-871B-E4FC52FE74B1}"/>
              </a:ext>
            </a:extLst>
          </p:cNvPr>
          <p:cNvSpPr/>
          <p:nvPr/>
        </p:nvSpPr>
        <p:spPr>
          <a:xfrm>
            <a:off x="5865512" y="2738171"/>
            <a:ext cx="5078713" cy="15004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8D167F96-5FA3-4599-B80C-2F0733F26734}"/>
              </a:ext>
            </a:extLst>
          </p:cNvPr>
          <p:cNvCxnSpPr>
            <a:cxnSpLocks/>
            <a:stCxn id="14" idx="3"/>
            <a:endCxn id="10" idx="1"/>
          </p:cNvCxnSpPr>
          <p:nvPr/>
        </p:nvCxnSpPr>
        <p:spPr>
          <a:xfrm flipV="1">
            <a:off x="4151697" y="3488398"/>
            <a:ext cx="1713815" cy="202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06863EB-AE78-4EF4-B022-45FA0868B337}"/>
              </a:ext>
            </a:extLst>
          </p:cNvPr>
          <p:cNvSpPr txBox="1"/>
          <p:nvPr/>
        </p:nvSpPr>
        <p:spPr>
          <a:xfrm>
            <a:off x="981075" y="2891081"/>
            <a:ext cx="3170622" cy="1600438"/>
          </a:xfrm>
          <a:prstGeom prst="rect">
            <a:avLst/>
          </a:prstGeom>
          <a:noFill/>
        </p:spPr>
        <p:txBody>
          <a:bodyPr wrap="square" rtlCol="0">
            <a:spAutoFit/>
          </a:bodyPr>
          <a:lstStyle/>
          <a:p>
            <a:r>
              <a:rPr lang="en-US" sz="1400" dirty="0"/>
              <a:t>If we exited the while loop due to finding a goal the we enter this loop that uses the dictionary called parent to find the solution path by inserting the nodes from the goal up to the starting node in a list then reversing the list</a:t>
            </a:r>
          </a:p>
        </p:txBody>
      </p:sp>
    </p:spTree>
    <p:extLst>
      <p:ext uri="{BB962C8B-B14F-4D97-AF65-F5344CB8AC3E}">
        <p14:creationId xmlns:p14="http://schemas.microsoft.com/office/powerpoint/2010/main" val="385977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83EC34-F16A-4729-AC9F-2EB6D5E2494E}"/>
              </a:ext>
            </a:extLst>
          </p:cNvPr>
          <p:cNvSpPr/>
          <p:nvPr/>
        </p:nvSpPr>
        <p:spPr>
          <a:xfrm>
            <a:off x="409576" y="2653036"/>
            <a:ext cx="11282362" cy="144655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8800" dirty="0">
                <a:ln w="0"/>
                <a:solidFill>
                  <a:srgbClr val="00B0F0"/>
                </a:solidFill>
                <a:effectLst>
                  <a:reflection blurRad="6350" stA="53000" endA="300" endPos="35500" dir="5400000" sy="-90000" algn="bl" rotWithShape="0"/>
                </a:effectLst>
                <a:latin typeface="Century Gothic" panose="020B0502020202020204"/>
              </a:rPr>
              <a:t>Uninformed</a:t>
            </a:r>
            <a:r>
              <a:rPr kumimoji="0" lang="en-US" sz="8800" b="0" i="0" u="none" strike="noStrike" kern="1200" cap="none" spc="0" normalizeH="0" baseline="0" noProof="0" dirty="0">
                <a:ln w="0"/>
                <a:solidFill>
                  <a:srgbClr val="00B0F0"/>
                </a:solidFill>
                <a:effectLst>
                  <a:reflection blurRad="6350" stA="53000" endA="300" endPos="35500" dir="5400000" sy="-90000" algn="bl" rotWithShape="0"/>
                </a:effectLst>
                <a:uLnTx/>
                <a:uFillTx/>
                <a:latin typeface="Century Gothic" panose="020B0502020202020204"/>
                <a:ea typeface="+mn-ea"/>
                <a:cs typeface="+mn-cs"/>
              </a:rPr>
              <a:t> Search</a:t>
            </a:r>
          </a:p>
        </p:txBody>
      </p:sp>
    </p:spTree>
    <p:extLst>
      <p:ext uri="{BB962C8B-B14F-4D97-AF65-F5344CB8AC3E}">
        <p14:creationId xmlns:p14="http://schemas.microsoft.com/office/powerpoint/2010/main" val="434454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8E75C-F7B2-8924-9E0D-52FE45A0958A}"/>
              </a:ext>
            </a:extLst>
          </p:cNvPr>
          <p:cNvPicPr>
            <a:picLocks noChangeAspect="1"/>
          </p:cNvPicPr>
          <p:nvPr/>
        </p:nvPicPr>
        <p:blipFill>
          <a:blip r:embed="rId2"/>
          <a:stretch>
            <a:fillRect/>
          </a:stretch>
        </p:blipFill>
        <p:spPr>
          <a:xfrm>
            <a:off x="504403" y="1358028"/>
            <a:ext cx="3499024" cy="4900339"/>
          </a:xfrm>
          <a:prstGeom prst="rect">
            <a:avLst/>
          </a:prstGeom>
        </p:spPr>
      </p:pic>
      <p:sp>
        <p:nvSpPr>
          <p:cNvPr id="7" name="TextBox 6">
            <a:extLst>
              <a:ext uri="{FF2B5EF4-FFF2-40B4-BE49-F238E27FC236}">
                <a16:creationId xmlns:a16="http://schemas.microsoft.com/office/drawing/2014/main" id="{0E9228AC-FB1B-13DC-FC26-A0664F6606CD}"/>
              </a:ext>
            </a:extLst>
          </p:cNvPr>
          <p:cNvSpPr txBox="1"/>
          <p:nvPr/>
        </p:nvSpPr>
        <p:spPr>
          <a:xfrm>
            <a:off x="504404" y="988696"/>
            <a:ext cx="5947441" cy="369332"/>
          </a:xfrm>
          <a:prstGeom prst="rect">
            <a:avLst/>
          </a:prstGeom>
          <a:noFill/>
        </p:spPr>
        <p:txBody>
          <a:bodyPr wrap="square">
            <a:spAutoFit/>
          </a:bodyPr>
          <a:lstStyle/>
          <a:p>
            <a:r>
              <a:rPr lang="en-US"/>
              <a:t>How the implemented algorithm handles this graph</a:t>
            </a:r>
            <a:endParaRPr lang="en-US" dirty="0"/>
          </a:p>
        </p:txBody>
      </p:sp>
      <p:sp>
        <p:nvSpPr>
          <p:cNvPr id="28" name="TextBox 27">
            <a:extLst>
              <a:ext uri="{FF2B5EF4-FFF2-40B4-BE49-F238E27FC236}">
                <a16:creationId xmlns:a16="http://schemas.microsoft.com/office/drawing/2014/main" id="{B52F8A03-B93D-6C98-AB4E-0549638BED23}"/>
              </a:ext>
            </a:extLst>
          </p:cNvPr>
          <p:cNvSpPr txBox="1"/>
          <p:nvPr/>
        </p:nvSpPr>
        <p:spPr>
          <a:xfrm>
            <a:off x="4102650" y="1358028"/>
            <a:ext cx="3499024" cy="5262979"/>
          </a:xfrm>
          <a:prstGeom prst="rect">
            <a:avLst/>
          </a:prstGeom>
          <a:noFill/>
        </p:spPr>
        <p:txBody>
          <a:bodyPr wrap="square" rtlCol="0">
            <a:spAutoFit/>
          </a:bodyPr>
          <a:lstStyle/>
          <a:p>
            <a:r>
              <a:rPr lang="en-US" sz="1400" dirty="0"/>
              <a:t>Initially we start at S we expand getting its children B-C-D.</a:t>
            </a:r>
          </a:p>
          <a:p>
            <a:endParaRPr lang="en-US" sz="1400" dirty="0"/>
          </a:p>
          <a:p>
            <a:r>
              <a:rPr lang="en-US" sz="1400" dirty="0"/>
              <a:t>Next C is visited and expanded as it has the lowest cost from the start (W=1).</a:t>
            </a:r>
          </a:p>
          <a:p>
            <a:endParaRPr lang="en-US" sz="1400" dirty="0"/>
          </a:p>
          <a:p>
            <a:r>
              <a:rPr lang="en-US" sz="1400" dirty="0"/>
              <a:t>Next B is visited and expanded as it has the lowest cost from the start (W=2)</a:t>
            </a:r>
          </a:p>
          <a:p>
            <a:endParaRPr lang="en-US" sz="1400" dirty="0"/>
          </a:p>
          <a:p>
            <a:r>
              <a:rPr lang="en-US" sz="1400" dirty="0"/>
              <a:t>Next E is visited and expanded as it has the lowest cost from the start (W=9)</a:t>
            </a:r>
          </a:p>
          <a:p>
            <a:endParaRPr lang="en-US" sz="1400" dirty="0"/>
          </a:p>
          <a:p>
            <a:r>
              <a:rPr lang="en-US" sz="1400" dirty="0"/>
              <a:t>Next D is visited and expanded as it has the lowest from the start (W=10)</a:t>
            </a:r>
          </a:p>
          <a:p>
            <a:endParaRPr lang="en-US" sz="1400" dirty="0"/>
          </a:p>
          <a:p>
            <a:r>
              <a:rPr lang="en-US" sz="1400" dirty="0"/>
              <a:t>Next F is visited and expanded as it has the lowest cost from the Start (W=10)</a:t>
            </a:r>
          </a:p>
          <a:p>
            <a:endParaRPr lang="en-US" sz="1400" dirty="0"/>
          </a:p>
          <a:p>
            <a:r>
              <a:rPr lang="en-US" sz="1400" dirty="0"/>
              <a:t>Next G is visited as it has the lowest cost from the start (W=11)</a:t>
            </a:r>
          </a:p>
        </p:txBody>
      </p:sp>
      <p:sp>
        <p:nvSpPr>
          <p:cNvPr id="30" name="TextBox 29">
            <a:extLst>
              <a:ext uri="{FF2B5EF4-FFF2-40B4-BE49-F238E27FC236}">
                <a16:creationId xmlns:a16="http://schemas.microsoft.com/office/drawing/2014/main" id="{8657A062-9A7F-19B1-CF85-05BE57706D17}"/>
              </a:ext>
            </a:extLst>
          </p:cNvPr>
          <p:cNvSpPr txBox="1"/>
          <p:nvPr/>
        </p:nvSpPr>
        <p:spPr>
          <a:xfrm>
            <a:off x="7911092" y="5215396"/>
            <a:ext cx="3630875" cy="738664"/>
          </a:xfrm>
          <a:prstGeom prst="rect">
            <a:avLst/>
          </a:prstGeom>
          <a:noFill/>
        </p:spPr>
        <p:txBody>
          <a:bodyPr wrap="square" rtlCol="0">
            <a:spAutoFit/>
          </a:bodyPr>
          <a:lstStyle/>
          <a:p>
            <a:r>
              <a:rPr lang="en-US" sz="1400" dirty="0"/>
              <a:t>The algorithm returns the path with the minimum cost from the start to goal which is the first path discovered.</a:t>
            </a:r>
          </a:p>
        </p:txBody>
      </p:sp>
      <p:sp>
        <p:nvSpPr>
          <p:cNvPr id="9" name="TextBox 8">
            <a:extLst>
              <a:ext uri="{FF2B5EF4-FFF2-40B4-BE49-F238E27FC236}">
                <a16:creationId xmlns:a16="http://schemas.microsoft.com/office/drawing/2014/main" id="{91CD1CF8-FD30-014E-20CF-1D6BC28623DF}"/>
              </a:ext>
            </a:extLst>
          </p:cNvPr>
          <p:cNvSpPr txBox="1"/>
          <p:nvPr/>
        </p:nvSpPr>
        <p:spPr>
          <a:xfrm>
            <a:off x="348448" y="376060"/>
            <a:ext cx="609452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prstClr val="black">
                    <a:lumMod val="85000"/>
                    <a:lumOff val="15000"/>
                  </a:prstClr>
                </a:solidFill>
                <a:latin typeface="Century Gothic" panose="020B0502020202020204"/>
              </a:rPr>
              <a:t>4</a:t>
            </a:r>
            <a: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-Uniform cost search</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8" name="Picture 7">
            <a:extLst>
              <a:ext uri="{FF2B5EF4-FFF2-40B4-BE49-F238E27FC236}">
                <a16:creationId xmlns:a16="http://schemas.microsoft.com/office/drawing/2014/main" id="{CBDA3848-260B-552D-1C2C-D3B8190E1ABF}"/>
              </a:ext>
            </a:extLst>
          </p:cNvPr>
          <p:cNvPicPr>
            <a:picLocks noChangeAspect="1"/>
          </p:cNvPicPr>
          <p:nvPr/>
        </p:nvPicPr>
        <p:blipFill>
          <a:blip r:embed="rId3"/>
          <a:stretch>
            <a:fillRect/>
          </a:stretch>
        </p:blipFill>
        <p:spPr>
          <a:xfrm>
            <a:off x="8281617" y="923954"/>
            <a:ext cx="2591652" cy="3112624"/>
          </a:xfrm>
          <a:prstGeom prst="rect">
            <a:avLst/>
          </a:prstGeom>
        </p:spPr>
      </p:pic>
      <p:pic>
        <p:nvPicPr>
          <p:cNvPr id="12" name="Picture 11">
            <a:extLst>
              <a:ext uri="{FF2B5EF4-FFF2-40B4-BE49-F238E27FC236}">
                <a16:creationId xmlns:a16="http://schemas.microsoft.com/office/drawing/2014/main" id="{A1257DB3-DA32-AE10-60B6-66B01FF258FC}"/>
              </a:ext>
            </a:extLst>
          </p:cNvPr>
          <p:cNvPicPr>
            <a:picLocks noChangeAspect="1"/>
          </p:cNvPicPr>
          <p:nvPr/>
        </p:nvPicPr>
        <p:blipFill>
          <a:blip r:embed="rId4"/>
          <a:stretch>
            <a:fillRect/>
          </a:stretch>
        </p:blipFill>
        <p:spPr>
          <a:xfrm>
            <a:off x="8014707" y="4110617"/>
            <a:ext cx="3125472" cy="1030740"/>
          </a:xfrm>
          <a:prstGeom prst="rect">
            <a:avLst/>
          </a:prstGeom>
        </p:spPr>
      </p:pic>
      <p:sp>
        <p:nvSpPr>
          <p:cNvPr id="10" name="TextBox 9">
            <a:extLst>
              <a:ext uri="{FF2B5EF4-FFF2-40B4-BE49-F238E27FC236}">
                <a16:creationId xmlns:a16="http://schemas.microsoft.com/office/drawing/2014/main" id="{457855FA-4660-351D-61EC-7EBD8E232616}"/>
              </a:ext>
            </a:extLst>
          </p:cNvPr>
          <p:cNvSpPr txBox="1"/>
          <p:nvPr/>
        </p:nvSpPr>
        <p:spPr>
          <a:xfrm>
            <a:off x="7911091" y="5934046"/>
            <a:ext cx="3630875" cy="523220"/>
          </a:xfrm>
          <a:prstGeom prst="rect">
            <a:avLst/>
          </a:prstGeom>
          <a:noFill/>
        </p:spPr>
        <p:txBody>
          <a:bodyPr wrap="square" rtlCol="0">
            <a:spAutoFit/>
          </a:bodyPr>
          <a:lstStyle/>
          <a:p>
            <a:r>
              <a:rPr lang="en-US" sz="1400" dirty="0"/>
              <a:t>In case of a tie the tie breaking is randomized.</a:t>
            </a:r>
          </a:p>
        </p:txBody>
      </p:sp>
    </p:spTree>
    <p:extLst>
      <p:ext uri="{BB962C8B-B14F-4D97-AF65-F5344CB8AC3E}">
        <p14:creationId xmlns:p14="http://schemas.microsoft.com/office/powerpoint/2010/main" val="200607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83EC34-F16A-4729-AC9F-2EB6D5E2494E}"/>
              </a:ext>
            </a:extLst>
          </p:cNvPr>
          <p:cNvSpPr/>
          <p:nvPr/>
        </p:nvSpPr>
        <p:spPr>
          <a:xfrm>
            <a:off x="719137" y="2715180"/>
            <a:ext cx="10563225" cy="1446550"/>
          </a:xfrm>
          <a:prstGeom prst="rect">
            <a:avLst/>
          </a:prstGeom>
          <a:noFill/>
        </p:spPr>
        <p:txBody>
          <a:bodyPr wrap="square" lIns="91440" tIns="45720" rIns="91440" bIns="45720">
            <a:spAutoFit/>
          </a:bodyPr>
          <a:lstStyle/>
          <a:p>
            <a:pPr algn="ctr"/>
            <a:r>
              <a:rPr lang="en-US" sz="8800" dirty="0">
                <a:ln w="0"/>
                <a:solidFill>
                  <a:srgbClr val="00B0F0"/>
                </a:solidFill>
                <a:effectLst>
                  <a:reflection blurRad="6350" stA="53000" endA="300" endPos="35500" dir="5400000" sy="-90000" algn="bl" rotWithShape="0"/>
                </a:effectLst>
              </a:rPr>
              <a:t>Informed Search</a:t>
            </a:r>
            <a:endParaRPr lang="en-US" sz="8800" b="0" cap="none" spc="0" dirty="0">
              <a:ln w="0"/>
              <a:solidFill>
                <a:srgbClr val="00B0F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021707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BE79-A814-4405-A0E7-782F00B6450F}"/>
              </a:ext>
            </a:extLst>
          </p:cNvPr>
          <p:cNvSpPr>
            <a:spLocks noGrp="1"/>
          </p:cNvSpPr>
          <p:nvPr>
            <p:ph type="title"/>
          </p:nvPr>
        </p:nvSpPr>
        <p:spPr/>
        <p:txBody>
          <a:bodyPr/>
          <a:lstStyle/>
          <a:p>
            <a:r>
              <a:rPr lang="en-US" dirty="0"/>
              <a:t>5-Greedy Search</a:t>
            </a:r>
          </a:p>
        </p:txBody>
      </p:sp>
      <p:pic>
        <p:nvPicPr>
          <p:cNvPr id="5" name="Content Placeholder 4">
            <a:extLst>
              <a:ext uri="{FF2B5EF4-FFF2-40B4-BE49-F238E27FC236}">
                <a16:creationId xmlns:a16="http://schemas.microsoft.com/office/drawing/2014/main" id="{0064FA94-0C40-4227-97EA-3855DC636307}"/>
              </a:ext>
            </a:extLst>
          </p:cNvPr>
          <p:cNvPicPr>
            <a:picLocks noGrp="1" noChangeAspect="1"/>
          </p:cNvPicPr>
          <p:nvPr>
            <p:ph idx="1"/>
          </p:nvPr>
        </p:nvPicPr>
        <p:blipFill>
          <a:blip r:embed="rId2"/>
          <a:stretch>
            <a:fillRect/>
          </a:stretch>
        </p:blipFill>
        <p:spPr>
          <a:xfrm>
            <a:off x="4506952" y="3143646"/>
            <a:ext cx="6416596" cy="1851820"/>
          </a:xfrm>
        </p:spPr>
      </p:pic>
      <p:sp>
        <p:nvSpPr>
          <p:cNvPr id="6" name="TextBox 5">
            <a:extLst>
              <a:ext uri="{FF2B5EF4-FFF2-40B4-BE49-F238E27FC236}">
                <a16:creationId xmlns:a16="http://schemas.microsoft.com/office/drawing/2014/main" id="{269685DF-F9AF-438B-8E5B-5157BBB2CE35}"/>
              </a:ext>
            </a:extLst>
          </p:cNvPr>
          <p:cNvSpPr txBox="1"/>
          <p:nvPr/>
        </p:nvSpPr>
        <p:spPr>
          <a:xfrm>
            <a:off x="1090843" y="2696229"/>
            <a:ext cx="609452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1"/>
                </a:solidFill>
                <a:effectLst/>
                <a:uLnTx/>
                <a:uFillTx/>
                <a:latin typeface="Century Gothic" panose="020B0502020202020204"/>
                <a:ea typeface="+mn-ea"/>
                <a:cs typeface="+mn-cs"/>
              </a:rPr>
              <a:t>Initialization</a:t>
            </a:r>
          </a:p>
        </p:txBody>
      </p:sp>
      <p:sp>
        <p:nvSpPr>
          <p:cNvPr id="7" name="TextBox 6">
            <a:extLst>
              <a:ext uri="{FF2B5EF4-FFF2-40B4-BE49-F238E27FC236}">
                <a16:creationId xmlns:a16="http://schemas.microsoft.com/office/drawing/2014/main" id="{F6811C18-2406-42D9-9AAD-88532662EBC2}"/>
              </a:ext>
            </a:extLst>
          </p:cNvPr>
          <p:cNvSpPr txBox="1"/>
          <p:nvPr/>
        </p:nvSpPr>
        <p:spPr>
          <a:xfrm>
            <a:off x="1359540" y="1762171"/>
            <a:ext cx="8889360" cy="523220"/>
          </a:xfrm>
          <a:prstGeom prst="rect">
            <a:avLst/>
          </a:prstGeom>
          <a:noFill/>
        </p:spPr>
        <p:txBody>
          <a:bodyPr wrap="square" rtlCol="0">
            <a:spAutoFit/>
          </a:bodyPr>
          <a:lstStyle/>
          <a:p>
            <a:r>
              <a:rPr lang="en-US" sz="1400" dirty="0"/>
              <a:t>It is worth noting that the greedy search is almost the same as uniform cost search except that the fringe is sorted based on the heuristic of the node rather than the path cost to reach it.</a:t>
            </a:r>
          </a:p>
        </p:txBody>
      </p:sp>
      <p:cxnSp>
        <p:nvCxnSpPr>
          <p:cNvPr id="8" name="Straight Arrow Connector 7">
            <a:extLst>
              <a:ext uri="{FF2B5EF4-FFF2-40B4-BE49-F238E27FC236}">
                <a16:creationId xmlns:a16="http://schemas.microsoft.com/office/drawing/2014/main" id="{340B1BCB-7A67-4AA4-83CD-3E4A719045DA}"/>
              </a:ext>
            </a:extLst>
          </p:cNvPr>
          <p:cNvCxnSpPr>
            <a:cxnSpLocks/>
            <a:stCxn id="9" idx="3"/>
            <a:endCxn id="10" idx="1"/>
          </p:cNvCxnSpPr>
          <p:nvPr/>
        </p:nvCxnSpPr>
        <p:spPr>
          <a:xfrm flipV="1">
            <a:off x="2856779" y="3403803"/>
            <a:ext cx="1650173" cy="143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9D99E4B-AA88-4AAE-81DA-B5B0054E0098}"/>
              </a:ext>
            </a:extLst>
          </p:cNvPr>
          <p:cNvSpPr txBox="1"/>
          <p:nvPr/>
        </p:nvSpPr>
        <p:spPr>
          <a:xfrm>
            <a:off x="351520" y="3069877"/>
            <a:ext cx="2505259" cy="954107"/>
          </a:xfrm>
          <a:prstGeom prst="rect">
            <a:avLst/>
          </a:prstGeom>
          <a:noFill/>
        </p:spPr>
        <p:txBody>
          <a:bodyPr wrap="square" rtlCol="0">
            <a:spAutoFit/>
          </a:bodyPr>
          <a:lstStyle/>
          <a:p>
            <a:r>
              <a:rPr lang="en-US" sz="1400" dirty="0"/>
              <a:t>Convert the list of nodes received into a dictionary to map each node with its corresponding heuristic</a:t>
            </a:r>
          </a:p>
        </p:txBody>
      </p:sp>
      <p:sp>
        <p:nvSpPr>
          <p:cNvPr id="10" name="Rectangle 9">
            <a:extLst>
              <a:ext uri="{FF2B5EF4-FFF2-40B4-BE49-F238E27FC236}">
                <a16:creationId xmlns:a16="http://schemas.microsoft.com/office/drawing/2014/main" id="{9D64EA03-9091-4EED-835E-3389BD7D8F99}"/>
              </a:ext>
            </a:extLst>
          </p:cNvPr>
          <p:cNvSpPr/>
          <p:nvPr/>
        </p:nvSpPr>
        <p:spPr>
          <a:xfrm>
            <a:off x="4506952" y="3276600"/>
            <a:ext cx="2265323" cy="254406"/>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DC3E3325-2C52-4A2A-B0EA-4989E2E11393}"/>
              </a:ext>
            </a:extLst>
          </p:cNvPr>
          <p:cNvCxnSpPr>
            <a:cxnSpLocks/>
            <a:stCxn id="16" idx="2"/>
          </p:cNvCxnSpPr>
          <p:nvPr/>
        </p:nvCxnSpPr>
        <p:spPr>
          <a:xfrm flipH="1">
            <a:off x="5781676" y="2763761"/>
            <a:ext cx="5045052" cy="1255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60AB10-E104-4984-A3BB-B43F65A183F3}"/>
              </a:ext>
            </a:extLst>
          </p:cNvPr>
          <p:cNvCxnSpPr>
            <a:cxnSpLocks/>
          </p:cNvCxnSpPr>
          <p:nvPr/>
        </p:nvCxnSpPr>
        <p:spPr>
          <a:xfrm>
            <a:off x="3857625" y="4467225"/>
            <a:ext cx="647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C02691-1922-44D4-891F-00535D11626E}"/>
              </a:ext>
            </a:extLst>
          </p:cNvPr>
          <p:cNvCxnSpPr>
            <a:cxnSpLocks/>
            <a:stCxn id="18" idx="0"/>
          </p:cNvCxnSpPr>
          <p:nvPr/>
        </p:nvCxnSpPr>
        <p:spPr>
          <a:xfrm flipH="1" flipV="1">
            <a:off x="7810501" y="4649379"/>
            <a:ext cx="2639990" cy="725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804C4-BAA4-49BA-BAA1-CCA341BAAB5B}"/>
              </a:ext>
            </a:extLst>
          </p:cNvPr>
          <p:cNvSpPr txBox="1"/>
          <p:nvPr/>
        </p:nvSpPr>
        <p:spPr>
          <a:xfrm>
            <a:off x="9669440" y="2240541"/>
            <a:ext cx="2314575" cy="523220"/>
          </a:xfrm>
          <a:prstGeom prst="rect">
            <a:avLst/>
          </a:prstGeom>
          <a:noFill/>
        </p:spPr>
        <p:txBody>
          <a:bodyPr wrap="square" rtlCol="0">
            <a:spAutoFit/>
          </a:bodyPr>
          <a:lstStyle/>
          <a:p>
            <a:r>
              <a:rPr lang="en-US" sz="1400" dirty="0"/>
              <a:t>Creating a set to hold the visited nodes</a:t>
            </a:r>
          </a:p>
        </p:txBody>
      </p:sp>
      <p:sp>
        <p:nvSpPr>
          <p:cNvPr id="17" name="TextBox 16">
            <a:extLst>
              <a:ext uri="{FF2B5EF4-FFF2-40B4-BE49-F238E27FC236}">
                <a16:creationId xmlns:a16="http://schemas.microsoft.com/office/drawing/2014/main" id="{355160C7-CA5E-4303-BF71-2AD3DD2F3511}"/>
              </a:ext>
            </a:extLst>
          </p:cNvPr>
          <p:cNvSpPr txBox="1"/>
          <p:nvPr/>
        </p:nvSpPr>
        <p:spPr>
          <a:xfrm>
            <a:off x="1571440" y="4259361"/>
            <a:ext cx="2505259" cy="1384995"/>
          </a:xfrm>
          <a:prstGeom prst="rect">
            <a:avLst/>
          </a:prstGeom>
          <a:noFill/>
        </p:spPr>
        <p:txBody>
          <a:bodyPr wrap="square" rtlCol="0">
            <a:spAutoFit/>
          </a:bodyPr>
          <a:lstStyle/>
          <a:p>
            <a:r>
              <a:rPr lang="en-US" sz="1400" dirty="0"/>
              <a:t>Creating a dictionary to hold the parent of each node reached in the graph. Will be used to get the solution path at the end.</a:t>
            </a:r>
          </a:p>
        </p:txBody>
      </p:sp>
      <p:sp>
        <p:nvSpPr>
          <p:cNvPr id="18" name="TextBox 17">
            <a:extLst>
              <a:ext uri="{FF2B5EF4-FFF2-40B4-BE49-F238E27FC236}">
                <a16:creationId xmlns:a16="http://schemas.microsoft.com/office/drawing/2014/main" id="{E3BE99EB-DD38-441D-88B6-32743186D66A}"/>
              </a:ext>
            </a:extLst>
          </p:cNvPr>
          <p:cNvSpPr txBox="1"/>
          <p:nvPr/>
        </p:nvSpPr>
        <p:spPr>
          <a:xfrm>
            <a:off x="9293203" y="5375351"/>
            <a:ext cx="2314575" cy="954107"/>
          </a:xfrm>
          <a:prstGeom prst="rect">
            <a:avLst/>
          </a:prstGeom>
          <a:noFill/>
        </p:spPr>
        <p:txBody>
          <a:bodyPr wrap="square" rtlCol="0">
            <a:spAutoFit/>
          </a:bodyPr>
          <a:lstStyle/>
          <a:p>
            <a:r>
              <a:rPr lang="en-US" sz="1400" dirty="0"/>
              <a:t>Adding the start node to the fringe, with specifying that it has no parent.</a:t>
            </a:r>
          </a:p>
        </p:txBody>
      </p:sp>
      <p:sp>
        <p:nvSpPr>
          <p:cNvPr id="19" name="TextBox 18">
            <a:extLst>
              <a:ext uri="{FF2B5EF4-FFF2-40B4-BE49-F238E27FC236}">
                <a16:creationId xmlns:a16="http://schemas.microsoft.com/office/drawing/2014/main" id="{C07FCC64-4347-CA81-1685-82A64CF62293}"/>
              </a:ext>
            </a:extLst>
          </p:cNvPr>
          <p:cNvSpPr txBox="1"/>
          <p:nvPr/>
        </p:nvSpPr>
        <p:spPr>
          <a:xfrm>
            <a:off x="4181475" y="5603067"/>
            <a:ext cx="2314575" cy="954107"/>
          </a:xfrm>
          <a:prstGeom prst="rect">
            <a:avLst/>
          </a:prstGeom>
          <a:noFill/>
        </p:spPr>
        <p:txBody>
          <a:bodyPr wrap="square" rtlCol="0">
            <a:spAutoFit/>
          </a:bodyPr>
          <a:lstStyle/>
          <a:p>
            <a:r>
              <a:rPr lang="en-US" sz="1400" dirty="0"/>
              <a:t>Creating a list to hold the visited nodes so we can return the visited nodes in order</a:t>
            </a:r>
          </a:p>
        </p:txBody>
      </p:sp>
      <p:cxnSp>
        <p:nvCxnSpPr>
          <p:cNvPr id="20" name="Straight Arrow Connector 19">
            <a:extLst>
              <a:ext uri="{FF2B5EF4-FFF2-40B4-BE49-F238E27FC236}">
                <a16:creationId xmlns:a16="http://schemas.microsoft.com/office/drawing/2014/main" id="{0E7261AC-AEF2-A2D0-3B9D-3CE215314AE8}"/>
              </a:ext>
            </a:extLst>
          </p:cNvPr>
          <p:cNvCxnSpPr>
            <a:cxnSpLocks/>
          </p:cNvCxnSpPr>
          <p:nvPr/>
        </p:nvCxnSpPr>
        <p:spPr>
          <a:xfrm flipV="1">
            <a:off x="4181475" y="4341527"/>
            <a:ext cx="511823" cy="1510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276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AEE0535-9A6A-4E21-AE1C-BE0630403F90}"/>
              </a:ext>
            </a:extLst>
          </p:cNvPr>
          <p:cNvPicPr>
            <a:picLocks noGrp="1" noChangeAspect="1"/>
          </p:cNvPicPr>
          <p:nvPr>
            <p:ph idx="1"/>
          </p:nvPr>
        </p:nvPicPr>
        <p:blipFill rotWithShape="1">
          <a:blip r:embed="rId2"/>
          <a:srcRect r="16627"/>
          <a:stretch/>
        </p:blipFill>
        <p:spPr>
          <a:xfrm>
            <a:off x="6288126" y="289882"/>
            <a:ext cx="5618123" cy="3558848"/>
          </a:xfrm>
        </p:spPr>
      </p:pic>
      <p:sp>
        <p:nvSpPr>
          <p:cNvPr id="4" name="TextBox 3">
            <a:extLst>
              <a:ext uri="{FF2B5EF4-FFF2-40B4-BE49-F238E27FC236}">
                <a16:creationId xmlns:a16="http://schemas.microsoft.com/office/drawing/2014/main" id="{89755E47-11CF-45AC-B0DB-EE60F1E12301}"/>
              </a:ext>
            </a:extLst>
          </p:cNvPr>
          <p:cNvSpPr txBox="1"/>
          <p:nvPr/>
        </p:nvSpPr>
        <p:spPr>
          <a:xfrm>
            <a:off x="348448" y="376060"/>
            <a:ext cx="60945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000" dirty="0">
                <a:solidFill>
                  <a:prstClr val="black">
                    <a:lumMod val="85000"/>
                    <a:lumOff val="15000"/>
                  </a:prstClr>
                </a:solidFill>
                <a:latin typeface="Century Gothic" panose="020B0502020202020204"/>
              </a:rPr>
              <a:t>5</a:t>
            </a:r>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-Greedy search</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TextBox 4">
            <a:extLst>
              <a:ext uri="{FF2B5EF4-FFF2-40B4-BE49-F238E27FC236}">
                <a16:creationId xmlns:a16="http://schemas.microsoft.com/office/drawing/2014/main" id="{2AAB1169-648F-4D7F-8192-E39DC0974D47}"/>
              </a:ext>
            </a:extLst>
          </p:cNvPr>
          <p:cNvSpPr txBox="1"/>
          <p:nvPr/>
        </p:nvSpPr>
        <p:spPr>
          <a:xfrm>
            <a:off x="641411" y="1160300"/>
            <a:ext cx="609452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entury Gothic" panose="020B0502020202020204"/>
                <a:ea typeface="+mn-ea"/>
                <a:cs typeface="+mn-cs"/>
              </a:rPr>
              <a:t>Looping</a:t>
            </a:r>
          </a:p>
        </p:txBody>
      </p:sp>
      <p:pic>
        <p:nvPicPr>
          <p:cNvPr id="9" name="Picture 8">
            <a:extLst>
              <a:ext uri="{FF2B5EF4-FFF2-40B4-BE49-F238E27FC236}">
                <a16:creationId xmlns:a16="http://schemas.microsoft.com/office/drawing/2014/main" id="{8AD19356-7120-42BA-9FF7-E42CFA3032A9}"/>
              </a:ext>
            </a:extLst>
          </p:cNvPr>
          <p:cNvPicPr>
            <a:picLocks noChangeAspect="1"/>
          </p:cNvPicPr>
          <p:nvPr/>
        </p:nvPicPr>
        <p:blipFill>
          <a:blip r:embed="rId3"/>
          <a:stretch>
            <a:fillRect/>
          </a:stretch>
        </p:blipFill>
        <p:spPr>
          <a:xfrm>
            <a:off x="6288127" y="3848730"/>
            <a:ext cx="5618122" cy="2743438"/>
          </a:xfrm>
          <a:prstGeom prst="rect">
            <a:avLst/>
          </a:prstGeom>
        </p:spPr>
      </p:pic>
      <p:cxnSp>
        <p:nvCxnSpPr>
          <p:cNvPr id="28" name="Straight Arrow Connector 27">
            <a:extLst>
              <a:ext uri="{FF2B5EF4-FFF2-40B4-BE49-F238E27FC236}">
                <a16:creationId xmlns:a16="http://schemas.microsoft.com/office/drawing/2014/main" id="{EEC91DF2-370E-4837-B0F3-5886952903E3}"/>
              </a:ext>
            </a:extLst>
          </p:cNvPr>
          <p:cNvCxnSpPr>
            <a:cxnSpLocks/>
            <a:stCxn id="29" idx="3"/>
            <a:endCxn id="30" idx="1"/>
          </p:cNvCxnSpPr>
          <p:nvPr/>
        </p:nvCxnSpPr>
        <p:spPr>
          <a:xfrm flipV="1">
            <a:off x="4073168" y="814087"/>
            <a:ext cx="2394307" cy="69452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04F196-75A8-4306-B1ED-86C65D06AC3B}"/>
              </a:ext>
            </a:extLst>
          </p:cNvPr>
          <p:cNvSpPr txBox="1"/>
          <p:nvPr/>
        </p:nvSpPr>
        <p:spPr>
          <a:xfrm>
            <a:off x="2286684" y="1031559"/>
            <a:ext cx="1786484" cy="954107"/>
          </a:xfrm>
          <a:prstGeom prst="rect">
            <a:avLst/>
          </a:prstGeom>
          <a:noFill/>
        </p:spPr>
        <p:txBody>
          <a:bodyPr wrap="square" rtlCol="0">
            <a:spAutoFit/>
          </a:bodyPr>
          <a:lstStyle/>
          <a:p>
            <a:r>
              <a:rPr lang="en-US" sz="1400" dirty="0"/>
              <a:t>Sort the fringe in ascending order based on the node heuristic</a:t>
            </a:r>
          </a:p>
        </p:txBody>
      </p:sp>
      <p:sp>
        <p:nvSpPr>
          <p:cNvPr id="30" name="Rectangle 29">
            <a:extLst>
              <a:ext uri="{FF2B5EF4-FFF2-40B4-BE49-F238E27FC236}">
                <a16:creationId xmlns:a16="http://schemas.microsoft.com/office/drawing/2014/main" id="{BF8C828C-3BD5-42F7-810F-269D68BAF3EA}"/>
              </a:ext>
            </a:extLst>
          </p:cNvPr>
          <p:cNvSpPr/>
          <p:nvPr/>
        </p:nvSpPr>
        <p:spPr>
          <a:xfrm>
            <a:off x="6467475" y="713773"/>
            <a:ext cx="5294012" cy="200627"/>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254CB51-29B1-43F1-A2EC-35BCEFFE53FB}"/>
              </a:ext>
            </a:extLst>
          </p:cNvPr>
          <p:cNvSpPr/>
          <p:nvPr/>
        </p:nvSpPr>
        <p:spPr>
          <a:xfrm>
            <a:off x="6560837" y="1128446"/>
            <a:ext cx="5200650" cy="145283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a:extLst>
              <a:ext uri="{FF2B5EF4-FFF2-40B4-BE49-F238E27FC236}">
                <a16:creationId xmlns:a16="http://schemas.microsoft.com/office/drawing/2014/main" id="{28CA3C0D-6570-4882-8775-ECD18991FAD1}"/>
              </a:ext>
            </a:extLst>
          </p:cNvPr>
          <p:cNvCxnSpPr>
            <a:cxnSpLocks/>
            <a:stCxn id="33" idx="3"/>
            <a:endCxn id="31" idx="1"/>
          </p:cNvCxnSpPr>
          <p:nvPr/>
        </p:nvCxnSpPr>
        <p:spPr>
          <a:xfrm flipV="1">
            <a:off x="2286685" y="1854861"/>
            <a:ext cx="4274152" cy="7578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CAC644F-E668-438E-8A29-26E990237CB4}"/>
              </a:ext>
            </a:extLst>
          </p:cNvPr>
          <p:cNvSpPr txBox="1"/>
          <p:nvPr/>
        </p:nvSpPr>
        <p:spPr>
          <a:xfrm>
            <a:off x="500201" y="2027957"/>
            <a:ext cx="1786484" cy="1169551"/>
          </a:xfrm>
          <a:prstGeom prst="rect">
            <a:avLst/>
          </a:prstGeom>
          <a:noFill/>
        </p:spPr>
        <p:txBody>
          <a:bodyPr wrap="square" rtlCol="0">
            <a:spAutoFit/>
          </a:bodyPr>
          <a:lstStyle/>
          <a:p>
            <a:r>
              <a:rPr lang="en-US" sz="1400" dirty="0"/>
              <a:t>Get the node that is supposed to be expanded and make sure it isn’t visited before.</a:t>
            </a:r>
          </a:p>
        </p:txBody>
      </p:sp>
      <p:sp>
        <p:nvSpPr>
          <p:cNvPr id="34" name="Rectangle 33">
            <a:extLst>
              <a:ext uri="{FF2B5EF4-FFF2-40B4-BE49-F238E27FC236}">
                <a16:creationId xmlns:a16="http://schemas.microsoft.com/office/drawing/2014/main" id="{82E52DBB-1F6E-474C-836E-006853BEC64C}"/>
              </a:ext>
            </a:extLst>
          </p:cNvPr>
          <p:cNvSpPr/>
          <p:nvPr/>
        </p:nvSpPr>
        <p:spPr>
          <a:xfrm>
            <a:off x="6589412" y="2757221"/>
            <a:ext cx="5172075" cy="90037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Arrow Connector 34">
            <a:extLst>
              <a:ext uri="{FF2B5EF4-FFF2-40B4-BE49-F238E27FC236}">
                <a16:creationId xmlns:a16="http://schemas.microsoft.com/office/drawing/2014/main" id="{0687E5C1-9E07-43A0-9C22-540349260675}"/>
              </a:ext>
            </a:extLst>
          </p:cNvPr>
          <p:cNvCxnSpPr>
            <a:cxnSpLocks/>
            <a:stCxn id="36" idx="3"/>
            <a:endCxn id="34" idx="1"/>
          </p:cNvCxnSpPr>
          <p:nvPr/>
        </p:nvCxnSpPr>
        <p:spPr>
          <a:xfrm flipV="1">
            <a:off x="4694622" y="3207411"/>
            <a:ext cx="1894790" cy="17977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7E1C63C-4265-4B1D-9B1E-C3599C3B2E65}"/>
              </a:ext>
            </a:extLst>
          </p:cNvPr>
          <p:cNvSpPr txBox="1"/>
          <p:nvPr/>
        </p:nvSpPr>
        <p:spPr>
          <a:xfrm>
            <a:off x="2400300" y="2910131"/>
            <a:ext cx="2294322" cy="954107"/>
          </a:xfrm>
          <a:prstGeom prst="rect">
            <a:avLst/>
          </a:prstGeom>
          <a:noFill/>
        </p:spPr>
        <p:txBody>
          <a:bodyPr wrap="square" rtlCol="0">
            <a:spAutoFit/>
          </a:bodyPr>
          <a:lstStyle/>
          <a:p>
            <a:r>
              <a:rPr lang="en-US" sz="1400" dirty="0"/>
              <a:t>Check if the current node is a goal. If so set that the goal is found and exit from the loop</a:t>
            </a:r>
          </a:p>
        </p:txBody>
      </p:sp>
      <p:sp>
        <p:nvSpPr>
          <p:cNvPr id="37" name="Rectangle 36">
            <a:extLst>
              <a:ext uri="{FF2B5EF4-FFF2-40B4-BE49-F238E27FC236}">
                <a16:creationId xmlns:a16="http://schemas.microsoft.com/office/drawing/2014/main" id="{BED8F8BB-DACF-4572-956E-3A1895EFEFB8}"/>
              </a:ext>
            </a:extLst>
          </p:cNvPr>
          <p:cNvSpPr/>
          <p:nvPr/>
        </p:nvSpPr>
        <p:spPr>
          <a:xfrm>
            <a:off x="6303662" y="5138472"/>
            <a:ext cx="5457825" cy="619658"/>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1ED185AA-D90D-426E-BFFB-D82F32794FBD}"/>
              </a:ext>
            </a:extLst>
          </p:cNvPr>
          <p:cNvCxnSpPr>
            <a:cxnSpLocks/>
            <a:stCxn id="39" idx="3"/>
            <a:endCxn id="37" idx="1"/>
          </p:cNvCxnSpPr>
          <p:nvPr/>
        </p:nvCxnSpPr>
        <p:spPr>
          <a:xfrm>
            <a:off x="4033458" y="4763257"/>
            <a:ext cx="2270204" cy="68504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90853D1-58B3-4B13-87A3-141E9E2571BF}"/>
              </a:ext>
            </a:extLst>
          </p:cNvPr>
          <p:cNvSpPr txBox="1"/>
          <p:nvPr/>
        </p:nvSpPr>
        <p:spPr>
          <a:xfrm>
            <a:off x="500201" y="3963038"/>
            <a:ext cx="3533257" cy="1600438"/>
          </a:xfrm>
          <a:prstGeom prst="rect">
            <a:avLst/>
          </a:prstGeom>
          <a:noFill/>
        </p:spPr>
        <p:txBody>
          <a:bodyPr wrap="square" rtlCol="0">
            <a:spAutoFit/>
          </a:bodyPr>
          <a:lstStyle/>
          <a:p>
            <a:r>
              <a:rPr lang="en-US" sz="1400" dirty="0"/>
              <a:t>For each child of the current node we check if it isn’t visited and add it to the fringe with setting its parent as the current node being expanded and the parameter by which the fringe will be sorted based on as the node heuristic</a:t>
            </a:r>
          </a:p>
        </p:txBody>
      </p:sp>
      <p:cxnSp>
        <p:nvCxnSpPr>
          <p:cNvPr id="40" name="Straight Arrow Connector 39">
            <a:extLst>
              <a:ext uri="{FF2B5EF4-FFF2-40B4-BE49-F238E27FC236}">
                <a16:creationId xmlns:a16="http://schemas.microsoft.com/office/drawing/2014/main" id="{7AE7A145-DE16-45CF-9A5E-5FBBFAF59F80}"/>
              </a:ext>
            </a:extLst>
          </p:cNvPr>
          <p:cNvCxnSpPr>
            <a:cxnSpLocks/>
            <a:stCxn id="42" idx="3"/>
            <a:endCxn id="41" idx="1"/>
          </p:cNvCxnSpPr>
          <p:nvPr/>
        </p:nvCxnSpPr>
        <p:spPr>
          <a:xfrm>
            <a:off x="3969410" y="5923887"/>
            <a:ext cx="2353302" cy="33403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6283622-A832-4ABB-A039-765E54183A80}"/>
              </a:ext>
            </a:extLst>
          </p:cNvPr>
          <p:cNvSpPr/>
          <p:nvPr/>
        </p:nvSpPr>
        <p:spPr>
          <a:xfrm>
            <a:off x="6322712" y="5948097"/>
            <a:ext cx="5457825" cy="619658"/>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F32B56E-1C99-49FD-93B7-D4A8787D5F8E}"/>
              </a:ext>
            </a:extLst>
          </p:cNvPr>
          <p:cNvSpPr txBox="1"/>
          <p:nvPr/>
        </p:nvSpPr>
        <p:spPr>
          <a:xfrm>
            <a:off x="1675088" y="5446833"/>
            <a:ext cx="2294322" cy="954107"/>
          </a:xfrm>
          <a:prstGeom prst="rect">
            <a:avLst/>
          </a:prstGeom>
          <a:noFill/>
        </p:spPr>
        <p:txBody>
          <a:bodyPr wrap="square" rtlCol="0">
            <a:spAutoFit/>
          </a:bodyPr>
          <a:lstStyle/>
          <a:p>
            <a:r>
              <a:rPr lang="en-US" sz="1400" dirty="0"/>
              <a:t>Add the current node to the list of visited nodes and set its parent in the dictionary.</a:t>
            </a:r>
          </a:p>
        </p:txBody>
      </p:sp>
      <p:sp>
        <p:nvSpPr>
          <p:cNvPr id="43" name="Rectangle 42">
            <a:extLst>
              <a:ext uri="{FF2B5EF4-FFF2-40B4-BE49-F238E27FC236}">
                <a16:creationId xmlns:a16="http://schemas.microsoft.com/office/drawing/2014/main" id="{1D1A0833-433B-47D7-A1C4-41E9E3980AE4}"/>
              </a:ext>
            </a:extLst>
          </p:cNvPr>
          <p:cNvSpPr/>
          <p:nvPr/>
        </p:nvSpPr>
        <p:spPr>
          <a:xfrm>
            <a:off x="8362950" y="5515606"/>
            <a:ext cx="1112537" cy="24252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E343B9A7-6A59-49A4-B730-39B8F217F17F}"/>
              </a:ext>
            </a:extLst>
          </p:cNvPr>
          <p:cNvSpPr txBox="1"/>
          <p:nvPr/>
        </p:nvSpPr>
        <p:spPr>
          <a:xfrm>
            <a:off x="9475487" y="4669394"/>
            <a:ext cx="1849738" cy="26161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B050"/>
                </a:solidFill>
                <a:effectLst/>
                <a:uLnTx/>
                <a:uFillTx/>
                <a:latin typeface="Century Gothic" panose="020B0502020202020204"/>
                <a:ea typeface="+mn-ea"/>
                <a:cs typeface="+mn-cs"/>
              </a:rPr>
              <a:t>Heuristic of node</a:t>
            </a:r>
          </a:p>
        </p:txBody>
      </p:sp>
      <p:cxnSp>
        <p:nvCxnSpPr>
          <p:cNvPr id="45" name="Straight Arrow Connector 44">
            <a:extLst>
              <a:ext uri="{FF2B5EF4-FFF2-40B4-BE49-F238E27FC236}">
                <a16:creationId xmlns:a16="http://schemas.microsoft.com/office/drawing/2014/main" id="{2E445C15-E745-4519-8E12-B873F3861B87}"/>
              </a:ext>
            </a:extLst>
          </p:cNvPr>
          <p:cNvCxnSpPr>
            <a:cxnSpLocks/>
            <a:stCxn id="44" idx="2"/>
            <a:endCxn id="43" idx="0"/>
          </p:cNvCxnSpPr>
          <p:nvPr/>
        </p:nvCxnSpPr>
        <p:spPr>
          <a:xfrm flipH="1">
            <a:off x="8919219" y="4931004"/>
            <a:ext cx="1481137" cy="58460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228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361906-2920-4BF2-98A4-66055CEABFED}"/>
              </a:ext>
            </a:extLst>
          </p:cNvPr>
          <p:cNvPicPr>
            <a:picLocks noGrp="1" noChangeAspect="1"/>
          </p:cNvPicPr>
          <p:nvPr>
            <p:ph idx="1"/>
          </p:nvPr>
        </p:nvPicPr>
        <p:blipFill>
          <a:blip r:embed="rId2"/>
          <a:stretch>
            <a:fillRect/>
          </a:stretch>
        </p:blipFill>
        <p:spPr>
          <a:xfrm>
            <a:off x="5781245" y="1949877"/>
            <a:ext cx="5297709" cy="2726897"/>
          </a:xfrm>
        </p:spPr>
      </p:pic>
      <p:sp>
        <p:nvSpPr>
          <p:cNvPr id="7" name="TextBox 6">
            <a:extLst>
              <a:ext uri="{FF2B5EF4-FFF2-40B4-BE49-F238E27FC236}">
                <a16:creationId xmlns:a16="http://schemas.microsoft.com/office/drawing/2014/main" id="{75FAF43C-1478-4001-AF82-654A58BC0C83}"/>
              </a:ext>
            </a:extLst>
          </p:cNvPr>
          <p:cNvSpPr txBox="1"/>
          <p:nvPr/>
        </p:nvSpPr>
        <p:spPr>
          <a:xfrm>
            <a:off x="348448" y="280810"/>
            <a:ext cx="60945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000" dirty="0">
                <a:solidFill>
                  <a:prstClr val="black">
                    <a:lumMod val="85000"/>
                    <a:lumOff val="15000"/>
                  </a:prstClr>
                </a:solidFill>
                <a:latin typeface="Century Gothic" panose="020B0502020202020204"/>
              </a:rPr>
              <a:t>5</a:t>
            </a:r>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-Greedy search</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9" name="TextBox 8">
            <a:extLst>
              <a:ext uri="{FF2B5EF4-FFF2-40B4-BE49-F238E27FC236}">
                <a16:creationId xmlns:a16="http://schemas.microsoft.com/office/drawing/2014/main" id="{BE68F136-B22C-414D-9245-EF68E23C7A5F}"/>
              </a:ext>
            </a:extLst>
          </p:cNvPr>
          <p:cNvSpPr txBox="1"/>
          <p:nvPr/>
        </p:nvSpPr>
        <p:spPr>
          <a:xfrm>
            <a:off x="504405" y="988696"/>
            <a:ext cx="468015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Finding the path to goal</a:t>
            </a:r>
          </a:p>
        </p:txBody>
      </p:sp>
      <p:sp>
        <p:nvSpPr>
          <p:cNvPr id="10" name="Rectangle 9">
            <a:extLst>
              <a:ext uri="{FF2B5EF4-FFF2-40B4-BE49-F238E27FC236}">
                <a16:creationId xmlns:a16="http://schemas.microsoft.com/office/drawing/2014/main" id="{1F9569CE-04FB-40B3-871B-E4FC52FE74B1}"/>
              </a:ext>
            </a:extLst>
          </p:cNvPr>
          <p:cNvSpPr/>
          <p:nvPr/>
        </p:nvSpPr>
        <p:spPr>
          <a:xfrm>
            <a:off x="5865512" y="2738171"/>
            <a:ext cx="5078713" cy="15004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cxnSp>
        <p:nvCxnSpPr>
          <p:cNvPr id="11" name="Straight Arrow Connector 10">
            <a:extLst>
              <a:ext uri="{FF2B5EF4-FFF2-40B4-BE49-F238E27FC236}">
                <a16:creationId xmlns:a16="http://schemas.microsoft.com/office/drawing/2014/main" id="{8D167F96-5FA3-4599-B80C-2F0733F26734}"/>
              </a:ext>
            </a:extLst>
          </p:cNvPr>
          <p:cNvCxnSpPr>
            <a:cxnSpLocks/>
            <a:stCxn id="14" idx="3"/>
            <a:endCxn id="10" idx="1"/>
          </p:cNvCxnSpPr>
          <p:nvPr/>
        </p:nvCxnSpPr>
        <p:spPr>
          <a:xfrm flipV="1">
            <a:off x="4151697" y="3488398"/>
            <a:ext cx="1713815" cy="202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06863EB-AE78-4EF4-B022-45FA0868B337}"/>
              </a:ext>
            </a:extLst>
          </p:cNvPr>
          <p:cNvSpPr txBox="1"/>
          <p:nvPr/>
        </p:nvSpPr>
        <p:spPr>
          <a:xfrm>
            <a:off x="981075" y="2891081"/>
            <a:ext cx="3170622" cy="160043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rPr>
              <a:t>If we exited the while loop due to finding a goal the we enter this loop that uses the dictionary called parent to find the solution path by inserting the nodes from the goal up to the starting node in a list then reversing the list</a:t>
            </a:r>
          </a:p>
        </p:txBody>
      </p:sp>
    </p:spTree>
    <p:extLst>
      <p:ext uri="{BB962C8B-B14F-4D97-AF65-F5344CB8AC3E}">
        <p14:creationId xmlns:p14="http://schemas.microsoft.com/office/powerpoint/2010/main" val="1815780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8E75C-F7B2-8924-9E0D-52FE45A0958A}"/>
              </a:ext>
            </a:extLst>
          </p:cNvPr>
          <p:cNvPicPr>
            <a:picLocks noChangeAspect="1"/>
          </p:cNvPicPr>
          <p:nvPr/>
        </p:nvPicPr>
        <p:blipFill>
          <a:blip r:embed="rId2"/>
          <a:stretch>
            <a:fillRect/>
          </a:stretch>
        </p:blipFill>
        <p:spPr>
          <a:xfrm>
            <a:off x="504403" y="1358028"/>
            <a:ext cx="3499024" cy="4900339"/>
          </a:xfrm>
          <a:prstGeom prst="rect">
            <a:avLst/>
          </a:prstGeom>
        </p:spPr>
      </p:pic>
      <p:sp>
        <p:nvSpPr>
          <p:cNvPr id="7" name="TextBox 6">
            <a:extLst>
              <a:ext uri="{FF2B5EF4-FFF2-40B4-BE49-F238E27FC236}">
                <a16:creationId xmlns:a16="http://schemas.microsoft.com/office/drawing/2014/main" id="{0E9228AC-FB1B-13DC-FC26-A0664F6606CD}"/>
              </a:ext>
            </a:extLst>
          </p:cNvPr>
          <p:cNvSpPr txBox="1"/>
          <p:nvPr/>
        </p:nvSpPr>
        <p:spPr>
          <a:xfrm>
            <a:off x="504404" y="988696"/>
            <a:ext cx="5947441" cy="369332"/>
          </a:xfrm>
          <a:prstGeom prst="rect">
            <a:avLst/>
          </a:prstGeom>
          <a:noFill/>
        </p:spPr>
        <p:txBody>
          <a:bodyPr wrap="square">
            <a:spAutoFit/>
          </a:bodyPr>
          <a:lstStyle/>
          <a:p>
            <a:r>
              <a:rPr lang="en-US"/>
              <a:t>How the implemented algorithm handles this graph</a:t>
            </a:r>
            <a:endParaRPr lang="en-US" dirty="0"/>
          </a:p>
        </p:txBody>
      </p:sp>
      <p:sp>
        <p:nvSpPr>
          <p:cNvPr id="28" name="TextBox 27">
            <a:extLst>
              <a:ext uri="{FF2B5EF4-FFF2-40B4-BE49-F238E27FC236}">
                <a16:creationId xmlns:a16="http://schemas.microsoft.com/office/drawing/2014/main" id="{B52F8A03-B93D-6C98-AB4E-0549638BED23}"/>
              </a:ext>
            </a:extLst>
          </p:cNvPr>
          <p:cNvSpPr txBox="1"/>
          <p:nvPr/>
        </p:nvSpPr>
        <p:spPr>
          <a:xfrm>
            <a:off x="4102650" y="1358028"/>
            <a:ext cx="3499024" cy="4185761"/>
          </a:xfrm>
          <a:prstGeom prst="rect">
            <a:avLst/>
          </a:prstGeom>
          <a:noFill/>
        </p:spPr>
        <p:txBody>
          <a:bodyPr wrap="square" rtlCol="0">
            <a:spAutoFit/>
          </a:bodyPr>
          <a:lstStyle/>
          <a:p>
            <a:r>
              <a:rPr lang="en-US" sz="1400" dirty="0"/>
              <a:t>Initially we start at S we expand getting its children B-C-D.</a:t>
            </a:r>
          </a:p>
          <a:p>
            <a:endParaRPr lang="en-US" sz="1400" dirty="0"/>
          </a:p>
          <a:p>
            <a:r>
              <a:rPr lang="en-US" sz="1400" dirty="0"/>
              <a:t>Next B is visited and expanded as it is the node which can be reached has the lowest heuristic from the current node (S) (h=7).</a:t>
            </a:r>
          </a:p>
          <a:p>
            <a:endParaRPr lang="en-US" sz="1400" dirty="0"/>
          </a:p>
          <a:p>
            <a:r>
              <a:rPr lang="en-US" sz="1400" dirty="0"/>
              <a:t>Next E is visited and expanded as it is the node which can be reached has the lowest heuristic from the current node(B) (h=1).</a:t>
            </a:r>
          </a:p>
          <a:p>
            <a:endParaRPr lang="en-US" sz="1400" dirty="0"/>
          </a:p>
          <a:p>
            <a:r>
              <a:rPr lang="en-US" sz="1400" dirty="0"/>
              <a:t>Next G is visited which is the goal as it is the node which can be reached has the lowest heuristic from the current node (E) (h=0).</a:t>
            </a:r>
          </a:p>
          <a:p>
            <a:endParaRPr lang="en-US" sz="1400" dirty="0"/>
          </a:p>
          <a:p>
            <a:endParaRPr lang="en-US" sz="1400" dirty="0"/>
          </a:p>
        </p:txBody>
      </p:sp>
      <p:sp>
        <p:nvSpPr>
          <p:cNvPr id="9" name="TextBox 8">
            <a:extLst>
              <a:ext uri="{FF2B5EF4-FFF2-40B4-BE49-F238E27FC236}">
                <a16:creationId xmlns:a16="http://schemas.microsoft.com/office/drawing/2014/main" id="{91CD1CF8-FD30-014E-20CF-1D6BC28623DF}"/>
              </a:ext>
            </a:extLst>
          </p:cNvPr>
          <p:cNvSpPr txBox="1"/>
          <p:nvPr/>
        </p:nvSpPr>
        <p:spPr>
          <a:xfrm>
            <a:off x="348448" y="376060"/>
            <a:ext cx="609452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5-Greedy search</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3" name="Picture 2">
            <a:extLst>
              <a:ext uri="{FF2B5EF4-FFF2-40B4-BE49-F238E27FC236}">
                <a16:creationId xmlns:a16="http://schemas.microsoft.com/office/drawing/2014/main" id="{283A7413-A16F-9A3F-9224-7CA44A297064}"/>
              </a:ext>
            </a:extLst>
          </p:cNvPr>
          <p:cNvPicPr>
            <a:picLocks noChangeAspect="1"/>
          </p:cNvPicPr>
          <p:nvPr/>
        </p:nvPicPr>
        <p:blipFill>
          <a:blip r:embed="rId3"/>
          <a:stretch>
            <a:fillRect/>
          </a:stretch>
        </p:blipFill>
        <p:spPr>
          <a:xfrm>
            <a:off x="8132680" y="668447"/>
            <a:ext cx="2889526" cy="3034002"/>
          </a:xfrm>
          <a:prstGeom prst="rect">
            <a:avLst/>
          </a:prstGeom>
        </p:spPr>
      </p:pic>
      <p:pic>
        <p:nvPicPr>
          <p:cNvPr id="6" name="Picture 5">
            <a:extLst>
              <a:ext uri="{FF2B5EF4-FFF2-40B4-BE49-F238E27FC236}">
                <a16:creationId xmlns:a16="http://schemas.microsoft.com/office/drawing/2014/main" id="{997F79D1-0701-5572-4E7C-419295C9C98F}"/>
              </a:ext>
            </a:extLst>
          </p:cNvPr>
          <p:cNvPicPr>
            <a:picLocks noChangeAspect="1"/>
          </p:cNvPicPr>
          <p:nvPr/>
        </p:nvPicPr>
        <p:blipFill>
          <a:blip r:embed="rId4"/>
          <a:stretch>
            <a:fillRect/>
          </a:stretch>
        </p:blipFill>
        <p:spPr>
          <a:xfrm>
            <a:off x="8320659" y="4079584"/>
            <a:ext cx="2324952" cy="954107"/>
          </a:xfrm>
          <a:prstGeom prst="rect">
            <a:avLst/>
          </a:prstGeom>
        </p:spPr>
      </p:pic>
      <p:sp>
        <p:nvSpPr>
          <p:cNvPr id="8" name="TextBox 7">
            <a:extLst>
              <a:ext uri="{FF2B5EF4-FFF2-40B4-BE49-F238E27FC236}">
                <a16:creationId xmlns:a16="http://schemas.microsoft.com/office/drawing/2014/main" id="{1E7E8EB4-CAAB-A825-14FC-40B4C623DBFF}"/>
              </a:ext>
            </a:extLst>
          </p:cNvPr>
          <p:cNvSpPr txBox="1"/>
          <p:nvPr/>
        </p:nvSpPr>
        <p:spPr>
          <a:xfrm>
            <a:off x="7864438" y="5543789"/>
            <a:ext cx="3630875" cy="523220"/>
          </a:xfrm>
          <a:prstGeom prst="rect">
            <a:avLst/>
          </a:prstGeom>
          <a:noFill/>
        </p:spPr>
        <p:txBody>
          <a:bodyPr wrap="square" rtlCol="0">
            <a:spAutoFit/>
          </a:bodyPr>
          <a:lstStyle/>
          <a:p>
            <a:r>
              <a:rPr lang="en-US" sz="1400" dirty="0"/>
              <a:t>In case of a tie the tie breaking is randomized.</a:t>
            </a:r>
          </a:p>
        </p:txBody>
      </p:sp>
    </p:spTree>
    <p:extLst>
      <p:ext uri="{BB962C8B-B14F-4D97-AF65-F5344CB8AC3E}">
        <p14:creationId xmlns:p14="http://schemas.microsoft.com/office/powerpoint/2010/main" val="791027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Content Placeholder 23">
            <a:extLst>
              <a:ext uri="{FF2B5EF4-FFF2-40B4-BE49-F238E27FC236}">
                <a16:creationId xmlns:a16="http://schemas.microsoft.com/office/drawing/2014/main" id="{908B0EA9-9AC7-4F3E-B5F0-D42D3B9C85F4}"/>
              </a:ext>
            </a:extLst>
          </p:cNvPr>
          <p:cNvPicPr>
            <a:picLocks noGrp="1" noChangeAspect="1"/>
          </p:cNvPicPr>
          <p:nvPr>
            <p:ph idx="1"/>
          </p:nvPr>
        </p:nvPicPr>
        <p:blipFill>
          <a:blip r:embed="rId2"/>
          <a:stretch>
            <a:fillRect/>
          </a:stretch>
        </p:blipFill>
        <p:spPr>
          <a:xfrm>
            <a:off x="4436445" y="3124594"/>
            <a:ext cx="6919560" cy="1889924"/>
          </a:xfrm>
        </p:spPr>
      </p:pic>
      <p:sp>
        <p:nvSpPr>
          <p:cNvPr id="2" name="Title 1">
            <a:extLst>
              <a:ext uri="{FF2B5EF4-FFF2-40B4-BE49-F238E27FC236}">
                <a16:creationId xmlns:a16="http://schemas.microsoft.com/office/drawing/2014/main" id="{2ADABE79-A814-4405-A0E7-782F00B6450F}"/>
              </a:ext>
            </a:extLst>
          </p:cNvPr>
          <p:cNvSpPr>
            <a:spLocks noGrp="1"/>
          </p:cNvSpPr>
          <p:nvPr>
            <p:ph type="title"/>
          </p:nvPr>
        </p:nvSpPr>
        <p:spPr/>
        <p:txBody>
          <a:bodyPr/>
          <a:lstStyle/>
          <a:p>
            <a:r>
              <a:rPr lang="en-US" dirty="0"/>
              <a:t>6-A* Search</a:t>
            </a:r>
          </a:p>
        </p:txBody>
      </p:sp>
      <p:sp>
        <p:nvSpPr>
          <p:cNvPr id="6" name="TextBox 5">
            <a:extLst>
              <a:ext uri="{FF2B5EF4-FFF2-40B4-BE49-F238E27FC236}">
                <a16:creationId xmlns:a16="http://schemas.microsoft.com/office/drawing/2014/main" id="{269685DF-F9AF-438B-8E5B-5157BBB2CE35}"/>
              </a:ext>
            </a:extLst>
          </p:cNvPr>
          <p:cNvSpPr txBox="1"/>
          <p:nvPr/>
        </p:nvSpPr>
        <p:spPr>
          <a:xfrm>
            <a:off x="1090843" y="2696229"/>
            <a:ext cx="609452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1"/>
                </a:solidFill>
                <a:effectLst/>
                <a:uLnTx/>
                <a:uFillTx/>
                <a:latin typeface="Century Gothic" panose="020B0502020202020204"/>
                <a:ea typeface="+mn-ea"/>
                <a:cs typeface="+mn-cs"/>
              </a:rPr>
              <a:t>Initialization</a:t>
            </a:r>
          </a:p>
        </p:txBody>
      </p:sp>
      <p:sp>
        <p:nvSpPr>
          <p:cNvPr id="7" name="TextBox 6">
            <a:extLst>
              <a:ext uri="{FF2B5EF4-FFF2-40B4-BE49-F238E27FC236}">
                <a16:creationId xmlns:a16="http://schemas.microsoft.com/office/drawing/2014/main" id="{F6811C18-2406-42D9-9AAD-88532662EBC2}"/>
              </a:ext>
            </a:extLst>
          </p:cNvPr>
          <p:cNvSpPr txBox="1"/>
          <p:nvPr/>
        </p:nvSpPr>
        <p:spPr>
          <a:xfrm>
            <a:off x="1359540" y="1762171"/>
            <a:ext cx="8889360" cy="738664"/>
          </a:xfrm>
          <a:prstGeom prst="rect">
            <a:avLst/>
          </a:prstGeom>
          <a:noFill/>
        </p:spPr>
        <p:txBody>
          <a:bodyPr wrap="square" rtlCol="0">
            <a:spAutoFit/>
          </a:bodyPr>
          <a:lstStyle/>
          <a:p>
            <a:r>
              <a:rPr lang="en-US" sz="1400" dirty="0"/>
              <a:t>It is worth noting that the A* search is almost the same as uniform cost search except that the fringe is sorted based on the heuristic of the node plus the path cost till that node, rather than the path cost to reach it.</a:t>
            </a:r>
          </a:p>
        </p:txBody>
      </p:sp>
      <p:cxnSp>
        <p:nvCxnSpPr>
          <p:cNvPr id="8" name="Straight Arrow Connector 7">
            <a:extLst>
              <a:ext uri="{FF2B5EF4-FFF2-40B4-BE49-F238E27FC236}">
                <a16:creationId xmlns:a16="http://schemas.microsoft.com/office/drawing/2014/main" id="{340B1BCB-7A67-4AA4-83CD-3E4A719045DA}"/>
              </a:ext>
            </a:extLst>
          </p:cNvPr>
          <p:cNvCxnSpPr>
            <a:cxnSpLocks/>
            <a:stCxn id="9" idx="3"/>
            <a:endCxn id="10" idx="1"/>
          </p:cNvCxnSpPr>
          <p:nvPr/>
        </p:nvCxnSpPr>
        <p:spPr>
          <a:xfrm flipV="1">
            <a:off x="2856779" y="3403803"/>
            <a:ext cx="1650173" cy="143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9D99E4B-AA88-4AAE-81DA-B5B0054E0098}"/>
              </a:ext>
            </a:extLst>
          </p:cNvPr>
          <p:cNvSpPr txBox="1"/>
          <p:nvPr/>
        </p:nvSpPr>
        <p:spPr>
          <a:xfrm>
            <a:off x="351520" y="3069877"/>
            <a:ext cx="2505259" cy="954107"/>
          </a:xfrm>
          <a:prstGeom prst="rect">
            <a:avLst/>
          </a:prstGeom>
          <a:noFill/>
        </p:spPr>
        <p:txBody>
          <a:bodyPr wrap="square" rtlCol="0">
            <a:spAutoFit/>
          </a:bodyPr>
          <a:lstStyle/>
          <a:p>
            <a:r>
              <a:rPr lang="en-US" sz="1400" dirty="0"/>
              <a:t>Convert the list of nodes received into a dictionary to map each node with its corresponding heuristic</a:t>
            </a:r>
          </a:p>
        </p:txBody>
      </p:sp>
      <p:sp>
        <p:nvSpPr>
          <p:cNvPr id="10" name="Rectangle 9">
            <a:extLst>
              <a:ext uri="{FF2B5EF4-FFF2-40B4-BE49-F238E27FC236}">
                <a16:creationId xmlns:a16="http://schemas.microsoft.com/office/drawing/2014/main" id="{9D64EA03-9091-4EED-835E-3389BD7D8F99}"/>
              </a:ext>
            </a:extLst>
          </p:cNvPr>
          <p:cNvSpPr/>
          <p:nvPr/>
        </p:nvSpPr>
        <p:spPr>
          <a:xfrm>
            <a:off x="4506952" y="3276600"/>
            <a:ext cx="2265323" cy="254406"/>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DC3E3325-2C52-4A2A-B0EA-4989E2E11393}"/>
              </a:ext>
            </a:extLst>
          </p:cNvPr>
          <p:cNvCxnSpPr>
            <a:cxnSpLocks/>
            <a:stCxn id="16" idx="2"/>
          </p:cNvCxnSpPr>
          <p:nvPr/>
        </p:nvCxnSpPr>
        <p:spPr>
          <a:xfrm flipH="1">
            <a:off x="5781676" y="2763761"/>
            <a:ext cx="5045052" cy="1255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60AB10-E104-4984-A3BB-B43F65A183F3}"/>
              </a:ext>
            </a:extLst>
          </p:cNvPr>
          <p:cNvCxnSpPr>
            <a:cxnSpLocks/>
          </p:cNvCxnSpPr>
          <p:nvPr/>
        </p:nvCxnSpPr>
        <p:spPr>
          <a:xfrm>
            <a:off x="3857625" y="4467225"/>
            <a:ext cx="6477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C02691-1922-44D4-891F-00535D11626E}"/>
              </a:ext>
            </a:extLst>
          </p:cNvPr>
          <p:cNvCxnSpPr>
            <a:cxnSpLocks/>
            <a:stCxn id="18" idx="0"/>
          </p:cNvCxnSpPr>
          <p:nvPr/>
        </p:nvCxnSpPr>
        <p:spPr>
          <a:xfrm flipH="1" flipV="1">
            <a:off x="8039102" y="4705351"/>
            <a:ext cx="2203438" cy="67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804C4-BAA4-49BA-BAA1-CCA341BAAB5B}"/>
              </a:ext>
            </a:extLst>
          </p:cNvPr>
          <p:cNvSpPr txBox="1"/>
          <p:nvPr/>
        </p:nvSpPr>
        <p:spPr>
          <a:xfrm>
            <a:off x="9669440" y="2240541"/>
            <a:ext cx="2314575" cy="523220"/>
          </a:xfrm>
          <a:prstGeom prst="rect">
            <a:avLst/>
          </a:prstGeom>
          <a:noFill/>
        </p:spPr>
        <p:txBody>
          <a:bodyPr wrap="square" rtlCol="0">
            <a:spAutoFit/>
          </a:bodyPr>
          <a:lstStyle/>
          <a:p>
            <a:r>
              <a:rPr lang="en-US" sz="1400" dirty="0"/>
              <a:t>Creating a set to hold the visited nodes</a:t>
            </a:r>
          </a:p>
        </p:txBody>
      </p:sp>
      <p:sp>
        <p:nvSpPr>
          <p:cNvPr id="17" name="TextBox 16">
            <a:extLst>
              <a:ext uri="{FF2B5EF4-FFF2-40B4-BE49-F238E27FC236}">
                <a16:creationId xmlns:a16="http://schemas.microsoft.com/office/drawing/2014/main" id="{355160C7-CA5E-4303-BF71-2AD3DD2F3511}"/>
              </a:ext>
            </a:extLst>
          </p:cNvPr>
          <p:cNvSpPr txBox="1"/>
          <p:nvPr/>
        </p:nvSpPr>
        <p:spPr>
          <a:xfrm>
            <a:off x="1571440" y="4259361"/>
            <a:ext cx="2505259" cy="1384995"/>
          </a:xfrm>
          <a:prstGeom prst="rect">
            <a:avLst/>
          </a:prstGeom>
          <a:noFill/>
        </p:spPr>
        <p:txBody>
          <a:bodyPr wrap="square" rtlCol="0">
            <a:spAutoFit/>
          </a:bodyPr>
          <a:lstStyle/>
          <a:p>
            <a:r>
              <a:rPr lang="en-US" sz="1400" dirty="0"/>
              <a:t>Creating a dictionary to hold the parent of each node reached in the graph. Will be used to get the solution path at the end.</a:t>
            </a:r>
          </a:p>
        </p:txBody>
      </p:sp>
      <p:sp>
        <p:nvSpPr>
          <p:cNvPr id="18" name="TextBox 17">
            <a:extLst>
              <a:ext uri="{FF2B5EF4-FFF2-40B4-BE49-F238E27FC236}">
                <a16:creationId xmlns:a16="http://schemas.microsoft.com/office/drawing/2014/main" id="{E3BE99EB-DD38-441D-88B6-32743186D66A}"/>
              </a:ext>
            </a:extLst>
          </p:cNvPr>
          <p:cNvSpPr txBox="1"/>
          <p:nvPr/>
        </p:nvSpPr>
        <p:spPr>
          <a:xfrm>
            <a:off x="8877301" y="5375351"/>
            <a:ext cx="2730478" cy="1169551"/>
          </a:xfrm>
          <a:prstGeom prst="rect">
            <a:avLst/>
          </a:prstGeom>
          <a:noFill/>
        </p:spPr>
        <p:txBody>
          <a:bodyPr wrap="square" rtlCol="0">
            <a:spAutoFit/>
          </a:bodyPr>
          <a:lstStyle/>
          <a:p>
            <a:r>
              <a:rPr lang="en-US" sz="1400" dirty="0"/>
              <a:t>Adding the start node to the fringe, with specifying that it has no parent, setting its cost to zero and the heuristic to the start node heuristic</a:t>
            </a:r>
          </a:p>
        </p:txBody>
      </p:sp>
      <p:cxnSp>
        <p:nvCxnSpPr>
          <p:cNvPr id="19" name="Straight Arrow Connector 18">
            <a:extLst>
              <a:ext uri="{FF2B5EF4-FFF2-40B4-BE49-F238E27FC236}">
                <a16:creationId xmlns:a16="http://schemas.microsoft.com/office/drawing/2014/main" id="{951482F9-1417-1ED0-948A-7192B0DB353B}"/>
              </a:ext>
            </a:extLst>
          </p:cNvPr>
          <p:cNvCxnSpPr>
            <a:cxnSpLocks/>
          </p:cNvCxnSpPr>
          <p:nvPr/>
        </p:nvCxnSpPr>
        <p:spPr>
          <a:xfrm flipV="1">
            <a:off x="4010025" y="4114800"/>
            <a:ext cx="589967" cy="1521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E2FD7A4-14BB-71D3-7094-2F955F30312F}"/>
              </a:ext>
            </a:extLst>
          </p:cNvPr>
          <p:cNvSpPr txBox="1"/>
          <p:nvPr/>
        </p:nvSpPr>
        <p:spPr>
          <a:xfrm>
            <a:off x="3857625" y="5582387"/>
            <a:ext cx="2314575" cy="954107"/>
          </a:xfrm>
          <a:prstGeom prst="rect">
            <a:avLst/>
          </a:prstGeom>
          <a:noFill/>
        </p:spPr>
        <p:txBody>
          <a:bodyPr wrap="square" rtlCol="0">
            <a:spAutoFit/>
          </a:bodyPr>
          <a:lstStyle/>
          <a:p>
            <a:r>
              <a:rPr lang="en-US" sz="1400" dirty="0"/>
              <a:t>Creating a list to hold the visited nodes so we can return the visited nodes in order</a:t>
            </a:r>
          </a:p>
        </p:txBody>
      </p:sp>
    </p:spTree>
    <p:extLst>
      <p:ext uri="{BB962C8B-B14F-4D97-AF65-F5344CB8AC3E}">
        <p14:creationId xmlns:p14="http://schemas.microsoft.com/office/powerpoint/2010/main" val="3034063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D97143B-7D17-4D83-9698-30235DC3E61F}"/>
              </a:ext>
            </a:extLst>
          </p:cNvPr>
          <p:cNvPicPr>
            <a:picLocks noChangeAspect="1"/>
          </p:cNvPicPr>
          <p:nvPr/>
        </p:nvPicPr>
        <p:blipFill>
          <a:blip r:embed="rId2"/>
          <a:stretch>
            <a:fillRect/>
          </a:stretch>
        </p:blipFill>
        <p:spPr>
          <a:xfrm>
            <a:off x="4976134" y="3988460"/>
            <a:ext cx="6945552" cy="2269585"/>
          </a:xfrm>
          <a:prstGeom prst="rect">
            <a:avLst/>
          </a:prstGeom>
        </p:spPr>
      </p:pic>
      <p:pic>
        <p:nvPicPr>
          <p:cNvPr id="8" name="Picture 7">
            <a:extLst>
              <a:ext uri="{FF2B5EF4-FFF2-40B4-BE49-F238E27FC236}">
                <a16:creationId xmlns:a16="http://schemas.microsoft.com/office/drawing/2014/main" id="{8DE70D0E-657E-4C42-A30B-39DB6BC608FE}"/>
              </a:ext>
            </a:extLst>
          </p:cNvPr>
          <p:cNvPicPr>
            <a:picLocks noChangeAspect="1"/>
          </p:cNvPicPr>
          <p:nvPr/>
        </p:nvPicPr>
        <p:blipFill>
          <a:blip r:embed="rId3"/>
          <a:stretch>
            <a:fillRect/>
          </a:stretch>
        </p:blipFill>
        <p:spPr>
          <a:xfrm>
            <a:off x="4976135" y="376058"/>
            <a:ext cx="6945552" cy="3607619"/>
          </a:xfrm>
          <a:prstGeom prst="rect">
            <a:avLst/>
          </a:prstGeom>
        </p:spPr>
      </p:pic>
      <p:sp>
        <p:nvSpPr>
          <p:cNvPr id="4" name="TextBox 3">
            <a:extLst>
              <a:ext uri="{FF2B5EF4-FFF2-40B4-BE49-F238E27FC236}">
                <a16:creationId xmlns:a16="http://schemas.microsoft.com/office/drawing/2014/main" id="{89755E47-11CF-45AC-B0DB-EE60F1E12301}"/>
              </a:ext>
            </a:extLst>
          </p:cNvPr>
          <p:cNvSpPr txBox="1"/>
          <p:nvPr/>
        </p:nvSpPr>
        <p:spPr>
          <a:xfrm>
            <a:off x="348448" y="376060"/>
            <a:ext cx="60945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6-A* search</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TextBox 4">
            <a:extLst>
              <a:ext uri="{FF2B5EF4-FFF2-40B4-BE49-F238E27FC236}">
                <a16:creationId xmlns:a16="http://schemas.microsoft.com/office/drawing/2014/main" id="{2AAB1169-648F-4D7F-8192-E39DC0974D47}"/>
              </a:ext>
            </a:extLst>
          </p:cNvPr>
          <p:cNvSpPr txBox="1"/>
          <p:nvPr/>
        </p:nvSpPr>
        <p:spPr>
          <a:xfrm>
            <a:off x="641411" y="1160300"/>
            <a:ext cx="609452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entury Gothic" panose="020B0502020202020204"/>
                <a:ea typeface="+mn-ea"/>
                <a:cs typeface="+mn-cs"/>
              </a:rPr>
              <a:t>Looping</a:t>
            </a:r>
          </a:p>
        </p:txBody>
      </p:sp>
      <p:cxnSp>
        <p:nvCxnSpPr>
          <p:cNvPr id="28" name="Straight Arrow Connector 27">
            <a:extLst>
              <a:ext uri="{FF2B5EF4-FFF2-40B4-BE49-F238E27FC236}">
                <a16:creationId xmlns:a16="http://schemas.microsoft.com/office/drawing/2014/main" id="{EEC91DF2-370E-4837-B0F3-5886952903E3}"/>
              </a:ext>
            </a:extLst>
          </p:cNvPr>
          <p:cNvCxnSpPr>
            <a:cxnSpLocks/>
            <a:stCxn id="29" idx="3"/>
            <a:endCxn id="30" idx="1"/>
          </p:cNvCxnSpPr>
          <p:nvPr/>
        </p:nvCxnSpPr>
        <p:spPr>
          <a:xfrm flipV="1">
            <a:off x="4073168" y="909337"/>
            <a:ext cx="1222732" cy="8147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204F196-75A8-4306-B1ED-86C65D06AC3B}"/>
              </a:ext>
            </a:extLst>
          </p:cNvPr>
          <p:cNvSpPr txBox="1"/>
          <p:nvPr/>
        </p:nvSpPr>
        <p:spPr>
          <a:xfrm>
            <a:off x="2286684" y="1031559"/>
            <a:ext cx="1786484" cy="1384995"/>
          </a:xfrm>
          <a:prstGeom prst="rect">
            <a:avLst/>
          </a:prstGeom>
          <a:noFill/>
        </p:spPr>
        <p:txBody>
          <a:bodyPr wrap="square" rtlCol="0">
            <a:spAutoFit/>
          </a:bodyPr>
          <a:lstStyle/>
          <a:p>
            <a:r>
              <a:rPr lang="en-US" sz="1400" dirty="0"/>
              <a:t>Sort the fringe in ascending order based on the node heuristic + cost to reach the node</a:t>
            </a:r>
          </a:p>
        </p:txBody>
      </p:sp>
      <p:sp>
        <p:nvSpPr>
          <p:cNvPr id="30" name="Rectangle 29">
            <a:extLst>
              <a:ext uri="{FF2B5EF4-FFF2-40B4-BE49-F238E27FC236}">
                <a16:creationId xmlns:a16="http://schemas.microsoft.com/office/drawing/2014/main" id="{BF8C828C-3BD5-42F7-810F-269D68BAF3EA}"/>
              </a:ext>
            </a:extLst>
          </p:cNvPr>
          <p:cNvSpPr/>
          <p:nvPr/>
        </p:nvSpPr>
        <p:spPr>
          <a:xfrm>
            <a:off x="5295900" y="809023"/>
            <a:ext cx="5294012" cy="200627"/>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254CB51-29B1-43F1-A2EC-35BCEFFE53FB}"/>
              </a:ext>
            </a:extLst>
          </p:cNvPr>
          <p:cNvSpPr/>
          <p:nvPr/>
        </p:nvSpPr>
        <p:spPr>
          <a:xfrm>
            <a:off x="5284487" y="1271321"/>
            <a:ext cx="6496050" cy="1490404"/>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Arrow Connector 31">
            <a:extLst>
              <a:ext uri="{FF2B5EF4-FFF2-40B4-BE49-F238E27FC236}">
                <a16:creationId xmlns:a16="http://schemas.microsoft.com/office/drawing/2014/main" id="{28CA3C0D-6570-4882-8775-ECD18991FAD1}"/>
              </a:ext>
            </a:extLst>
          </p:cNvPr>
          <p:cNvCxnSpPr>
            <a:cxnSpLocks/>
            <a:stCxn id="33" idx="3"/>
            <a:endCxn id="31" idx="1"/>
          </p:cNvCxnSpPr>
          <p:nvPr/>
        </p:nvCxnSpPr>
        <p:spPr>
          <a:xfrm flipV="1">
            <a:off x="2286685" y="2016523"/>
            <a:ext cx="2997802" cy="59621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CAC644F-E668-438E-8A29-26E990237CB4}"/>
              </a:ext>
            </a:extLst>
          </p:cNvPr>
          <p:cNvSpPr txBox="1"/>
          <p:nvPr/>
        </p:nvSpPr>
        <p:spPr>
          <a:xfrm>
            <a:off x="500201" y="2027957"/>
            <a:ext cx="1786484" cy="1169551"/>
          </a:xfrm>
          <a:prstGeom prst="rect">
            <a:avLst/>
          </a:prstGeom>
          <a:noFill/>
        </p:spPr>
        <p:txBody>
          <a:bodyPr wrap="square" rtlCol="0">
            <a:spAutoFit/>
          </a:bodyPr>
          <a:lstStyle/>
          <a:p>
            <a:r>
              <a:rPr lang="en-US" sz="1400" dirty="0"/>
              <a:t>Get the node that is supposed to be expanded and make sure it isn’t visited before.</a:t>
            </a:r>
          </a:p>
        </p:txBody>
      </p:sp>
      <p:sp>
        <p:nvSpPr>
          <p:cNvPr id="34" name="Rectangle 33">
            <a:extLst>
              <a:ext uri="{FF2B5EF4-FFF2-40B4-BE49-F238E27FC236}">
                <a16:creationId xmlns:a16="http://schemas.microsoft.com/office/drawing/2014/main" id="{82E52DBB-1F6E-474C-836E-006853BEC64C}"/>
              </a:ext>
            </a:extLst>
          </p:cNvPr>
          <p:cNvSpPr/>
          <p:nvPr/>
        </p:nvSpPr>
        <p:spPr>
          <a:xfrm>
            <a:off x="5255912" y="3004871"/>
            <a:ext cx="5172075" cy="90037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Arrow Connector 34">
            <a:extLst>
              <a:ext uri="{FF2B5EF4-FFF2-40B4-BE49-F238E27FC236}">
                <a16:creationId xmlns:a16="http://schemas.microsoft.com/office/drawing/2014/main" id="{0687E5C1-9E07-43A0-9C22-540349260675}"/>
              </a:ext>
            </a:extLst>
          </p:cNvPr>
          <p:cNvCxnSpPr>
            <a:cxnSpLocks/>
            <a:stCxn id="36" idx="3"/>
            <a:endCxn id="34" idx="1"/>
          </p:cNvCxnSpPr>
          <p:nvPr/>
        </p:nvCxnSpPr>
        <p:spPr>
          <a:xfrm>
            <a:off x="4694622" y="3387185"/>
            <a:ext cx="561290" cy="6787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7E1C63C-4265-4B1D-9B1E-C3599C3B2E65}"/>
              </a:ext>
            </a:extLst>
          </p:cNvPr>
          <p:cNvSpPr txBox="1"/>
          <p:nvPr/>
        </p:nvSpPr>
        <p:spPr>
          <a:xfrm>
            <a:off x="2400300" y="2910131"/>
            <a:ext cx="2294322" cy="954107"/>
          </a:xfrm>
          <a:prstGeom prst="rect">
            <a:avLst/>
          </a:prstGeom>
          <a:noFill/>
        </p:spPr>
        <p:txBody>
          <a:bodyPr wrap="square" rtlCol="0">
            <a:spAutoFit/>
          </a:bodyPr>
          <a:lstStyle/>
          <a:p>
            <a:r>
              <a:rPr lang="en-US" sz="1400" dirty="0"/>
              <a:t>Check if the current node is a goal. If so set that the goal is found and exit from the loop</a:t>
            </a:r>
          </a:p>
        </p:txBody>
      </p:sp>
      <p:sp>
        <p:nvSpPr>
          <p:cNvPr id="37" name="Rectangle 36">
            <a:extLst>
              <a:ext uri="{FF2B5EF4-FFF2-40B4-BE49-F238E27FC236}">
                <a16:creationId xmlns:a16="http://schemas.microsoft.com/office/drawing/2014/main" id="{BED8F8BB-DACF-4572-956E-3A1895EFEFB8}"/>
              </a:ext>
            </a:extLst>
          </p:cNvPr>
          <p:cNvSpPr/>
          <p:nvPr/>
        </p:nvSpPr>
        <p:spPr>
          <a:xfrm>
            <a:off x="4979687" y="5014647"/>
            <a:ext cx="6869413" cy="54882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Arrow Connector 37">
            <a:extLst>
              <a:ext uri="{FF2B5EF4-FFF2-40B4-BE49-F238E27FC236}">
                <a16:creationId xmlns:a16="http://schemas.microsoft.com/office/drawing/2014/main" id="{1ED185AA-D90D-426E-BFFB-D82F32794FBD}"/>
              </a:ext>
            </a:extLst>
          </p:cNvPr>
          <p:cNvCxnSpPr>
            <a:cxnSpLocks/>
            <a:stCxn id="39" idx="3"/>
            <a:endCxn id="37" idx="1"/>
          </p:cNvCxnSpPr>
          <p:nvPr/>
        </p:nvCxnSpPr>
        <p:spPr>
          <a:xfrm>
            <a:off x="3833433" y="4696582"/>
            <a:ext cx="1146254" cy="59248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90853D1-58B3-4B13-87A3-141E9E2571BF}"/>
              </a:ext>
            </a:extLst>
          </p:cNvPr>
          <p:cNvSpPr txBox="1"/>
          <p:nvPr/>
        </p:nvSpPr>
        <p:spPr>
          <a:xfrm>
            <a:off x="300176" y="3896363"/>
            <a:ext cx="3533257" cy="1600438"/>
          </a:xfrm>
          <a:prstGeom prst="rect">
            <a:avLst/>
          </a:prstGeom>
          <a:noFill/>
        </p:spPr>
        <p:txBody>
          <a:bodyPr wrap="square" rtlCol="0">
            <a:spAutoFit/>
          </a:bodyPr>
          <a:lstStyle/>
          <a:p>
            <a:r>
              <a:rPr lang="en-US" sz="1400" dirty="0"/>
              <a:t>For each child of the current node we check if it isn’t visited and add it to the fringe with setting its parent as the current node being expanded and the parameter by which the fringe will be sorted based on as the node heuristic + cost to reach the node</a:t>
            </a:r>
          </a:p>
        </p:txBody>
      </p:sp>
      <p:cxnSp>
        <p:nvCxnSpPr>
          <p:cNvPr id="40" name="Straight Arrow Connector 39">
            <a:extLst>
              <a:ext uri="{FF2B5EF4-FFF2-40B4-BE49-F238E27FC236}">
                <a16:creationId xmlns:a16="http://schemas.microsoft.com/office/drawing/2014/main" id="{7AE7A145-DE16-45CF-9A5E-5FBBFAF59F80}"/>
              </a:ext>
            </a:extLst>
          </p:cNvPr>
          <p:cNvCxnSpPr>
            <a:cxnSpLocks/>
            <a:stCxn id="42" idx="3"/>
            <a:endCxn id="41" idx="1"/>
          </p:cNvCxnSpPr>
          <p:nvPr/>
        </p:nvCxnSpPr>
        <p:spPr>
          <a:xfrm flipV="1">
            <a:off x="3969410" y="5984009"/>
            <a:ext cx="1019802" cy="351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6283622-A832-4ABB-A039-765E54183A80}"/>
              </a:ext>
            </a:extLst>
          </p:cNvPr>
          <p:cNvSpPr/>
          <p:nvPr/>
        </p:nvSpPr>
        <p:spPr>
          <a:xfrm>
            <a:off x="4989212" y="5709972"/>
            <a:ext cx="5457825" cy="54807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EF32B56E-1C99-49FD-93B7-D4A8787D5F8E}"/>
              </a:ext>
            </a:extLst>
          </p:cNvPr>
          <p:cNvSpPr txBox="1"/>
          <p:nvPr/>
        </p:nvSpPr>
        <p:spPr>
          <a:xfrm>
            <a:off x="1675088" y="5542083"/>
            <a:ext cx="2294322" cy="954107"/>
          </a:xfrm>
          <a:prstGeom prst="rect">
            <a:avLst/>
          </a:prstGeom>
          <a:noFill/>
        </p:spPr>
        <p:txBody>
          <a:bodyPr wrap="square" rtlCol="0">
            <a:spAutoFit/>
          </a:bodyPr>
          <a:lstStyle/>
          <a:p>
            <a:r>
              <a:rPr lang="en-US" sz="1400" dirty="0"/>
              <a:t>Add the current node to the list of visited nodes and set its parent in the dictionary.</a:t>
            </a:r>
          </a:p>
        </p:txBody>
      </p:sp>
      <p:sp>
        <p:nvSpPr>
          <p:cNvPr id="43" name="Rectangle 42">
            <a:extLst>
              <a:ext uri="{FF2B5EF4-FFF2-40B4-BE49-F238E27FC236}">
                <a16:creationId xmlns:a16="http://schemas.microsoft.com/office/drawing/2014/main" id="{1D1A0833-433B-47D7-A1C4-41E9E3980AE4}"/>
              </a:ext>
            </a:extLst>
          </p:cNvPr>
          <p:cNvSpPr/>
          <p:nvPr/>
        </p:nvSpPr>
        <p:spPr>
          <a:xfrm>
            <a:off x="6581775" y="5365262"/>
            <a:ext cx="1569737" cy="157771"/>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E343B9A7-6A59-49A4-B730-39B8F217F17F}"/>
              </a:ext>
            </a:extLst>
          </p:cNvPr>
          <p:cNvSpPr txBox="1"/>
          <p:nvPr/>
        </p:nvSpPr>
        <p:spPr>
          <a:xfrm>
            <a:off x="7189487" y="4336019"/>
            <a:ext cx="1849738" cy="43088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B050"/>
                </a:solidFill>
                <a:latin typeface="Century Gothic" panose="020B0502020202020204"/>
              </a:rPr>
              <a:t>Cost to reach</a:t>
            </a:r>
            <a:r>
              <a:rPr kumimoji="0" lang="en-US" sz="1100" b="0" i="0" u="none" strike="noStrike" kern="1200" cap="none" spc="0" normalizeH="0" baseline="0" noProof="0" dirty="0">
                <a:ln>
                  <a:noFill/>
                </a:ln>
                <a:solidFill>
                  <a:srgbClr val="00B050"/>
                </a:solidFill>
                <a:effectLst/>
                <a:uLnTx/>
                <a:uFillTx/>
                <a:latin typeface="Century Gothic" panose="020B0502020202020204"/>
                <a:ea typeface="+mn-ea"/>
                <a:cs typeface="+mn-cs"/>
              </a:rPr>
              <a:t> current  node</a:t>
            </a:r>
          </a:p>
        </p:txBody>
      </p:sp>
      <p:cxnSp>
        <p:nvCxnSpPr>
          <p:cNvPr id="45" name="Straight Arrow Connector 44">
            <a:extLst>
              <a:ext uri="{FF2B5EF4-FFF2-40B4-BE49-F238E27FC236}">
                <a16:creationId xmlns:a16="http://schemas.microsoft.com/office/drawing/2014/main" id="{2E445C15-E745-4519-8E12-B873F3861B87}"/>
              </a:ext>
            </a:extLst>
          </p:cNvPr>
          <p:cNvCxnSpPr>
            <a:cxnSpLocks/>
            <a:stCxn id="44" idx="2"/>
            <a:endCxn id="43" idx="0"/>
          </p:cNvCxnSpPr>
          <p:nvPr/>
        </p:nvCxnSpPr>
        <p:spPr>
          <a:xfrm flipH="1">
            <a:off x="7366644" y="4766906"/>
            <a:ext cx="747712" cy="59835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5F4DCD3E-E547-4D23-83A4-DA43FDEAF5F8}"/>
              </a:ext>
            </a:extLst>
          </p:cNvPr>
          <p:cNvSpPr/>
          <p:nvPr/>
        </p:nvSpPr>
        <p:spPr>
          <a:xfrm>
            <a:off x="9258300" y="5365262"/>
            <a:ext cx="2522237" cy="157771"/>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0D5C6515-8A8D-4BF8-ABC1-B4A9FA026988}"/>
              </a:ext>
            </a:extLst>
          </p:cNvPr>
          <p:cNvSpPr txBox="1"/>
          <p:nvPr/>
        </p:nvSpPr>
        <p:spPr>
          <a:xfrm>
            <a:off x="9866012" y="4255865"/>
            <a:ext cx="1449688" cy="60016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solidFill>
                  <a:srgbClr val="00B050"/>
                </a:solidFill>
                <a:latin typeface="Century Gothic" panose="020B0502020202020204"/>
              </a:rPr>
              <a:t>Cost to reach</a:t>
            </a:r>
            <a:r>
              <a:rPr kumimoji="0" lang="en-US" sz="1100" b="0" i="0" u="none" strike="noStrike" kern="1200" cap="none" spc="0" normalizeH="0" baseline="0" noProof="0" dirty="0">
                <a:ln>
                  <a:noFill/>
                </a:ln>
                <a:solidFill>
                  <a:srgbClr val="00B050"/>
                </a:solidFill>
                <a:effectLst/>
                <a:uLnTx/>
                <a:uFillTx/>
                <a:latin typeface="Century Gothic" panose="020B0502020202020204"/>
                <a:ea typeface="+mn-ea"/>
                <a:cs typeface="+mn-cs"/>
              </a:rPr>
              <a:t> current  node+ node heuristic</a:t>
            </a:r>
          </a:p>
        </p:txBody>
      </p:sp>
      <p:cxnSp>
        <p:nvCxnSpPr>
          <p:cNvPr id="48" name="Straight Arrow Connector 47">
            <a:extLst>
              <a:ext uri="{FF2B5EF4-FFF2-40B4-BE49-F238E27FC236}">
                <a16:creationId xmlns:a16="http://schemas.microsoft.com/office/drawing/2014/main" id="{6B6CE702-45E6-4904-B6EB-82CB2B9DAFFC}"/>
              </a:ext>
            </a:extLst>
          </p:cNvPr>
          <p:cNvCxnSpPr>
            <a:cxnSpLocks/>
            <a:stCxn id="47" idx="2"/>
            <a:endCxn id="46" idx="0"/>
          </p:cNvCxnSpPr>
          <p:nvPr/>
        </p:nvCxnSpPr>
        <p:spPr>
          <a:xfrm flipH="1">
            <a:off x="10519419" y="4856029"/>
            <a:ext cx="71437" cy="50923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8302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E09E40-A7DF-40AD-963E-07DFC4678E81}"/>
              </a:ext>
            </a:extLst>
          </p:cNvPr>
          <p:cNvPicPr>
            <a:picLocks noChangeAspect="1"/>
          </p:cNvPicPr>
          <p:nvPr/>
        </p:nvPicPr>
        <p:blipFill>
          <a:blip r:embed="rId2"/>
          <a:stretch>
            <a:fillRect/>
          </a:stretch>
        </p:blipFill>
        <p:spPr>
          <a:xfrm>
            <a:off x="5802457" y="1844018"/>
            <a:ext cx="5532293" cy="2935719"/>
          </a:xfrm>
          <a:prstGeom prst="rect">
            <a:avLst/>
          </a:prstGeom>
        </p:spPr>
      </p:pic>
      <p:sp>
        <p:nvSpPr>
          <p:cNvPr id="7" name="TextBox 6">
            <a:extLst>
              <a:ext uri="{FF2B5EF4-FFF2-40B4-BE49-F238E27FC236}">
                <a16:creationId xmlns:a16="http://schemas.microsoft.com/office/drawing/2014/main" id="{75FAF43C-1478-4001-AF82-654A58BC0C83}"/>
              </a:ext>
            </a:extLst>
          </p:cNvPr>
          <p:cNvSpPr txBox="1"/>
          <p:nvPr/>
        </p:nvSpPr>
        <p:spPr>
          <a:xfrm>
            <a:off x="348448" y="280810"/>
            <a:ext cx="6094520"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000" dirty="0">
                <a:solidFill>
                  <a:prstClr val="black">
                    <a:lumMod val="85000"/>
                    <a:lumOff val="15000"/>
                  </a:prstClr>
                </a:solidFill>
                <a:latin typeface="Century Gothic" panose="020B0502020202020204"/>
              </a:rPr>
              <a:t>6</a:t>
            </a:r>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-A* search</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9" name="TextBox 8">
            <a:extLst>
              <a:ext uri="{FF2B5EF4-FFF2-40B4-BE49-F238E27FC236}">
                <a16:creationId xmlns:a16="http://schemas.microsoft.com/office/drawing/2014/main" id="{BE68F136-B22C-414D-9245-EF68E23C7A5F}"/>
              </a:ext>
            </a:extLst>
          </p:cNvPr>
          <p:cNvSpPr txBox="1"/>
          <p:nvPr/>
        </p:nvSpPr>
        <p:spPr>
          <a:xfrm>
            <a:off x="504405" y="988696"/>
            <a:ext cx="468015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Finding the path to goal</a:t>
            </a:r>
          </a:p>
        </p:txBody>
      </p:sp>
      <p:sp>
        <p:nvSpPr>
          <p:cNvPr id="10" name="Rectangle 9">
            <a:extLst>
              <a:ext uri="{FF2B5EF4-FFF2-40B4-BE49-F238E27FC236}">
                <a16:creationId xmlns:a16="http://schemas.microsoft.com/office/drawing/2014/main" id="{1F9569CE-04FB-40B3-871B-E4FC52FE74B1}"/>
              </a:ext>
            </a:extLst>
          </p:cNvPr>
          <p:cNvSpPr/>
          <p:nvPr/>
        </p:nvSpPr>
        <p:spPr>
          <a:xfrm>
            <a:off x="5865512" y="2738170"/>
            <a:ext cx="5193013" cy="168142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cxnSp>
        <p:nvCxnSpPr>
          <p:cNvPr id="11" name="Straight Arrow Connector 10">
            <a:extLst>
              <a:ext uri="{FF2B5EF4-FFF2-40B4-BE49-F238E27FC236}">
                <a16:creationId xmlns:a16="http://schemas.microsoft.com/office/drawing/2014/main" id="{8D167F96-5FA3-4599-B80C-2F0733F26734}"/>
              </a:ext>
            </a:extLst>
          </p:cNvPr>
          <p:cNvCxnSpPr>
            <a:cxnSpLocks/>
            <a:stCxn id="14" idx="3"/>
            <a:endCxn id="10" idx="1"/>
          </p:cNvCxnSpPr>
          <p:nvPr/>
        </p:nvCxnSpPr>
        <p:spPr>
          <a:xfrm flipV="1">
            <a:off x="4151697" y="3578885"/>
            <a:ext cx="1713815" cy="1124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06863EB-AE78-4EF4-B022-45FA0868B337}"/>
              </a:ext>
            </a:extLst>
          </p:cNvPr>
          <p:cNvSpPr txBox="1"/>
          <p:nvPr/>
        </p:nvSpPr>
        <p:spPr>
          <a:xfrm>
            <a:off x="981075" y="2891081"/>
            <a:ext cx="3170622" cy="160043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rPr>
              <a:t>If we exited the while loop due to finding a goal the we enter this loop that uses the dictionary called parent to find the solution path by inserting the nodes from the goal up to the starting node in a list then reversing the list</a:t>
            </a:r>
          </a:p>
        </p:txBody>
      </p:sp>
    </p:spTree>
    <p:extLst>
      <p:ext uri="{BB962C8B-B14F-4D97-AF65-F5344CB8AC3E}">
        <p14:creationId xmlns:p14="http://schemas.microsoft.com/office/powerpoint/2010/main" val="1353511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8E75C-F7B2-8924-9E0D-52FE45A0958A}"/>
              </a:ext>
            </a:extLst>
          </p:cNvPr>
          <p:cNvPicPr>
            <a:picLocks noChangeAspect="1"/>
          </p:cNvPicPr>
          <p:nvPr/>
        </p:nvPicPr>
        <p:blipFill>
          <a:blip r:embed="rId2"/>
          <a:stretch>
            <a:fillRect/>
          </a:stretch>
        </p:blipFill>
        <p:spPr>
          <a:xfrm>
            <a:off x="504403" y="1358028"/>
            <a:ext cx="3499024" cy="4900339"/>
          </a:xfrm>
          <a:prstGeom prst="rect">
            <a:avLst/>
          </a:prstGeom>
        </p:spPr>
      </p:pic>
      <p:sp>
        <p:nvSpPr>
          <p:cNvPr id="7" name="TextBox 6">
            <a:extLst>
              <a:ext uri="{FF2B5EF4-FFF2-40B4-BE49-F238E27FC236}">
                <a16:creationId xmlns:a16="http://schemas.microsoft.com/office/drawing/2014/main" id="{0E9228AC-FB1B-13DC-FC26-A0664F6606CD}"/>
              </a:ext>
            </a:extLst>
          </p:cNvPr>
          <p:cNvSpPr txBox="1"/>
          <p:nvPr/>
        </p:nvSpPr>
        <p:spPr>
          <a:xfrm>
            <a:off x="504404" y="988696"/>
            <a:ext cx="5947441" cy="369332"/>
          </a:xfrm>
          <a:prstGeom prst="rect">
            <a:avLst/>
          </a:prstGeom>
          <a:noFill/>
        </p:spPr>
        <p:txBody>
          <a:bodyPr wrap="square">
            <a:spAutoFit/>
          </a:bodyPr>
          <a:lstStyle/>
          <a:p>
            <a:r>
              <a:rPr lang="en-US"/>
              <a:t>How the implemented algorithm handles this graph</a:t>
            </a:r>
            <a:endParaRPr lang="en-US" dirty="0"/>
          </a:p>
        </p:txBody>
      </p:sp>
      <p:sp>
        <p:nvSpPr>
          <p:cNvPr id="28" name="TextBox 27">
            <a:extLst>
              <a:ext uri="{FF2B5EF4-FFF2-40B4-BE49-F238E27FC236}">
                <a16:creationId xmlns:a16="http://schemas.microsoft.com/office/drawing/2014/main" id="{B52F8A03-B93D-6C98-AB4E-0549638BED23}"/>
              </a:ext>
            </a:extLst>
          </p:cNvPr>
          <p:cNvSpPr txBox="1"/>
          <p:nvPr/>
        </p:nvSpPr>
        <p:spPr>
          <a:xfrm>
            <a:off x="4102650" y="1358028"/>
            <a:ext cx="3499024" cy="5262979"/>
          </a:xfrm>
          <a:prstGeom prst="rect">
            <a:avLst/>
          </a:prstGeom>
          <a:noFill/>
        </p:spPr>
        <p:txBody>
          <a:bodyPr wrap="square" rtlCol="0">
            <a:spAutoFit/>
          </a:bodyPr>
          <a:lstStyle/>
          <a:p>
            <a:r>
              <a:rPr lang="en-US" sz="1400" dirty="0"/>
              <a:t>Initially we start at S we expand getting its children B-C-D.</a:t>
            </a:r>
          </a:p>
          <a:p>
            <a:endParaRPr lang="en-US" sz="1400" dirty="0"/>
          </a:p>
          <a:p>
            <a:r>
              <a:rPr lang="en-US" sz="1400" dirty="0"/>
              <a:t>Next B is visited and expanded as it is the node has the lowest value (2+7)</a:t>
            </a:r>
          </a:p>
          <a:p>
            <a:endParaRPr lang="en-US" sz="1400" dirty="0"/>
          </a:p>
          <a:p>
            <a:r>
              <a:rPr lang="en-US" sz="1400" dirty="0"/>
              <a:t>Next E is visited and expanded as it is the node which can be reached has the lowest value (9+1)</a:t>
            </a:r>
          </a:p>
          <a:p>
            <a:endParaRPr lang="en-US" sz="1400" dirty="0"/>
          </a:p>
          <a:p>
            <a:r>
              <a:rPr lang="en-US" sz="1400" dirty="0"/>
              <a:t>Next C is visited and expanded as it is the node which can be reached has the lowest value (1+10)</a:t>
            </a:r>
          </a:p>
          <a:p>
            <a:endParaRPr lang="en-US" sz="1400" dirty="0"/>
          </a:p>
          <a:p>
            <a:r>
              <a:rPr lang="en-US" sz="1400" dirty="0"/>
              <a:t>Next F is visited and expanded as it is the node which can be reached has the lowest value (10+1)</a:t>
            </a:r>
          </a:p>
          <a:p>
            <a:endParaRPr lang="en-US" sz="1400" dirty="0"/>
          </a:p>
          <a:p>
            <a:r>
              <a:rPr lang="en-US" sz="1400" dirty="0"/>
              <a:t>Next G  is visited which is the goal as it is the node which can be reached has the lowest value (11+0)</a:t>
            </a:r>
          </a:p>
          <a:p>
            <a:endParaRPr lang="en-US" sz="1400" dirty="0"/>
          </a:p>
          <a:p>
            <a:endParaRPr lang="en-US" sz="1400" dirty="0"/>
          </a:p>
          <a:p>
            <a:endParaRPr lang="en-US" sz="1400" dirty="0"/>
          </a:p>
        </p:txBody>
      </p:sp>
      <p:sp>
        <p:nvSpPr>
          <p:cNvPr id="9" name="TextBox 8">
            <a:extLst>
              <a:ext uri="{FF2B5EF4-FFF2-40B4-BE49-F238E27FC236}">
                <a16:creationId xmlns:a16="http://schemas.microsoft.com/office/drawing/2014/main" id="{91CD1CF8-FD30-014E-20CF-1D6BC28623DF}"/>
              </a:ext>
            </a:extLst>
          </p:cNvPr>
          <p:cNvSpPr txBox="1"/>
          <p:nvPr/>
        </p:nvSpPr>
        <p:spPr>
          <a:xfrm>
            <a:off x="348448" y="376060"/>
            <a:ext cx="6094520" cy="58477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prstClr val="black">
                    <a:lumMod val="85000"/>
                    <a:lumOff val="15000"/>
                  </a:prstClr>
                </a:solidFill>
                <a:latin typeface="Century Gothic" panose="020B0502020202020204"/>
              </a:rPr>
              <a:t>6</a:t>
            </a:r>
            <a: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-A* search</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4" name="Picture 3">
            <a:extLst>
              <a:ext uri="{FF2B5EF4-FFF2-40B4-BE49-F238E27FC236}">
                <a16:creationId xmlns:a16="http://schemas.microsoft.com/office/drawing/2014/main" id="{50AC2CF2-04C0-307B-F856-9E39046218D5}"/>
              </a:ext>
            </a:extLst>
          </p:cNvPr>
          <p:cNvPicPr>
            <a:picLocks noChangeAspect="1"/>
          </p:cNvPicPr>
          <p:nvPr/>
        </p:nvPicPr>
        <p:blipFill>
          <a:blip r:embed="rId3"/>
          <a:stretch>
            <a:fillRect/>
          </a:stretch>
        </p:blipFill>
        <p:spPr>
          <a:xfrm>
            <a:off x="8070565" y="668447"/>
            <a:ext cx="3124979" cy="3067850"/>
          </a:xfrm>
          <a:prstGeom prst="rect">
            <a:avLst/>
          </a:prstGeom>
        </p:spPr>
      </p:pic>
      <p:pic>
        <p:nvPicPr>
          <p:cNvPr id="10" name="Picture 9">
            <a:extLst>
              <a:ext uri="{FF2B5EF4-FFF2-40B4-BE49-F238E27FC236}">
                <a16:creationId xmlns:a16="http://schemas.microsoft.com/office/drawing/2014/main" id="{A6A2BD14-ED0A-6395-6E5B-A6647AB4B1C7}"/>
              </a:ext>
            </a:extLst>
          </p:cNvPr>
          <p:cNvPicPr>
            <a:picLocks noChangeAspect="1"/>
          </p:cNvPicPr>
          <p:nvPr/>
        </p:nvPicPr>
        <p:blipFill>
          <a:blip r:embed="rId4"/>
          <a:stretch>
            <a:fillRect/>
          </a:stretch>
        </p:blipFill>
        <p:spPr>
          <a:xfrm>
            <a:off x="8407350" y="4129778"/>
            <a:ext cx="2343386" cy="787454"/>
          </a:xfrm>
          <a:prstGeom prst="rect">
            <a:avLst/>
          </a:prstGeom>
        </p:spPr>
      </p:pic>
      <p:sp>
        <p:nvSpPr>
          <p:cNvPr id="8" name="TextBox 7">
            <a:extLst>
              <a:ext uri="{FF2B5EF4-FFF2-40B4-BE49-F238E27FC236}">
                <a16:creationId xmlns:a16="http://schemas.microsoft.com/office/drawing/2014/main" id="{AF89873F-AA67-A676-35FA-3E003F68012F}"/>
              </a:ext>
            </a:extLst>
          </p:cNvPr>
          <p:cNvSpPr txBox="1"/>
          <p:nvPr/>
        </p:nvSpPr>
        <p:spPr>
          <a:xfrm>
            <a:off x="8056722" y="5420862"/>
            <a:ext cx="3630875" cy="523220"/>
          </a:xfrm>
          <a:prstGeom prst="rect">
            <a:avLst/>
          </a:prstGeom>
          <a:noFill/>
        </p:spPr>
        <p:txBody>
          <a:bodyPr wrap="square" rtlCol="0">
            <a:spAutoFit/>
          </a:bodyPr>
          <a:lstStyle/>
          <a:p>
            <a:r>
              <a:rPr lang="en-US" sz="1400" dirty="0"/>
              <a:t>In case of a tie the tie breaking is randomized.</a:t>
            </a:r>
          </a:p>
        </p:txBody>
      </p:sp>
    </p:spTree>
    <p:extLst>
      <p:ext uri="{BB962C8B-B14F-4D97-AF65-F5344CB8AC3E}">
        <p14:creationId xmlns:p14="http://schemas.microsoft.com/office/powerpoint/2010/main" val="222196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7274-56DE-6235-3DAF-CB177782E640}"/>
              </a:ext>
            </a:extLst>
          </p:cNvPr>
          <p:cNvSpPr>
            <a:spLocks noGrp="1"/>
          </p:cNvSpPr>
          <p:nvPr>
            <p:ph type="title"/>
          </p:nvPr>
        </p:nvSpPr>
        <p:spPr/>
        <p:txBody>
          <a:bodyPr/>
          <a:lstStyle/>
          <a:p>
            <a:r>
              <a:rPr lang="en-US" dirty="0"/>
              <a:t>1-Breadth First search</a:t>
            </a:r>
          </a:p>
        </p:txBody>
      </p:sp>
      <p:pic>
        <p:nvPicPr>
          <p:cNvPr id="5" name="Picture 4">
            <a:extLst>
              <a:ext uri="{FF2B5EF4-FFF2-40B4-BE49-F238E27FC236}">
                <a16:creationId xmlns:a16="http://schemas.microsoft.com/office/drawing/2014/main" id="{432BD109-0319-AAFB-746B-69DDE48E442B}"/>
              </a:ext>
            </a:extLst>
          </p:cNvPr>
          <p:cNvPicPr>
            <a:picLocks noChangeAspect="1"/>
          </p:cNvPicPr>
          <p:nvPr/>
        </p:nvPicPr>
        <p:blipFill>
          <a:blip r:embed="rId2"/>
          <a:stretch>
            <a:fillRect/>
          </a:stretch>
        </p:blipFill>
        <p:spPr>
          <a:xfrm>
            <a:off x="3275135" y="2662085"/>
            <a:ext cx="8511615" cy="2186082"/>
          </a:xfrm>
          <a:prstGeom prst="rect">
            <a:avLst/>
          </a:prstGeom>
        </p:spPr>
      </p:pic>
      <p:sp>
        <p:nvSpPr>
          <p:cNvPr id="7" name="TextBox 6">
            <a:extLst>
              <a:ext uri="{FF2B5EF4-FFF2-40B4-BE49-F238E27FC236}">
                <a16:creationId xmlns:a16="http://schemas.microsoft.com/office/drawing/2014/main" id="{870227D6-AFD7-8930-925A-97A558D8F334}"/>
              </a:ext>
            </a:extLst>
          </p:cNvPr>
          <p:cNvSpPr txBox="1"/>
          <p:nvPr/>
        </p:nvSpPr>
        <p:spPr>
          <a:xfrm>
            <a:off x="1066800" y="2014194"/>
            <a:ext cx="6097554" cy="369332"/>
          </a:xfrm>
          <a:prstGeom prst="rect">
            <a:avLst/>
          </a:prstGeom>
          <a:noFill/>
        </p:spPr>
        <p:txBody>
          <a:bodyPr wrap="square">
            <a:spAutoFit/>
          </a:bodyPr>
          <a:lstStyle/>
          <a:p>
            <a:r>
              <a:rPr kumimoji="0" lang="en-US" sz="1800" b="0" i="0" u="none" strike="noStrike" kern="1200" cap="none" spc="0" normalizeH="0" baseline="0" noProof="0" dirty="0">
                <a:ln>
                  <a:noFill/>
                </a:ln>
                <a:solidFill>
                  <a:schemeClr val="accent1"/>
                </a:solidFill>
                <a:effectLst/>
                <a:uLnTx/>
                <a:uFillTx/>
                <a:latin typeface="Century Gothic" panose="020B0502020202020204"/>
                <a:ea typeface="+mn-ea"/>
                <a:cs typeface="+mn-cs"/>
              </a:rPr>
              <a:t>Initialization</a:t>
            </a:r>
            <a:endParaRPr lang="en-US" dirty="0"/>
          </a:p>
        </p:txBody>
      </p:sp>
      <p:sp>
        <p:nvSpPr>
          <p:cNvPr id="8" name="TextBox 7">
            <a:extLst>
              <a:ext uri="{FF2B5EF4-FFF2-40B4-BE49-F238E27FC236}">
                <a16:creationId xmlns:a16="http://schemas.microsoft.com/office/drawing/2014/main" id="{9DCA05AE-58E1-253D-DB92-D57BDBDA6185}"/>
              </a:ext>
            </a:extLst>
          </p:cNvPr>
          <p:cNvSpPr txBox="1"/>
          <p:nvPr/>
        </p:nvSpPr>
        <p:spPr>
          <a:xfrm>
            <a:off x="286439" y="3385794"/>
            <a:ext cx="2505259" cy="1384995"/>
          </a:xfrm>
          <a:prstGeom prst="rect">
            <a:avLst/>
          </a:prstGeom>
          <a:noFill/>
        </p:spPr>
        <p:txBody>
          <a:bodyPr wrap="square" rtlCol="0">
            <a:spAutoFit/>
          </a:bodyPr>
          <a:lstStyle/>
          <a:p>
            <a:r>
              <a:rPr lang="en-US" sz="1400" dirty="0"/>
              <a:t>Creating a dictionary to hold the parent of each node reached in the graph. Will be used to get the solution path at the end.</a:t>
            </a:r>
          </a:p>
        </p:txBody>
      </p:sp>
      <p:cxnSp>
        <p:nvCxnSpPr>
          <p:cNvPr id="9" name="Straight Arrow Connector 8">
            <a:extLst>
              <a:ext uri="{FF2B5EF4-FFF2-40B4-BE49-F238E27FC236}">
                <a16:creationId xmlns:a16="http://schemas.microsoft.com/office/drawing/2014/main" id="{CE22EB6F-EDC8-554B-6FC0-B6E6A335CB7E}"/>
              </a:ext>
            </a:extLst>
          </p:cNvPr>
          <p:cNvCxnSpPr>
            <a:cxnSpLocks/>
          </p:cNvCxnSpPr>
          <p:nvPr/>
        </p:nvCxnSpPr>
        <p:spPr>
          <a:xfrm>
            <a:off x="2696547" y="3784456"/>
            <a:ext cx="821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7C4DD3-3F52-EE08-937D-FF36B924525C}"/>
              </a:ext>
            </a:extLst>
          </p:cNvPr>
          <p:cNvCxnSpPr>
            <a:cxnSpLocks/>
          </p:cNvCxnSpPr>
          <p:nvPr/>
        </p:nvCxnSpPr>
        <p:spPr>
          <a:xfrm flipH="1" flipV="1">
            <a:off x="4832261" y="4200405"/>
            <a:ext cx="3978666" cy="741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E962B3A-B001-BD00-8760-388731C9B68C}"/>
              </a:ext>
            </a:extLst>
          </p:cNvPr>
          <p:cNvSpPr txBox="1"/>
          <p:nvPr/>
        </p:nvSpPr>
        <p:spPr>
          <a:xfrm>
            <a:off x="7984263" y="5019004"/>
            <a:ext cx="2314575" cy="954107"/>
          </a:xfrm>
          <a:prstGeom prst="rect">
            <a:avLst/>
          </a:prstGeom>
          <a:noFill/>
        </p:spPr>
        <p:txBody>
          <a:bodyPr wrap="square" rtlCol="0">
            <a:spAutoFit/>
          </a:bodyPr>
          <a:lstStyle/>
          <a:p>
            <a:r>
              <a:rPr lang="en-US" sz="1400" dirty="0"/>
              <a:t>Adding the start node to the fringe and specifying that it has no parent in the dictionary</a:t>
            </a:r>
          </a:p>
        </p:txBody>
      </p:sp>
      <p:sp>
        <p:nvSpPr>
          <p:cNvPr id="13" name="TextBox 12">
            <a:extLst>
              <a:ext uri="{FF2B5EF4-FFF2-40B4-BE49-F238E27FC236}">
                <a16:creationId xmlns:a16="http://schemas.microsoft.com/office/drawing/2014/main" id="{4DA305EB-5196-B8DB-BDB4-73076B84E8F0}"/>
              </a:ext>
            </a:extLst>
          </p:cNvPr>
          <p:cNvSpPr txBox="1"/>
          <p:nvPr/>
        </p:nvSpPr>
        <p:spPr>
          <a:xfrm>
            <a:off x="8337786" y="1553309"/>
            <a:ext cx="2314575" cy="523220"/>
          </a:xfrm>
          <a:prstGeom prst="rect">
            <a:avLst/>
          </a:prstGeom>
          <a:noFill/>
        </p:spPr>
        <p:txBody>
          <a:bodyPr wrap="square" rtlCol="0">
            <a:spAutoFit/>
          </a:bodyPr>
          <a:lstStyle/>
          <a:p>
            <a:r>
              <a:rPr lang="en-US" sz="1400" dirty="0"/>
              <a:t>Creating a set to hold the visited nodes</a:t>
            </a:r>
          </a:p>
        </p:txBody>
      </p:sp>
      <p:cxnSp>
        <p:nvCxnSpPr>
          <p:cNvPr id="14" name="Straight Arrow Connector 13">
            <a:extLst>
              <a:ext uri="{FF2B5EF4-FFF2-40B4-BE49-F238E27FC236}">
                <a16:creationId xmlns:a16="http://schemas.microsoft.com/office/drawing/2014/main" id="{96E997EA-579A-809C-3130-876CCBE39B77}"/>
              </a:ext>
            </a:extLst>
          </p:cNvPr>
          <p:cNvCxnSpPr>
            <a:cxnSpLocks/>
          </p:cNvCxnSpPr>
          <p:nvPr/>
        </p:nvCxnSpPr>
        <p:spPr>
          <a:xfrm flipH="1">
            <a:off x="4741038" y="2074374"/>
            <a:ext cx="5127260" cy="109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D96C94-1C35-E99E-393C-88ABD55E0B7A}"/>
              </a:ext>
            </a:extLst>
          </p:cNvPr>
          <p:cNvCxnSpPr>
            <a:cxnSpLocks/>
          </p:cNvCxnSpPr>
          <p:nvPr/>
        </p:nvCxnSpPr>
        <p:spPr>
          <a:xfrm flipH="1">
            <a:off x="3741666" y="2164846"/>
            <a:ext cx="783681" cy="1185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F4AAF41-3109-D023-1FA6-CF324ABCA094}"/>
              </a:ext>
            </a:extLst>
          </p:cNvPr>
          <p:cNvSpPr txBox="1"/>
          <p:nvPr/>
        </p:nvSpPr>
        <p:spPr>
          <a:xfrm>
            <a:off x="4507019" y="1662289"/>
            <a:ext cx="2314575" cy="954107"/>
          </a:xfrm>
          <a:prstGeom prst="rect">
            <a:avLst/>
          </a:prstGeom>
          <a:noFill/>
        </p:spPr>
        <p:txBody>
          <a:bodyPr wrap="square" rtlCol="0">
            <a:spAutoFit/>
          </a:bodyPr>
          <a:lstStyle/>
          <a:p>
            <a:r>
              <a:rPr lang="en-US" sz="1400" dirty="0"/>
              <a:t>Creating a list to hold the visited nodes so we can return the visited nodes in order</a:t>
            </a:r>
          </a:p>
        </p:txBody>
      </p:sp>
      <p:sp>
        <p:nvSpPr>
          <p:cNvPr id="19" name="TextBox 18">
            <a:extLst>
              <a:ext uri="{FF2B5EF4-FFF2-40B4-BE49-F238E27FC236}">
                <a16:creationId xmlns:a16="http://schemas.microsoft.com/office/drawing/2014/main" id="{FB1339FD-9F54-10F1-8678-96310C2BC8F2}"/>
              </a:ext>
            </a:extLst>
          </p:cNvPr>
          <p:cNvSpPr txBox="1"/>
          <p:nvPr/>
        </p:nvSpPr>
        <p:spPr>
          <a:xfrm>
            <a:off x="381780" y="2495955"/>
            <a:ext cx="2314575" cy="523220"/>
          </a:xfrm>
          <a:prstGeom prst="rect">
            <a:avLst/>
          </a:prstGeom>
          <a:noFill/>
        </p:spPr>
        <p:txBody>
          <a:bodyPr wrap="square" rtlCol="0">
            <a:spAutoFit/>
          </a:bodyPr>
          <a:lstStyle/>
          <a:p>
            <a:r>
              <a:rPr lang="en-US" sz="1400" dirty="0"/>
              <a:t>Fringe is used as a Queue (FIFO).</a:t>
            </a:r>
          </a:p>
        </p:txBody>
      </p:sp>
      <p:cxnSp>
        <p:nvCxnSpPr>
          <p:cNvPr id="20" name="Straight Arrow Connector 19">
            <a:extLst>
              <a:ext uri="{FF2B5EF4-FFF2-40B4-BE49-F238E27FC236}">
                <a16:creationId xmlns:a16="http://schemas.microsoft.com/office/drawing/2014/main" id="{98713EA7-3753-B5E9-33BE-EA35036D5A42}"/>
              </a:ext>
            </a:extLst>
          </p:cNvPr>
          <p:cNvCxnSpPr>
            <a:cxnSpLocks/>
          </p:cNvCxnSpPr>
          <p:nvPr/>
        </p:nvCxnSpPr>
        <p:spPr>
          <a:xfrm>
            <a:off x="2036157" y="2928300"/>
            <a:ext cx="1489818" cy="676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604C25-E4A1-E2D6-3F03-99351264F08B}"/>
              </a:ext>
            </a:extLst>
          </p:cNvPr>
          <p:cNvCxnSpPr>
            <a:cxnSpLocks/>
          </p:cNvCxnSpPr>
          <p:nvPr/>
        </p:nvCxnSpPr>
        <p:spPr>
          <a:xfrm flipV="1">
            <a:off x="2696355" y="4770789"/>
            <a:ext cx="821376" cy="42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402302B-50E2-7F55-62CA-A46E6738CA92}"/>
              </a:ext>
            </a:extLst>
          </p:cNvPr>
          <p:cNvSpPr txBox="1"/>
          <p:nvPr/>
        </p:nvSpPr>
        <p:spPr>
          <a:xfrm>
            <a:off x="619158" y="5197151"/>
            <a:ext cx="2314575" cy="523220"/>
          </a:xfrm>
          <a:prstGeom prst="rect">
            <a:avLst/>
          </a:prstGeom>
          <a:noFill/>
        </p:spPr>
        <p:txBody>
          <a:bodyPr wrap="square" rtlCol="0">
            <a:spAutoFit/>
          </a:bodyPr>
          <a:lstStyle/>
          <a:p>
            <a:r>
              <a:rPr lang="en-US" sz="1400" dirty="0"/>
              <a:t>Initialize that a path is not found</a:t>
            </a:r>
          </a:p>
        </p:txBody>
      </p:sp>
    </p:spTree>
    <p:extLst>
      <p:ext uri="{BB962C8B-B14F-4D97-AF65-F5344CB8AC3E}">
        <p14:creationId xmlns:p14="http://schemas.microsoft.com/office/powerpoint/2010/main" val="2819620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83EC34-F16A-4729-AC9F-2EB6D5E2494E}"/>
              </a:ext>
            </a:extLst>
          </p:cNvPr>
          <p:cNvSpPr/>
          <p:nvPr/>
        </p:nvSpPr>
        <p:spPr>
          <a:xfrm>
            <a:off x="719137" y="2715180"/>
            <a:ext cx="10563225" cy="1446550"/>
          </a:xfrm>
          <a:prstGeom prst="rect">
            <a:avLst/>
          </a:prstGeom>
          <a:noFill/>
        </p:spPr>
        <p:txBody>
          <a:bodyPr wrap="square" lIns="91440" tIns="45720" rIns="91440" bIns="45720">
            <a:spAutoFit/>
          </a:bodyPr>
          <a:lstStyle/>
          <a:p>
            <a:pPr algn="ctr"/>
            <a:r>
              <a:rPr lang="en-US" sz="8800" dirty="0" err="1">
                <a:ln w="0"/>
                <a:solidFill>
                  <a:srgbClr val="00B0F0"/>
                </a:solidFill>
                <a:effectLst>
                  <a:reflection blurRad="6350" stA="53000" endA="300" endPos="35500" dir="5400000" sy="-90000" algn="bl" rotWithShape="0"/>
                </a:effectLst>
              </a:rPr>
              <a:t>Pyvis</a:t>
            </a:r>
            <a:r>
              <a:rPr lang="en-US" sz="8800" dirty="0">
                <a:ln w="0"/>
                <a:solidFill>
                  <a:srgbClr val="00B0F0"/>
                </a:solidFill>
                <a:effectLst>
                  <a:reflection blurRad="6350" stA="53000" endA="300" endPos="35500" dir="5400000" sy="-90000" algn="bl" rotWithShape="0"/>
                </a:effectLst>
              </a:rPr>
              <a:t> and the GUI</a:t>
            </a:r>
            <a:endParaRPr lang="en-US" sz="8800" b="0" cap="none" spc="0" dirty="0">
              <a:ln w="0"/>
              <a:solidFill>
                <a:srgbClr val="00B0F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00773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463B9A0-C42E-402C-9AD1-9DAE53361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pic>
        <p:nvPicPr>
          <p:cNvPr id="5" name="Picture 4">
            <a:extLst>
              <a:ext uri="{FF2B5EF4-FFF2-40B4-BE49-F238E27FC236}">
                <a16:creationId xmlns:a16="http://schemas.microsoft.com/office/drawing/2014/main" id="{DB5E8D19-292D-44E4-1D6E-E538EAC1651F}"/>
              </a:ext>
            </a:extLst>
          </p:cNvPr>
          <p:cNvPicPr>
            <a:picLocks noChangeAspect="1"/>
          </p:cNvPicPr>
          <p:nvPr/>
        </p:nvPicPr>
        <p:blipFill>
          <a:blip r:embed="rId2"/>
          <a:stretch>
            <a:fillRect/>
          </a:stretch>
        </p:blipFill>
        <p:spPr>
          <a:xfrm>
            <a:off x="1965288" y="643467"/>
            <a:ext cx="8261424" cy="5571066"/>
          </a:xfrm>
          <a:prstGeom prst="rect">
            <a:avLst/>
          </a:prstGeom>
        </p:spPr>
      </p:pic>
    </p:spTree>
    <p:extLst>
      <p:ext uri="{BB962C8B-B14F-4D97-AF65-F5344CB8AC3E}">
        <p14:creationId xmlns:p14="http://schemas.microsoft.com/office/powerpoint/2010/main" val="2240031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1463B9A0-C42E-402C-9AD1-9DAE53361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pic>
        <p:nvPicPr>
          <p:cNvPr id="7" name="Picture 6">
            <a:extLst>
              <a:ext uri="{FF2B5EF4-FFF2-40B4-BE49-F238E27FC236}">
                <a16:creationId xmlns:a16="http://schemas.microsoft.com/office/drawing/2014/main" id="{4D51D898-EAE9-4BA0-3475-5736C108C888}"/>
              </a:ext>
            </a:extLst>
          </p:cNvPr>
          <p:cNvPicPr>
            <a:picLocks noChangeAspect="1"/>
          </p:cNvPicPr>
          <p:nvPr/>
        </p:nvPicPr>
        <p:blipFill>
          <a:blip r:embed="rId2"/>
          <a:stretch>
            <a:fillRect/>
          </a:stretch>
        </p:blipFill>
        <p:spPr>
          <a:xfrm>
            <a:off x="1501113" y="643467"/>
            <a:ext cx="9189773" cy="5571066"/>
          </a:xfrm>
          <a:prstGeom prst="rect">
            <a:avLst/>
          </a:prstGeom>
        </p:spPr>
      </p:pic>
    </p:spTree>
    <p:extLst>
      <p:ext uri="{BB962C8B-B14F-4D97-AF65-F5344CB8AC3E}">
        <p14:creationId xmlns:p14="http://schemas.microsoft.com/office/powerpoint/2010/main" val="1885191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B19BC1-A02F-754A-07C4-7D47E6884F79}"/>
              </a:ext>
            </a:extLst>
          </p:cNvPr>
          <p:cNvPicPr>
            <a:picLocks noChangeAspect="1"/>
          </p:cNvPicPr>
          <p:nvPr/>
        </p:nvPicPr>
        <p:blipFill>
          <a:blip r:embed="rId2"/>
          <a:stretch>
            <a:fillRect/>
          </a:stretch>
        </p:blipFill>
        <p:spPr>
          <a:xfrm>
            <a:off x="443488" y="456786"/>
            <a:ext cx="3481945" cy="2878908"/>
          </a:xfrm>
          <a:prstGeom prst="rect">
            <a:avLst/>
          </a:prstGeom>
        </p:spPr>
      </p:pic>
      <p:pic>
        <p:nvPicPr>
          <p:cNvPr id="7" name="Picture 6">
            <a:extLst>
              <a:ext uri="{FF2B5EF4-FFF2-40B4-BE49-F238E27FC236}">
                <a16:creationId xmlns:a16="http://schemas.microsoft.com/office/drawing/2014/main" id="{BBBD070D-BAB2-FC2E-C9DA-670C2044545B}"/>
              </a:ext>
            </a:extLst>
          </p:cNvPr>
          <p:cNvPicPr>
            <a:picLocks noChangeAspect="1"/>
          </p:cNvPicPr>
          <p:nvPr/>
        </p:nvPicPr>
        <p:blipFill>
          <a:blip r:embed="rId3"/>
          <a:stretch>
            <a:fillRect/>
          </a:stretch>
        </p:blipFill>
        <p:spPr>
          <a:xfrm>
            <a:off x="4575241" y="642919"/>
            <a:ext cx="2369713" cy="272374"/>
          </a:xfrm>
          <a:prstGeom prst="rect">
            <a:avLst/>
          </a:prstGeom>
        </p:spPr>
      </p:pic>
      <p:pic>
        <p:nvPicPr>
          <p:cNvPr id="9" name="Picture 8">
            <a:extLst>
              <a:ext uri="{FF2B5EF4-FFF2-40B4-BE49-F238E27FC236}">
                <a16:creationId xmlns:a16="http://schemas.microsoft.com/office/drawing/2014/main" id="{02307308-14A7-4661-EBA5-2B56D4BBAD69}"/>
              </a:ext>
            </a:extLst>
          </p:cNvPr>
          <p:cNvPicPr>
            <a:picLocks noChangeAspect="1"/>
          </p:cNvPicPr>
          <p:nvPr/>
        </p:nvPicPr>
        <p:blipFill>
          <a:blip r:embed="rId4"/>
          <a:stretch>
            <a:fillRect/>
          </a:stretch>
        </p:blipFill>
        <p:spPr>
          <a:xfrm>
            <a:off x="4399602" y="1039304"/>
            <a:ext cx="2791342" cy="2308698"/>
          </a:xfrm>
          <a:prstGeom prst="rect">
            <a:avLst/>
          </a:prstGeom>
        </p:spPr>
      </p:pic>
      <p:pic>
        <p:nvPicPr>
          <p:cNvPr id="11" name="Picture 10">
            <a:extLst>
              <a:ext uri="{FF2B5EF4-FFF2-40B4-BE49-F238E27FC236}">
                <a16:creationId xmlns:a16="http://schemas.microsoft.com/office/drawing/2014/main" id="{CBBC69F1-18ED-9E22-AC3F-EC98DB3F925F}"/>
              </a:ext>
            </a:extLst>
          </p:cNvPr>
          <p:cNvPicPr>
            <a:picLocks noChangeAspect="1"/>
          </p:cNvPicPr>
          <p:nvPr/>
        </p:nvPicPr>
        <p:blipFill>
          <a:blip r:embed="rId5"/>
          <a:stretch>
            <a:fillRect/>
          </a:stretch>
        </p:blipFill>
        <p:spPr>
          <a:xfrm>
            <a:off x="8266569" y="610262"/>
            <a:ext cx="2369713" cy="291830"/>
          </a:xfrm>
          <a:prstGeom prst="rect">
            <a:avLst/>
          </a:prstGeom>
        </p:spPr>
      </p:pic>
      <p:pic>
        <p:nvPicPr>
          <p:cNvPr id="13" name="Picture 12">
            <a:extLst>
              <a:ext uri="{FF2B5EF4-FFF2-40B4-BE49-F238E27FC236}">
                <a16:creationId xmlns:a16="http://schemas.microsoft.com/office/drawing/2014/main" id="{7F3674E6-169A-EBF2-8C19-52BFC703B9F1}"/>
              </a:ext>
            </a:extLst>
          </p:cNvPr>
          <p:cNvPicPr>
            <a:picLocks noChangeAspect="1"/>
          </p:cNvPicPr>
          <p:nvPr/>
        </p:nvPicPr>
        <p:blipFill>
          <a:blip r:embed="rId6"/>
          <a:stretch>
            <a:fillRect/>
          </a:stretch>
        </p:blipFill>
        <p:spPr>
          <a:xfrm>
            <a:off x="8127269" y="1120302"/>
            <a:ext cx="2681410" cy="2308698"/>
          </a:xfrm>
          <a:prstGeom prst="rect">
            <a:avLst/>
          </a:prstGeom>
        </p:spPr>
      </p:pic>
      <p:pic>
        <p:nvPicPr>
          <p:cNvPr id="15" name="Picture 14">
            <a:extLst>
              <a:ext uri="{FF2B5EF4-FFF2-40B4-BE49-F238E27FC236}">
                <a16:creationId xmlns:a16="http://schemas.microsoft.com/office/drawing/2014/main" id="{57968820-7930-B4F2-377C-C00F0F7E65F6}"/>
              </a:ext>
            </a:extLst>
          </p:cNvPr>
          <p:cNvPicPr>
            <a:picLocks noChangeAspect="1"/>
          </p:cNvPicPr>
          <p:nvPr/>
        </p:nvPicPr>
        <p:blipFill>
          <a:blip r:embed="rId7"/>
          <a:stretch>
            <a:fillRect/>
          </a:stretch>
        </p:blipFill>
        <p:spPr>
          <a:xfrm>
            <a:off x="4536604" y="3821018"/>
            <a:ext cx="2446986" cy="298315"/>
          </a:xfrm>
          <a:prstGeom prst="rect">
            <a:avLst/>
          </a:prstGeom>
        </p:spPr>
      </p:pic>
      <p:pic>
        <p:nvPicPr>
          <p:cNvPr id="17" name="Picture 16">
            <a:extLst>
              <a:ext uri="{FF2B5EF4-FFF2-40B4-BE49-F238E27FC236}">
                <a16:creationId xmlns:a16="http://schemas.microsoft.com/office/drawing/2014/main" id="{7473CEB1-86DD-3D0C-9D89-E772B91BCC0E}"/>
              </a:ext>
            </a:extLst>
          </p:cNvPr>
          <p:cNvPicPr>
            <a:picLocks noChangeAspect="1"/>
          </p:cNvPicPr>
          <p:nvPr/>
        </p:nvPicPr>
        <p:blipFill>
          <a:blip r:embed="rId8"/>
          <a:stretch>
            <a:fillRect/>
          </a:stretch>
        </p:blipFill>
        <p:spPr>
          <a:xfrm>
            <a:off x="4536604" y="4243344"/>
            <a:ext cx="2517339" cy="2159540"/>
          </a:xfrm>
          <a:prstGeom prst="rect">
            <a:avLst/>
          </a:prstGeom>
        </p:spPr>
      </p:pic>
      <p:pic>
        <p:nvPicPr>
          <p:cNvPr id="19" name="Picture 18">
            <a:extLst>
              <a:ext uri="{FF2B5EF4-FFF2-40B4-BE49-F238E27FC236}">
                <a16:creationId xmlns:a16="http://schemas.microsoft.com/office/drawing/2014/main" id="{3E38BA7E-366F-2570-3E5C-5893E7A172D9}"/>
              </a:ext>
            </a:extLst>
          </p:cNvPr>
          <p:cNvPicPr>
            <a:picLocks noChangeAspect="1"/>
          </p:cNvPicPr>
          <p:nvPr/>
        </p:nvPicPr>
        <p:blipFill>
          <a:blip r:embed="rId9"/>
          <a:stretch>
            <a:fillRect/>
          </a:stretch>
        </p:blipFill>
        <p:spPr>
          <a:xfrm>
            <a:off x="8202174" y="3821018"/>
            <a:ext cx="2498501" cy="304800"/>
          </a:xfrm>
          <a:prstGeom prst="rect">
            <a:avLst/>
          </a:prstGeom>
        </p:spPr>
      </p:pic>
      <p:pic>
        <p:nvPicPr>
          <p:cNvPr id="21" name="Picture 20">
            <a:extLst>
              <a:ext uri="{FF2B5EF4-FFF2-40B4-BE49-F238E27FC236}">
                <a16:creationId xmlns:a16="http://schemas.microsoft.com/office/drawing/2014/main" id="{30A4C9CC-4F72-DFA9-1C52-153190C16C71}"/>
              </a:ext>
            </a:extLst>
          </p:cNvPr>
          <p:cNvPicPr>
            <a:picLocks noChangeAspect="1"/>
          </p:cNvPicPr>
          <p:nvPr/>
        </p:nvPicPr>
        <p:blipFill>
          <a:blip r:embed="rId10"/>
          <a:stretch>
            <a:fillRect/>
          </a:stretch>
        </p:blipFill>
        <p:spPr>
          <a:xfrm>
            <a:off x="8388220" y="4249830"/>
            <a:ext cx="2079693" cy="2069508"/>
          </a:xfrm>
          <a:prstGeom prst="rect">
            <a:avLst/>
          </a:prstGeom>
        </p:spPr>
      </p:pic>
      <p:pic>
        <p:nvPicPr>
          <p:cNvPr id="23" name="Picture 22">
            <a:extLst>
              <a:ext uri="{FF2B5EF4-FFF2-40B4-BE49-F238E27FC236}">
                <a16:creationId xmlns:a16="http://schemas.microsoft.com/office/drawing/2014/main" id="{1B473B86-1A04-B487-ECF6-B225FDEC8FC8}"/>
              </a:ext>
            </a:extLst>
          </p:cNvPr>
          <p:cNvPicPr>
            <a:picLocks noChangeAspect="1"/>
          </p:cNvPicPr>
          <p:nvPr/>
        </p:nvPicPr>
        <p:blipFill>
          <a:blip r:embed="rId11"/>
          <a:stretch>
            <a:fillRect/>
          </a:stretch>
        </p:blipFill>
        <p:spPr>
          <a:xfrm>
            <a:off x="703037" y="3816353"/>
            <a:ext cx="2369713" cy="291830"/>
          </a:xfrm>
          <a:prstGeom prst="rect">
            <a:avLst/>
          </a:prstGeom>
        </p:spPr>
      </p:pic>
      <p:pic>
        <p:nvPicPr>
          <p:cNvPr id="25" name="Picture 24">
            <a:extLst>
              <a:ext uri="{FF2B5EF4-FFF2-40B4-BE49-F238E27FC236}">
                <a16:creationId xmlns:a16="http://schemas.microsoft.com/office/drawing/2014/main" id="{6437F221-8C04-F994-762E-4885E70A3CD7}"/>
              </a:ext>
            </a:extLst>
          </p:cNvPr>
          <p:cNvPicPr>
            <a:picLocks noChangeAspect="1"/>
          </p:cNvPicPr>
          <p:nvPr/>
        </p:nvPicPr>
        <p:blipFill>
          <a:blip r:embed="rId12"/>
          <a:stretch>
            <a:fillRect/>
          </a:stretch>
        </p:blipFill>
        <p:spPr>
          <a:xfrm>
            <a:off x="513473" y="4780565"/>
            <a:ext cx="1210614" cy="486383"/>
          </a:xfrm>
          <a:prstGeom prst="rect">
            <a:avLst/>
          </a:prstGeom>
        </p:spPr>
      </p:pic>
      <p:pic>
        <p:nvPicPr>
          <p:cNvPr id="27" name="Picture 26">
            <a:extLst>
              <a:ext uri="{FF2B5EF4-FFF2-40B4-BE49-F238E27FC236}">
                <a16:creationId xmlns:a16="http://schemas.microsoft.com/office/drawing/2014/main" id="{A8524D49-B53A-B586-7CBE-DFB4590BDCB2}"/>
              </a:ext>
            </a:extLst>
          </p:cNvPr>
          <p:cNvPicPr>
            <a:picLocks noChangeAspect="1"/>
          </p:cNvPicPr>
          <p:nvPr/>
        </p:nvPicPr>
        <p:blipFill>
          <a:blip r:embed="rId13"/>
          <a:stretch>
            <a:fillRect/>
          </a:stretch>
        </p:blipFill>
        <p:spPr>
          <a:xfrm>
            <a:off x="1887893" y="4269665"/>
            <a:ext cx="2137893" cy="2029838"/>
          </a:xfrm>
          <a:prstGeom prst="rect">
            <a:avLst/>
          </a:prstGeom>
        </p:spPr>
      </p:pic>
    </p:spTree>
    <p:extLst>
      <p:ext uri="{BB962C8B-B14F-4D97-AF65-F5344CB8AC3E}">
        <p14:creationId xmlns:p14="http://schemas.microsoft.com/office/powerpoint/2010/main" val="204311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463B9A0-C42E-402C-9AD1-9DAE53361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pic>
        <p:nvPicPr>
          <p:cNvPr id="5" name="Picture 4">
            <a:extLst>
              <a:ext uri="{FF2B5EF4-FFF2-40B4-BE49-F238E27FC236}">
                <a16:creationId xmlns:a16="http://schemas.microsoft.com/office/drawing/2014/main" id="{E5940A1D-B346-C7B2-8172-A08CB0B7B559}"/>
              </a:ext>
            </a:extLst>
          </p:cNvPr>
          <p:cNvPicPr>
            <a:picLocks noChangeAspect="1"/>
          </p:cNvPicPr>
          <p:nvPr/>
        </p:nvPicPr>
        <p:blipFill>
          <a:blip r:embed="rId2"/>
          <a:stretch>
            <a:fillRect/>
          </a:stretch>
        </p:blipFill>
        <p:spPr>
          <a:xfrm>
            <a:off x="2796052" y="643467"/>
            <a:ext cx="6599896" cy="5571066"/>
          </a:xfrm>
          <a:prstGeom prst="rect">
            <a:avLst/>
          </a:prstGeom>
        </p:spPr>
      </p:pic>
      <p:sp>
        <p:nvSpPr>
          <p:cNvPr id="4" name="TextBox 3">
            <a:extLst>
              <a:ext uri="{FF2B5EF4-FFF2-40B4-BE49-F238E27FC236}">
                <a16:creationId xmlns:a16="http://schemas.microsoft.com/office/drawing/2014/main" id="{902CC8BF-A698-D7C1-CDF4-6F626C58EBA0}"/>
              </a:ext>
            </a:extLst>
          </p:cNvPr>
          <p:cNvSpPr txBox="1"/>
          <p:nvPr/>
        </p:nvSpPr>
        <p:spPr>
          <a:xfrm>
            <a:off x="4715794" y="274135"/>
            <a:ext cx="468015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entury Gothic" panose="020B0502020202020204"/>
              </a:rPr>
              <a:t>Undirected Graph</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62419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463B9A0-C42E-402C-9AD1-9DAE53361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pic>
        <p:nvPicPr>
          <p:cNvPr id="5" name="Picture 4">
            <a:extLst>
              <a:ext uri="{FF2B5EF4-FFF2-40B4-BE49-F238E27FC236}">
                <a16:creationId xmlns:a16="http://schemas.microsoft.com/office/drawing/2014/main" id="{8C573ABF-A73E-1AD4-83B4-2B07349F522C}"/>
              </a:ext>
            </a:extLst>
          </p:cNvPr>
          <p:cNvPicPr>
            <a:picLocks noChangeAspect="1"/>
          </p:cNvPicPr>
          <p:nvPr/>
        </p:nvPicPr>
        <p:blipFill>
          <a:blip r:embed="rId2"/>
          <a:stretch>
            <a:fillRect/>
          </a:stretch>
        </p:blipFill>
        <p:spPr>
          <a:xfrm>
            <a:off x="1202947" y="643467"/>
            <a:ext cx="9786106" cy="5571066"/>
          </a:xfrm>
          <a:prstGeom prst="rect">
            <a:avLst/>
          </a:prstGeom>
        </p:spPr>
      </p:pic>
      <p:sp>
        <p:nvSpPr>
          <p:cNvPr id="6" name="TextBox 5">
            <a:extLst>
              <a:ext uri="{FF2B5EF4-FFF2-40B4-BE49-F238E27FC236}">
                <a16:creationId xmlns:a16="http://schemas.microsoft.com/office/drawing/2014/main" id="{8C739DE9-0D81-79A7-F8A6-41B87BC68351}"/>
              </a:ext>
            </a:extLst>
          </p:cNvPr>
          <p:cNvSpPr txBox="1"/>
          <p:nvPr/>
        </p:nvSpPr>
        <p:spPr>
          <a:xfrm>
            <a:off x="4529182" y="274135"/>
            <a:ext cx="468015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entury Gothic" panose="020B0502020202020204"/>
              </a:rPr>
              <a:t>Breadth First Search Result</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723685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9C41FB-5BE6-3245-B9D5-BB614DBCF7E4}"/>
              </a:ext>
            </a:extLst>
          </p:cNvPr>
          <p:cNvPicPr>
            <a:picLocks noChangeAspect="1"/>
          </p:cNvPicPr>
          <p:nvPr/>
        </p:nvPicPr>
        <p:blipFill>
          <a:blip r:embed="rId2"/>
          <a:stretch>
            <a:fillRect/>
          </a:stretch>
        </p:blipFill>
        <p:spPr>
          <a:xfrm>
            <a:off x="2700996" y="582683"/>
            <a:ext cx="6790008" cy="5692633"/>
          </a:xfrm>
          <a:prstGeom prst="rect">
            <a:avLst/>
          </a:prstGeom>
        </p:spPr>
      </p:pic>
      <p:sp>
        <p:nvSpPr>
          <p:cNvPr id="9" name="TextBox 8">
            <a:extLst>
              <a:ext uri="{FF2B5EF4-FFF2-40B4-BE49-F238E27FC236}">
                <a16:creationId xmlns:a16="http://schemas.microsoft.com/office/drawing/2014/main" id="{D4F51935-E677-54F1-9B3B-D0F047252233}"/>
              </a:ext>
            </a:extLst>
          </p:cNvPr>
          <p:cNvSpPr txBox="1"/>
          <p:nvPr/>
        </p:nvSpPr>
        <p:spPr>
          <a:xfrm>
            <a:off x="4715794" y="274135"/>
            <a:ext cx="468015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entury Gothic" panose="020B0502020202020204"/>
              </a:rPr>
              <a:t>Directed Graph</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963120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63B9A0-C42E-402C-9AD1-9DAE533613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12" name="Rectangle 11">
            <a:extLst>
              <a:ext uri="{FF2B5EF4-FFF2-40B4-BE49-F238E27FC236}">
                <a16:creationId xmlns:a16="http://schemas.microsoft.com/office/drawing/2014/main" id="{A069235B-22DB-4231-8291-D64DA2CDE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AE40DA-1F5A-4A1A-89CA-2BC620DCD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rtlCol="0" anchor="ctr"/>
          <a:lstStyle/>
          <a:p>
            <a:pPr algn="ctr"/>
            <a:endParaRPr lang="en-US"/>
          </a:p>
        </p:txBody>
      </p:sp>
      <p:pic>
        <p:nvPicPr>
          <p:cNvPr id="5" name="Picture 4" descr="Chart, scatter chart&#10;&#10;Description automatically generated">
            <a:extLst>
              <a:ext uri="{FF2B5EF4-FFF2-40B4-BE49-F238E27FC236}">
                <a16:creationId xmlns:a16="http://schemas.microsoft.com/office/drawing/2014/main" id="{BED480CA-418B-F308-8FED-B00414331021}"/>
              </a:ext>
            </a:extLst>
          </p:cNvPr>
          <p:cNvPicPr>
            <a:picLocks noChangeAspect="1"/>
          </p:cNvPicPr>
          <p:nvPr/>
        </p:nvPicPr>
        <p:blipFill>
          <a:blip r:embed="rId2"/>
          <a:stretch>
            <a:fillRect/>
          </a:stretch>
        </p:blipFill>
        <p:spPr>
          <a:xfrm>
            <a:off x="1493849" y="794269"/>
            <a:ext cx="9204301" cy="5269462"/>
          </a:xfrm>
          <a:prstGeom prst="rect">
            <a:avLst/>
          </a:prstGeom>
        </p:spPr>
      </p:pic>
      <p:sp>
        <p:nvSpPr>
          <p:cNvPr id="11" name="TextBox 10">
            <a:extLst>
              <a:ext uri="{FF2B5EF4-FFF2-40B4-BE49-F238E27FC236}">
                <a16:creationId xmlns:a16="http://schemas.microsoft.com/office/drawing/2014/main" id="{65C6E272-79B7-F028-3B57-EC0F5C19BE67}"/>
              </a:ext>
            </a:extLst>
          </p:cNvPr>
          <p:cNvSpPr txBox="1"/>
          <p:nvPr/>
        </p:nvSpPr>
        <p:spPr>
          <a:xfrm>
            <a:off x="4463867" y="83167"/>
            <a:ext cx="4680154"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entury Gothic" panose="020B0502020202020204"/>
              </a:rPr>
              <a:t>Iterative Deepening Search Result </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04011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F14CA4-1788-7298-0C14-56CD09278230}"/>
              </a:ext>
            </a:extLst>
          </p:cNvPr>
          <p:cNvSpPr txBox="1"/>
          <p:nvPr/>
        </p:nvSpPr>
        <p:spPr>
          <a:xfrm>
            <a:off x="357326" y="334076"/>
            <a:ext cx="6094520" cy="707886"/>
          </a:xfrm>
          <a:prstGeom prst="rect">
            <a:avLst/>
          </a:prstGeom>
          <a:noFill/>
        </p:spPr>
        <p:txBody>
          <a:bodyPr wrap="square">
            <a:spAutoFit/>
          </a:bodyPr>
          <a:lstStyle/>
          <a:p>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1- Breadth First search</a:t>
            </a:r>
            <a:endParaRPr lang="en-US" dirty="0"/>
          </a:p>
        </p:txBody>
      </p:sp>
      <p:sp>
        <p:nvSpPr>
          <p:cNvPr id="5" name="TextBox 4">
            <a:extLst>
              <a:ext uri="{FF2B5EF4-FFF2-40B4-BE49-F238E27FC236}">
                <a16:creationId xmlns:a16="http://schemas.microsoft.com/office/drawing/2014/main" id="{062B98EF-C5E5-228D-02DA-D2B511ECD90C}"/>
              </a:ext>
            </a:extLst>
          </p:cNvPr>
          <p:cNvSpPr txBox="1"/>
          <p:nvPr/>
        </p:nvSpPr>
        <p:spPr>
          <a:xfrm>
            <a:off x="641411" y="1160300"/>
            <a:ext cx="609452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entury Gothic" panose="020B0502020202020204"/>
                <a:ea typeface="+mn-ea"/>
                <a:cs typeface="+mn-cs"/>
              </a:rPr>
              <a:t>Looping</a:t>
            </a:r>
          </a:p>
        </p:txBody>
      </p:sp>
      <p:pic>
        <p:nvPicPr>
          <p:cNvPr id="9" name="Picture 8">
            <a:extLst>
              <a:ext uri="{FF2B5EF4-FFF2-40B4-BE49-F238E27FC236}">
                <a16:creationId xmlns:a16="http://schemas.microsoft.com/office/drawing/2014/main" id="{FB6A6898-E3DE-0288-DC68-78BB33B4F56A}"/>
              </a:ext>
            </a:extLst>
          </p:cNvPr>
          <p:cNvPicPr>
            <a:picLocks noChangeAspect="1"/>
          </p:cNvPicPr>
          <p:nvPr/>
        </p:nvPicPr>
        <p:blipFill>
          <a:blip r:embed="rId2"/>
          <a:stretch>
            <a:fillRect/>
          </a:stretch>
        </p:blipFill>
        <p:spPr>
          <a:xfrm>
            <a:off x="5911300" y="1041962"/>
            <a:ext cx="5639289" cy="5372566"/>
          </a:xfrm>
          <a:prstGeom prst="rect">
            <a:avLst/>
          </a:prstGeom>
        </p:spPr>
      </p:pic>
      <p:sp>
        <p:nvSpPr>
          <p:cNvPr id="10" name="TextBox 9">
            <a:extLst>
              <a:ext uri="{FF2B5EF4-FFF2-40B4-BE49-F238E27FC236}">
                <a16:creationId xmlns:a16="http://schemas.microsoft.com/office/drawing/2014/main" id="{C3187E24-EFAF-E99F-4BC1-8FD8F699D906}"/>
              </a:ext>
            </a:extLst>
          </p:cNvPr>
          <p:cNvSpPr txBox="1"/>
          <p:nvPr/>
        </p:nvSpPr>
        <p:spPr>
          <a:xfrm>
            <a:off x="480769" y="1611236"/>
            <a:ext cx="3246753" cy="954107"/>
          </a:xfrm>
          <a:prstGeom prst="rect">
            <a:avLst/>
          </a:prstGeom>
          <a:noFill/>
        </p:spPr>
        <p:txBody>
          <a:bodyPr wrap="square" rtlCol="0">
            <a:spAutoFit/>
          </a:bodyPr>
          <a:lstStyle/>
          <a:p>
            <a:r>
              <a:rPr lang="en-US" sz="1400" dirty="0"/>
              <a:t>Get the node that is supposed to be expanded from the queue (first in the fringe) and make sure it isn’t visited before.</a:t>
            </a:r>
          </a:p>
        </p:txBody>
      </p:sp>
      <p:sp>
        <p:nvSpPr>
          <p:cNvPr id="11" name="TextBox 10">
            <a:extLst>
              <a:ext uri="{FF2B5EF4-FFF2-40B4-BE49-F238E27FC236}">
                <a16:creationId xmlns:a16="http://schemas.microsoft.com/office/drawing/2014/main" id="{6777C163-2907-E8CB-7D2D-9091C99F00E2}"/>
              </a:ext>
            </a:extLst>
          </p:cNvPr>
          <p:cNvSpPr txBox="1"/>
          <p:nvPr/>
        </p:nvSpPr>
        <p:spPr>
          <a:xfrm>
            <a:off x="357326" y="2583686"/>
            <a:ext cx="3246753" cy="738664"/>
          </a:xfrm>
          <a:prstGeom prst="rect">
            <a:avLst/>
          </a:prstGeom>
          <a:noFill/>
        </p:spPr>
        <p:txBody>
          <a:bodyPr wrap="square" rtlCol="0">
            <a:spAutoFit/>
          </a:bodyPr>
          <a:lstStyle/>
          <a:p>
            <a:r>
              <a:rPr lang="en-US" sz="1400" dirty="0"/>
              <a:t>Check if the current node is the goal before expanding it if it is the goal set goal is found and exit loop</a:t>
            </a:r>
          </a:p>
        </p:txBody>
      </p:sp>
      <p:sp>
        <p:nvSpPr>
          <p:cNvPr id="12" name="Rectangle 11">
            <a:extLst>
              <a:ext uri="{FF2B5EF4-FFF2-40B4-BE49-F238E27FC236}">
                <a16:creationId xmlns:a16="http://schemas.microsoft.com/office/drawing/2014/main" id="{7E0B1C37-AFD9-1FCD-D1C1-8FA1A194FB06}"/>
              </a:ext>
            </a:extLst>
          </p:cNvPr>
          <p:cNvSpPr/>
          <p:nvPr/>
        </p:nvSpPr>
        <p:spPr>
          <a:xfrm>
            <a:off x="5911299" y="1078696"/>
            <a:ext cx="5639289" cy="890063"/>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986B4A-4F6B-2BB2-8A31-CEBC5A6893C6}"/>
              </a:ext>
            </a:extLst>
          </p:cNvPr>
          <p:cNvSpPr/>
          <p:nvPr/>
        </p:nvSpPr>
        <p:spPr>
          <a:xfrm>
            <a:off x="6372809" y="2012452"/>
            <a:ext cx="4730620" cy="980395"/>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480893F-F8A7-E12C-502A-4E9344CA7AA8}"/>
              </a:ext>
            </a:extLst>
          </p:cNvPr>
          <p:cNvSpPr/>
          <p:nvPr/>
        </p:nvSpPr>
        <p:spPr>
          <a:xfrm>
            <a:off x="6365633" y="3036540"/>
            <a:ext cx="4730620" cy="266116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8149EC-319D-4A0C-2261-B3C254C363E9}"/>
              </a:ext>
            </a:extLst>
          </p:cNvPr>
          <p:cNvSpPr/>
          <p:nvPr/>
        </p:nvSpPr>
        <p:spPr>
          <a:xfrm>
            <a:off x="6009206" y="5741393"/>
            <a:ext cx="5457825" cy="619658"/>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885D14CE-C930-4A90-C3A7-77006B6C42BE}"/>
              </a:ext>
            </a:extLst>
          </p:cNvPr>
          <p:cNvSpPr txBox="1"/>
          <p:nvPr/>
        </p:nvSpPr>
        <p:spPr>
          <a:xfrm>
            <a:off x="480769" y="5574168"/>
            <a:ext cx="2294322" cy="523220"/>
          </a:xfrm>
          <a:prstGeom prst="rect">
            <a:avLst/>
          </a:prstGeom>
          <a:noFill/>
        </p:spPr>
        <p:txBody>
          <a:bodyPr wrap="square" rtlCol="0">
            <a:spAutoFit/>
          </a:bodyPr>
          <a:lstStyle/>
          <a:p>
            <a:r>
              <a:rPr lang="en-US" sz="1400" dirty="0"/>
              <a:t>Add the current node to the list of visited nodes</a:t>
            </a:r>
          </a:p>
        </p:txBody>
      </p:sp>
      <p:cxnSp>
        <p:nvCxnSpPr>
          <p:cNvPr id="17" name="Straight Arrow Connector 16">
            <a:extLst>
              <a:ext uri="{FF2B5EF4-FFF2-40B4-BE49-F238E27FC236}">
                <a16:creationId xmlns:a16="http://schemas.microsoft.com/office/drawing/2014/main" id="{4EA9EADA-3EC4-3E58-F7A3-B61D8D4F18B9}"/>
              </a:ext>
            </a:extLst>
          </p:cNvPr>
          <p:cNvCxnSpPr>
            <a:cxnSpLocks/>
          </p:cNvCxnSpPr>
          <p:nvPr/>
        </p:nvCxnSpPr>
        <p:spPr>
          <a:xfrm>
            <a:off x="3017688" y="5884201"/>
            <a:ext cx="2729969" cy="16702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9A23167-40AF-AD5C-E46E-D45DE4562376}"/>
              </a:ext>
            </a:extLst>
          </p:cNvPr>
          <p:cNvCxnSpPr>
            <a:cxnSpLocks/>
            <a:endCxn id="12" idx="1"/>
          </p:cNvCxnSpPr>
          <p:nvPr/>
        </p:nvCxnSpPr>
        <p:spPr>
          <a:xfrm flipV="1">
            <a:off x="3534746" y="1523728"/>
            <a:ext cx="2376553" cy="29971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AD5DF10-9B15-C641-180C-9A551CED426F}"/>
              </a:ext>
            </a:extLst>
          </p:cNvPr>
          <p:cNvCxnSpPr>
            <a:cxnSpLocks/>
          </p:cNvCxnSpPr>
          <p:nvPr/>
        </p:nvCxnSpPr>
        <p:spPr>
          <a:xfrm flipV="1">
            <a:off x="3341972" y="2646018"/>
            <a:ext cx="2754028" cy="13879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F4ED0CC-5879-C3A3-B7E3-1881632935BE}"/>
              </a:ext>
            </a:extLst>
          </p:cNvPr>
          <p:cNvSpPr txBox="1"/>
          <p:nvPr/>
        </p:nvSpPr>
        <p:spPr>
          <a:xfrm>
            <a:off x="384248" y="3429001"/>
            <a:ext cx="4439679" cy="2031325"/>
          </a:xfrm>
          <a:prstGeom prst="rect">
            <a:avLst/>
          </a:prstGeom>
          <a:noFill/>
        </p:spPr>
        <p:txBody>
          <a:bodyPr wrap="square" rtlCol="0">
            <a:spAutoFit/>
          </a:bodyPr>
          <a:lstStyle/>
          <a:p>
            <a:r>
              <a:rPr lang="en-US" sz="1400" dirty="0"/>
              <a:t>For each child of the current node we check if it isn’t visited and add it to the fringe with setting its parent as the current node being expanded. And we add that this node is reached through which parent node in the dictionary. The parent is put as a list in the dictionary as a node can have multiple parents we do this so the parent giving the shallowest path doesn’t get overwritten</a:t>
            </a:r>
          </a:p>
        </p:txBody>
      </p:sp>
    </p:spTree>
    <p:extLst>
      <p:ext uri="{BB962C8B-B14F-4D97-AF65-F5344CB8AC3E}">
        <p14:creationId xmlns:p14="http://schemas.microsoft.com/office/powerpoint/2010/main" val="225354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658F53-869F-5ED9-76F2-BFD3F2D5D21A}"/>
              </a:ext>
            </a:extLst>
          </p:cNvPr>
          <p:cNvSpPr txBox="1"/>
          <p:nvPr/>
        </p:nvSpPr>
        <p:spPr>
          <a:xfrm>
            <a:off x="357326" y="334076"/>
            <a:ext cx="6094520" cy="707886"/>
          </a:xfrm>
          <a:prstGeom prst="rect">
            <a:avLst/>
          </a:prstGeom>
          <a:noFill/>
        </p:spPr>
        <p:txBody>
          <a:bodyPr wrap="square">
            <a:spAutoFit/>
          </a:bodyPr>
          <a:lstStyle/>
          <a:p>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1- Breadth First search</a:t>
            </a:r>
            <a:endParaRPr lang="en-US" dirty="0"/>
          </a:p>
        </p:txBody>
      </p:sp>
      <p:sp>
        <p:nvSpPr>
          <p:cNvPr id="5" name="TextBox 4">
            <a:extLst>
              <a:ext uri="{FF2B5EF4-FFF2-40B4-BE49-F238E27FC236}">
                <a16:creationId xmlns:a16="http://schemas.microsoft.com/office/drawing/2014/main" id="{35CA7C30-FD82-AD83-1CB8-32B751C5103F}"/>
              </a:ext>
            </a:extLst>
          </p:cNvPr>
          <p:cNvSpPr txBox="1"/>
          <p:nvPr/>
        </p:nvSpPr>
        <p:spPr>
          <a:xfrm>
            <a:off x="504405" y="988696"/>
            <a:ext cx="4680154" cy="369332"/>
          </a:xfrm>
          <a:prstGeom prst="rect">
            <a:avLst/>
          </a:prstGeom>
          <a:noFill/>
        </p:spPr>
        <p:txBody>
          <a:bodyPr wrap="square">
            <a:spAutoFit/>
          </a:bodyPr>
          <a:lstStyle/>
          <a:p>
            <a:r>
              <a:rPr lang="en-US" dirty="0"/>
              <a:t>Finding the path to goal</a:t>
            </a:r>
          </a:p>
        </p:txBody>
      </p:sp>
      <p:pic>
        <p:nvPicPr>
          <p:cNvPr id="7" name="Picture 6">
            <a:extLst>
              <a:ext uri="{FF2B5EF4-FFF2-40B4-BE49-F238E27FC236}">
                <a16:creationId xmlns:a16="http://schemas.microsoft.com/office/drawing/2014/main" id="{086DDD59-4608-FBEE-81F9-E9650FC6690E}"/>
              </a:ext>
            </a:extLst>
          </p:cNvPr>
          <p:cNvPicPr>
            <a:picLocks noChangeAspect="1"/>
          </p:cNvPicPr>
          <p:nvPr/>
        </p:nvPicPr>
        <p:blipFill>
          <a:blip r:embed="rId2"/>
          <a:stretch>
            <a:fillRect/>
          </a:stretch>
        </p:blipFill>
        <p:spPr>
          <a:xfrm>
            <a:off x="5943601" y="1601093"/>
            <a:ext cx="4929957" cy="3655813"/>
          </a:xfrm>
          <a:prstGeom prst="rect">
            <a:avLst/>
          </a:prstGeom>
        </p:spPr>
      </p:pic>
      <p:sp>
        <p:nvSpPr>
          <p:cNvPr id="9" name="TextBox 8">
            <a:extLst>
              <a:ext uri="{FF2B5EF4-FFF2-40B4-BE49-F238E27FC236}">
                <a16:creationId xmlns:a16="http://schemas.microsoft.com/office/drawing/2014/main" id="{145B8621-2D45-E4FC-56CA-6627AF61B4CE}"/>
              </a:ext>
            </a:extLst>
          </p:cNvPr>
          <p:cNvSpPr txBox="1"/>
          <p:nvPr/>
        </p:nvSpPr>
        <p:spPr>
          <a:xfrm>
            <a:off x="666750" y="1601093"/>
            <a:ext cx="3170622" cy="2677656"/>
          </a:xfrm>
          <a:prstGeom prst="rect">
            <a:avLst/>
          </a:prstGeom>
          <a:noFill/>
        </p:spPr>
        <p:txBody>
          <a:bodyPr wrap="square" rtlCol="0">
            <a:spAutoFit/>
          </a:bodyPr>
          <a:lstStyle/>
          <a:p>
            <a:r>
              <a:rPr lang="en-US" sz="1400" dirty="0"/>
              <a:t>If we exited the while loop due to finding a goal the we enter this loop that uses the dictionary called parent to find the solution path by inserting the nodes from the goal up to the starting node in a list then reversing the list.</a:t>
            </a:r>
          </a:p>
          <a:p>
            <a:r>
              <a:rPr lang="en-US" sz="1400" dirty="0"/>
              <a:t>If a node has multiple parents we choose the parent that was expanded first (added to the parent list in the dictionary first) to get the shallowest path.</a:t>
            </a:r>
          </a:p>
        </p:txBody>
      </p:sp>
      <p:cxnSp>
        <p:nvCxnSpPr>
          <p:cNvPr id="10" name="Straight Arrow Connector 9">
            <a:extLst>
              <a:ext uri="{FF2B5EF4-FFF2-40B4-BE49-F238E27FC236}">
                <a16:creationId xmlns:a16="http://schemas.microsoft.com/office/drawing/2014/main" id="{52E11738-FB6A-A90A-360D-72411475B907}"/>
              </a:ext>
            </a:extLst>
          </p:cNvPr>
          <p:cNvCxnSpPr>
            <a:cxnSpLocks/>
          </p:cNvCxnSpPr>
          <p:nvPr/>
        </p:nvCxnSpPr>
        <p:spPr>
          <a:xfrm flipV="1">
            <a:off x="4048125" y="3428999"/>
            <a:ext cx="2781300" cy="2190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DB368FC-F032-E781-6B59-50E166C73F38}"/>
              </a:ext>
            </a:extLst>
          </p:cNvPr>
          <p:cNvCxnSpPr>
            <a:cxnSpLocks/>
          </p:cNvCxnSpPr>
          <p:nvPr/>
        </p:nvCxnSpPr>
        <p:spPr>
          <a:xfrm>
            <a:off x="3085982" y="4721290"/>
            <a:ext cx="3010018" cy="3563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F9D418-09B2-DCA6-BE1E-42D687A1C2B3}"/>
              </a:ext>
            </a:extLst>
          </p:cNvPr>
          <p:cNvSpPr txBox="1"/>
          <p:nvPr/>
        </p:nvSpPr>
        <p:spPr>
          <a:xfrm>
            <a:off x="504405" y="4422426"/>
            <a:ext cx="2505259" cy="954107"/>
          </a:xfrm>
          <a:prstGeom prst="rect">
            <a:avLst/>
          </a:prstGeom>
          <a:noFill/>
        </p:spPr>
        <p:txBody>
          <a:bodyPr wrap="square" rtlCol="0">
            <a:spAutoFit/>
          </a:bodyPr>
          <a:lstStyle/>
          <a:p>
            <a:r>
              <a:rPr lang="en-US" sz="1400" dirty="0"/>
              <a:t>Return the path and the list of visited nodes in order to be displayed in the program</a:t>
            </a:r>
          </a:p>
        </p:txBody>
      </p:sp>
    </p:spTree>
    <p:extLst>
      <p:ext uri="{BB962C8B-B14F-4D97-AF65-F5344CB8AC3E}">
        <p14:creationId xmlns:p14="http://schemas.microsoft.com/office/powerpoint/2010/main" val="447374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D8E75C-F7B2-8924-9E0D-52FE45A0958A}"/>
              </a:ext>
            </a:extLst>
          </p:cNvPr>
          <p:cNvPicPr>
            <a:picLocks noChangeAspect="1"/>
          </p:cNvPicPr>
          <p:nvPr/>
        </p:nvPicPr>
        <p:blipFill>
          <a:blip r:embed="rId2"/>
          <a:stretch>
            <a:fillRect/>
          </a:stretch>
        </p:blipFill>
        <p:spPr>
          <a:xfrm>
            <a:off x="504403" y="1358028"/>
            <a:ext cx="3499024" cy="4900339"/>
          </a:xfrm>
          <a:prstGeom prst="rect">
            <a:avLst/>
          </a:prstGeom>
        </p:spPr>
      </p:pic>
      <p:sp>
        <p:nvSpPr>
          <p:cNvPr id="6" name="TextBox 5">
            <a:extLst>
              <a:ext uri="{FF2B5EF4-FFF2-40B4-BE49-F238E27FC236}">
                <a16:creationId xmlns:a16="http://schemas.microsoft.com/office/drawing/2014/main" id="{F71EA896-3343-2991-5B35-7770CF92F436}"/>
              </a:ext>
            </a:extLst>
          </p:cNvPr>
          <p:cNvSpPr txBox="1"/>
          <p:nvPr/>
        </p:nvSpPr>
        <p:spPr>
          <a:xfrm>
            <a:off x="357326" y="334076"/>
            <a:ext cx="6094520" cy="707886"/>
          </a:xfrm>
          <a:prstGeom prst="rect">
            <a:avLst/>
          </a:prstGeom>
          <a:noFill/>
        </p:spPr>
        <p:txBody>
          <a:bodyPr wrap="square">
            <a:spAutoFit/>
          </a:bodyPr>
          <a:lstStyle/>
          <a:p>
            <a:r>
              <a:rPr kumimoji="0" lang="en-US" sz="4000" b="0" i="0" u="none" strike="noStrike" kern="1200" cap="none" spc="0" normalizeH="0" baseline="0" noProof="0">
                <a:ln>
                  <a:noFill/>
                </a:ln>
                <a:solidFill>
                  <a:prstClr val="black">
                    <a:lumMod val="85000"/>
                    <a:lumOff val="15000"/>
                  </a:prstClr>
                </a:solidFill>
                <a:effectLst/>
                <a:uLnTx/>
                <a:uFillTx/>
                <a:latin typeface="Century Gothic" panose="020B0502020202020204"/>
                <a:ea typeface="+mn-ea"/>
                <a:cs typeface="+mn-cs"/>
              </a:rPr>
              <a:t>1- Breadth First search</a:t>
            </a:r>
            <a:endParaRPr lang="en-US" dirty="0"/>
          </a:p>
        </p:txBody>
      </p:sp>
      <p:sp>
        <p:nvSpPr>
          <p:cNvPr id="7" name="TextBox 6">
            <a:extLst>
              <a:ext uri="{FF2B5EF4-FFF2-40B4-BE49-F238E27FC236}">
                <a16:creationId xmlns:a16="http://schemas.microsoft.com/office/drawing/2014/main" id="{0E9228AC-FB1B-13DC-FC26-A0664F6606CD}"/>
              </a:ext>
            </a:extLst>
          </p:cNvPr>
          <p:cNvSpPr txBox="1"/>
          <p:nvPr/>
        </p:nvSpPr>
        <p:spPr>
          <a:xfrm>
            <a:off x="504404" y="988696"/>
            <a:ext cx="5947441" cy="369332"/>
          </a:xfrm>
          <a:prstGeom prst="rect">
            <a:avLst/>
          </a:prstGeom>
          <a:noFill/>
        </p:spPr>
        <p:txBody>
          <a:bodyPr wrap="square">
            <a:spAutoFit/>
          </a:bodyPr>
          <a:lstStyle/>
          <a:p>
            <a:r>
              <a:rPr lang="en-US"/>
              <a:t>How the implemented algorithm handles this graph</a:t>
            </a:r>
            <a:endParaRPr lang="en-US" dirty="0"/>
          </a:p>
        </p:txBody>
      </p:sp>
      <p:pic>
        <p:nvPicPr>
          <p:cNvPr id="9" name="Picture 8">
            <a:extLst>
              <a:ext uri="{FF2B5EF4-FFF2-40B4-BE49-F238E27FC236}">
                <a16:creationId xmlns:a16="http://schemas.microsoft.com/office/drawing/2014/main" id="{21D23C05-F350-C607-8700-58B8FD601A76}"/>
              </a:ext>
            </a:extLst>
          </p:cNvPr>
          <p:cNvPicPr>
            <a:picLocks noChangeAspect="1"/>
          </p:cNvPicPr>
          <p:nvPr/>
        </p:nvPicPr>
        <p:blipFill>
          <a:blip r:embed="rId3"/>
          <a:stretch>
            <a:fillRect/>
          </a:stretch>
        </p:blipFill>
        <p:spPr>
          <a:xfrm>
            <a:off x="7925521" y="790904"/>
            <a:ext cx="3429441" cy="3198613"/>
          </a:xfrm>
          <a:prstGeom prst="rect">
            <a:avLst/>
          </a:prstGeom>
        </p:spPr>
      </p:pic>
      <p:pic>
        <p:nvPicPr>
          <p:cNvPr id="12" name="Picture 11">
            <a:extLst>
              <a:ext uri="{FF2B5EF4-FFF2-40B4-BE49-F238E27FC236}">
                <a16:creationId xmlns:a16="http://schemas.microsoft.com/office/drawing/2014/main" id="{5CE03DF9-00E1-97EB-4034-8E66A306D7AE}"/>
              </a:ext>
            </a:extLst>
          </p:cNvPr>
          <p:cNvPicPr>
            <a:picLocks noChangeAspect="1"/>
          </p:cNvPicPr>
          <p:nvPr/>
        </p:nvPicPr>
        <p:blipFill>
          <a:blip r:embed="rId4"/>
          <a:stretch>
            <a:fillRect/>
          </a:stretch>
        </p:blipFill>
        <p:spPr>
          <a:xfrm>
            <a:off x="7973892" y="4179493"/>
            <a:ext cx="3099416" cy="1113259"/>
          </a:xfrm>
          <a:prstGeom prst="rect">
            <a:avLst/>
          </a:prstGeom>
        </p:spPr>
      </p:pic>
      <p:sp>
        <p:nvSpPr>
          <p:cNvPr id="28" name="TextBox 27">
            <a:extLst>
              <a:ext uri="{FF2B5EF4-FFF2-40B4-BE49-F238E27FC236}">
                <a16:creationId xmlns:a16="http://schemas.microsoft.com/office/drawing/2014/main" id="{B52F8A03-B93D-6C98-AB4E-0549638BED23}"/>
              </a:ext>
            </a:extLst>
          </p:cNvPr>
          <p:cNvSpPr txBox="1"/>
          <p:nvPr/>
        </p:nvSpPr>
        <p:spPr>
          <a:xfrm>
            <a:off x="4102650" y="1358028"/>
            <a:ext cx="3499024" cy="5262979"/>
          </a:xfrm>
          <a:prstGeom prst="rect">
            <a:avLst/>
          </a:prstGeom>
          <a:noFill/>
        </p:spPr>
        <p:txBody>
          <a:bodyPr wrap="square" rtlCol="0">
            <a:spAutoFit/>
          </a:bodyPr>
          <a:lstStyle/>
          <a:p>
            <a:r>
              <a:rPr lang="en-US" sz="1400" dirty="0"/>
              <a:t>Initially S enters the Queue as it is not the goal it is added to the visited list then expanded getting its children B-C-D. as it is FIFO B is visited first</a:t>
            </a:r>
          </a:p>
          <a:p>
            <a:endParaRPr lang="en-US" sz="1400" dirty="0"/>
          </a:p>
          <a:p>
            <a:r>
              <a:rPr lang="en-US" sz="1400" dirty="0"/>
              <a:t>B is then visited and as it is not the goal it is added to the visited list then expanded getting its child E.</a:t>
            </a:r>
          </a:p>
          <a:p>
            <a:endParaRPr lang="en-US" sz="1400" dirty="0"/>
          </a:p>
          <a:p>
            <a:r>
              <a:rPr lang="en-US" sz="1400" dirty="0"/>
              <a:t>C is then visited and as it is not the goal it is added to the visited list then expanded getting its child G.</a:t>
            </a:r>
          </a:p>
          <a:p>
            <a:endParaRPr lang="en-US" sz="1400" dirty="0"/>
          </a:p>
          <a:p>
            <a:r>
              <a:rPr lang="en-US" sz="1400" dirty="0"/>
              <a:t>D is then visited and as it is not the goal it is added to the visited list.</a:t>
            </a:r>
          </a:p>
          <a:p>
            <a:endParaRPr lang="en-US" sz="1400" dirty="0"/>
          </a:p>
          <a:p>
            <a:r>
              <a:rPr lang="en-US" sz="1400" dirty="0"/>
              <a:t>E is then visited and as it is not the goal it is added to the visited list then expanded getting its children F-G.</a:t>
            </a:r>
          </a:p>
          <a:p>
            <a:endParaRPr lang="en-US" sz="1400" dirty="0"/>
          </a:p>
          <a:p>
            <a:r>
              <a:rPr lang="en-US" sz="1400" dirty="0"/>
              <a:t>Next in the Queue is G which is the goal so the goal is marked as reached and the solution path is generated</a:t>
            </a:r>
          </a:p>
          <a:p>
            <a:endParaRPr lang="en-US" sz="1400" dirty="0"/>
          </a:p>
        </p:txBody>
      </p:sp>
      <p:sp>
        <p:nvSpPr>
          <p:cNvPr id="30" name="TextBox 29">
            <a:extLst>
              <a:ext uri="{FF2B5EF4-FFF2-40B4-BE49-F238E27FC236}">
                <a16:creationId xmlns:a16="http://schemas.microsoft.com/office/drawing/2014/main" id="{8657A062-9A7F-19B1-CF85-05BE57706D17}"/>
              </a:ext>
            </a:extLst>
          </p:cNvPr>
          <p:cNvSpPr txBox="1"/>
          <p:nvPr/>
        </p:nvSpPr>
        <p:spPr>
          <a:xfrm>
            <a:off x="7973890" y="5415956"/>
            <a:ext cx="3332701" cy="1169551"/>
          </a:xfrm>
          <a:prstGeom prst="rect">
            <a:avLst/>
          </a:prstGeom>
          <a:noFill/>
        </p:spPr>
        <p:txBody>
          <a:bodyPr wrap="square" rtlCol="0">
            <a:spAutoFit/>
          </a:bodyPr>
          <a:lstStyle/>
          <a:p>
            <a:r>
              <a:rPr lang="en-US" sz="1400" dirty="0"/>
              <a:t>G has two parents E-C however the algorithm recognizes the first expanded parent and returns the correct solution path which is the shallowest</a:t>
            </a:r>
          </a:p>
        </p:txBody>
      </p:sp>
    </p:spTree>
    <p:extLst>
      <p:ext uri="{BB962C8B-B14F-4D97-AF65-F5344CB8AC3E}">
        <p14:creationId xmlns:p14="http://schemas.microsoft.com/office/powerpoint/2010/main" val="47830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7274-56DE-6235-3DAF-CB177782E640}"/>
              </a:ext>
            </a:extLst>
          </p:cNvPr>
          <p:cNvSpPr>
            <a:spLocks noGrp="1"/>
          </p:cNvSpPr>
          <p:nvPr>
            <p:ph type="title"/>
          </p:nvPr>
        </p:nvSpPr>
        <p:spPr/>
        <p:txBody>
          <a:bodyPr/>
          <a:lstStyle/>
          <a:p>
            <a:r>
              <a:rPr lang="en-US" dirty="0"/>
              <a:t>2-Depth First search</a:t>
            </a:r>
          </a:p>
        </p:txBody>
      </p:sp>
      <p:sp>
        <p:nvSpPr>
          <p:cNvPr id="7" name="TextBox 6">
            <a:extLst>
              <a:ext uri="{FF2B5EF4-FFF2-40B4-BE49-F238E27FC236}">
                <a16:creationId xmlns:a16="http://schemas.microsoft.com/office/drawing/2014/main" id="{870227D6-AFD7-8930-925A-97A558D8F334}"/>
              </a:ext>
            </a:extLst>
          </p:cNvPr>
          <p:cNvSpPr txBox="1"/>
          <p:nvPr/>
        </p:nvSpPr>
        <p:spPr>
          <a:xfrm>
            <a:off x="1066800" y="2014194"/>
            <a:ext cx="6097554" cy="369332"/>
          </a:xfrm>
          <a:prstGeom prst="rect">
            <a:avLst/>
          </a:prstGeom>
          <a:noFill/>
        </p:spPr>
        <p:txBody>
          <a:bodyPr wrap="square">
            <a:spAutoFit/>
          </a:bodyPr>
          <a:lstStyle/>
          <a:p>
            <a:r>
              <a:rPr kumimoji="0" lang="en-US" sz="1800" b="0" i="0" u="none" strike="noStrike" kern="1200" cap="none" spc="0" normalizeH="0" baseline="0" noProof="0" dirty="0">
                <a:ln>
                  <a:noFill/>
                </a:ln>
                <a:solidFill>
                  <a:schemeClr val="accent1"/>
                </a:solidFill>
                <a:effectLst/>
                <a:uLnTx/>
                <a:uFillTx/>
                <a:latin typeface="Century Gothic" panose="020B0502020202020204"/>
                <a:ea typeface="+mn-ea"/>
                <a:cs typeface="+mn-cs"/>
              </a:rPr>
              <a:t>Initialization</a:t>
            </a:r>
            <a:endParaRPr lang="en-US" dirty="0"/>
          </a:p>
        </p:txBody>
      </p:sp>
      <p:sp>
        <p:nvSpPr>
          <p:cNvPr id="8" name="TextBox 7">
            <a:extLst>
              <a:ext uri="{FF2B5EF4-FFF2-40B4-BE49-F238E27FC236}">
                <a16:creationId xmlns:a16="http://schemas.microsoft.com/office/drawing/2014/main" id="{9DCA05AE-58E1-253D-DB92-D57BDBDA6185}"/>
              </a:ext>
            </a:extLst>
          </p:cNvPr>
          <p:cNvSpPr txBox="1"/>
          <p:nvPr/>
        </p:nvSpPr>
        <p:spPr>
          <a:xfrm>
            <a:off x="286439" y="3385794"/>
            <a:ext cx="2505259" cy="1384995"/>
          </a:xfrm>
          <a:prstGeom prst="rect">
            <a:avLst/>
          </a:prstGeom>
          <a:noFill/>
        </p:spPr>
        <p:txBody>
          <a:bodyPr wrap="square" rtlCol="0">
            <a:spAutoFit/>
          </a:bodyPr>
          <a:lstStyle/>
          <a:p>
            <a:r>
              <a:rPr lang="en-US" sz="1400" dirty="0"/>
              <a:t>Creating a dictionary to hold the parent of each node reached in the graph. Will be used to get the solution path at the end.</a:t>
            </a:r>
          </a:p>
        </p:txBody>
      </p:sp>
      <p:sp>
        <p:nvSpPr>
          <p:cNvPr id="12" name="TextBox 11">
            <a:extLst>
              <a:ext uri="{FF2B5EF4-FFF2-40B4-BE49-F238E27FC236}">
                <a16:creationId xmlns:a16="http://schemas.microsoft.com/office/drawing/2014/main" id="{1E962B3A-B001-BD00-8760-388731C9B68C}"/>
              </a:ext>
            </a:extLst>
          </p:cNvPr>
          <p:cNvSpPr txBox="1"/>
          <p:nvPr/>
        </p:nvSpPr>
        <p:spPr>
          <a:xfrm>
            <a:off x="7984263" y="5019004"/>
            <a:ext cx="2314575" cy="1169551"/>
          </a:xfrm>
          <a:prstGeom prst="rect">
            <a:avLst/>
          </a:prstGeom>
          <a:noFill/>
        </p:spPr>
        <p:txBody>
          <a:bodyPr wrap="square" rtlCol="0">
            <a:spAutoFit/>
          </a:bodyPr>
          <a:lstStyle/>
          <a:p>
            <a:r>
              <a:rPr lang="en-US" sz="1400" dirty="0"/>
              <a:t>Adding the start node to the fringe which acts as a stack. and specifying that it has no parent in the dictionary</a:t>
            </a:r>
          </a:p>
        </p:txBody>
      </p:sp>
      <p:sp>
        <p:nvSpPr>
          <p:cNvPr id="13" name="TextBox 12">
            <a:extLst>
              <a:ext uri="{FF2B5EF4-FFF2-40B4-BE49-F238E27FC236}">
                <a16:creationId xmlns:a16="http://schemas.microsoft.com/office/drawing/2014/main" id="{4DA305EB-5196-B8DB-BDB4-73076B84E8F0}"/>
              </a:ext>
            </a:extLst>
          </p:cNvPr>
          <p:cNvSpPr txBox="1"/>
          <p:nvPr/>
        </p:nvSpPr>
        <p:spPr>
          <a:xfrm>
            <a:off x="8337786" y="1553309"/>
            <a:ext cx="2314575" cy="523220"/>
          </a:xfrm>
          <a:prstGeom prst="rect">
            <a:avLst/>
          </a:prstGeom>
          <a:noFill/>
        </p:spPr>
        <p:txBody>
          <a:bodyPr wrap="square" rtlCol="0">
            <a:spAutoFit/>
          </a:bodyPr>
          <a:lstStyle/>
          <a:p>
            <a:r>
              <a:rPr lang="en-US" sz="1400" dirty="0"/>
              <a:t>Creating a set to hold the visited nodes</a:t>
            </a:r>
          </a:p>
        </p:txBody>
      </p:sp>
      <p:sp>
        <p:nvSpPr>
          <p:cNvPr id="18" name="TextBox 17">
            <a:extLst>
              <a:ext uri="{FF2B5EF4-FFF2-40B4-BE49-F238E27FC236}">
                <a16:creationId xmlns:a16="http://schemas.microsoft.com/office/drawing/2014/main" id="{BF4AAF41-3109-D023-1FA6-CF324ABCA094}"/>
              </a:ext>
            </a:extLst>
          </p:cNvPr>
          <p:cNvSpPr txBox="1"/>
          <p:nvPr/>
        </p:nvSpPr>
        <p:spPr>
          <a:xfrm>
            <a:off x="4507019" y="1662289"/>
            <a:ext cx="2314575" cy="954107"/>
          </a:xfrm>
          <a:prstGeom prst="rect">
            <a:avLst/>
          </a:prstGeom>
          <a:noFill/>
        </p:spPr>
        <p:txBody>
          <a:bodyPr wrap="square" rtlCol="0">
            <a:spAutoFit/>
          </a:bodyPr>
          <a:lstStyle/>
          <a:p>
            <a:r>
              <a:rPr lang="en-US" sz="1400" dirty="0"/>
              <a:t>Creating a list to hold the visited nodes so we can return the visited nodes in order</a:t>
            </a:r>
          </a:p>
        </p:txBody>
      </p:sp>
      <p:pic>
        <p:nvPicPr>
          <p:cNvPr id="10" name="Picture 9">
            <a:extLst>
              <a:ext uri="{FF2B5EF4-FFF2-40B4-BE49-F238E27FC236}">
                <a16:creationId xmlns:a16="http://schemas.microsoft.com/office/drawing/2014/main" id="{58E7995C-7232-3F49-4619-61B6C75B57E9}"/>
              </a:ext>
            </a:extLst>
          </p:cNvPr>
          <p:cNvPicPr>
            <a:picLocks noChangeAspect="1"/>
          </p:cNvPicPr>
          <p:nvPr/>
        </p:nvPicPr>
        <p:blipFill>
          <a:blip r:embed="rId2"/>
          <a:stretch>
            <a:fillRect/>
          </a:stretch>
        </p:blipFill>
        <p:spPr>
          <a:xfrm>
            <a:off x="2973533" y="2735431"/>
            <a:ext cx="8381641" cy="2186212"/>
          </a:xfrm>
          <a:prstGeom prst="rect">
            <a:avLst/>
          </a:prstGeom>
        </p:spPr>
      </p:pic>
      <p:cxnSp>
        <p:nvCxnSpPr>
          <p:cNvPr id="21" name="Straight Arrow Connector 20">
            <a:extLst>
              <a:ext uri="{FF2B5EF4-FFF2-40B4-BE49-F238E27FC236}">
                <a16:creationId xmlns:a16="http://schemas.microsoft.com/office/drawing/2014/main" id="{8C242041-6227-F71D-DC84-4BA398590EF5}"/>
              </a:ext>
            </a:extLst>
          </p:cNvPr>
          <p:cNvCxnSpPr>
            <a:cxnSpLocks/>
          </p:cNvCxnSpPr>
          <p:nvPr/>
        </p:nvCxnSpPr>
        <p:spPr>
          <a:xfrm>
            <a:off x="2381106" y="3877757"/>
            <a:ext cx="821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432687A-4022-E229-579E-66D10101A11F}"/>
              </a:ext>
            </a:extLst>
          </p:cNvPr>
          <p:cNvCxnSpPr>
            <a:cxnSpLocks/>
          </p:cNvCxnSpPr>
          <p:nvPr/>
        </p:nvCxnSpPr>
        <p:spPr>
          <a:xfrm flipH="1">
            <a:off x="4341457" y="2509747"/>
            <a:ext cx="706405" cy="919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9A3E8EC-DA17-B7EF-646D-DB6960684A6F}"/>
              </a:ext>
            </a:extLst>
          </p:cNvPr>
          <p:cNvCxnSpPr>
            <a:cxnSpLocks/>
          </p:cNvCxnSpPr>
          <p:nvPr/>
        </p:nvCxnSpPr>
        <p:spPr>
          <a:xfrm flipH="1">
            <a:off x="4164259" y="1946354"/>
            <a:ext cx="4173206" cy="1291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9C8C6FE-92C6-EF81-3AF7-4E6D3FC4DFD2}"/>
              </a:ext>
            </a:extLst>
          </p:cNvPr>
          <p:cNvCxnSpPr>
            <a:cxnSpLocks/>
          </p:cNvCxnSpPr>
          <p:nvPr/>
        </p:nvCxnSpPr>
        <p:spPr>
          <a:xfrm flipH="1" flipV="1">
            <a:off x="4842588" y="4282751"/>
            <a:ext cx="3028170" cy="73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D68A9F0-10DF-6CD1-C859-B07E604D4E16}"/>
              </a:ext>
            </a:extLst>
          </p:cNvPr>
          <p:cNvSpPr txBox="1"/>
          <p:nvPr/>
        </p:nvSpPr>
        <p:spPr>
          <a:xfrm>
            <a:off x="619158" y="5197151"/>
            <a:ext cx="2314575" cy="523220"/>
          </a:xfrm>
          <a:prstGeom prst="rect">
            <a:avLst/>
          </a:prstGeom>
          <a:noFill/>
        </p:spPr>
        <p:txBody>
          <a:bodyPr wrap="square" rtlCol="0">
            <a:spAutoFit/>
          </a:bodyPr>
          <a:lstStyle/>
          <a:p>
            <a:r>
              <a:rPr lang="en-US" sz="1400" dirty="0"/>
              <a:t>Initialize that a path is not found</a:t>
            </a:r>
          </a:p>
        </p:txBody>
      </p:sp>
      <p:cxnSp>
        <p:nvCxnSpPr>
          <p:cNvPr id="28" name="Straight Arrow Connector 27">
            <a:extLst>
              <a:ext uri="{FF2B5EF4-FFF2-40B4-BE49-F238E27FC236}">
                <a16:creationId xmlns:a16="http://schemas.microsoft.com/office/drawing/2014/main" id="{8D8BDD44-9609-5F68-B45A-7CBD068A54C5}"/>
              </a:ext>
            </a:extLst>
          </p:cNvPr>
          <p:cNvCxnSpPr>
            <a:cxnSpLocks/>
          </p:cNvCxnSpPr>
          <p:nvPr/>
        </p:nvCxnSpPr>
        <p:spPr>
          <a:xfrm flipV="1">
            <a:off x="2364098" y="4813127"/>
            <a:ext cx="821376" cy="426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88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F14CA4-1788-7298-0C14-56CD09278230}"/>
              </a:ext>
            </a:extLst>
          </p:cNvPr>
          <p:cNvSpPr txBox="1"/>
          <p:nvPr/>
        </p:nvSpPr>
        <p:spPr>
          <a:xfrm>
            <a:off x="357326" y="334076"/>
            <a:ext cx="6094520" cy="707886"/>
          </a:xfrm>
          <a:prstGeom prst="rect">
            <a:avLst/>
          </a:prstGeom>
          <a:noFill/>
        </p:spPr>
        <p:txBody>
          <a:bodyPr wrap="square">
            <a:spAutoFit/>
          </a:bodyPr>
          <a:lstStyle/>
          <a:p>
            <a:r>
              <a:rPr lang="en-US" sz="4000" dirty="0">
                <a:solidFill>
                  <a:prstClr val="black">
                    <a:lumMod val="85000"/>
                    <a:lumOff val="15000"/>
                  </a:prstClr>
                </a:solidFill>
                <a:latin typeface="Century Gothic" panose="020B0502020202020204"/>
              </a:rPr>
              <a:t>2</a:t>
            </a:r>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 Depth First search</a:t>
            </a:r>
            <a:endParaRPr lang="en-US" dirty="0"/>
          </a:p>
        </p:txBody>
      </p:sp>
      <p:sp>
        <p:nvSpPr>
          <p:cNvPr id="5" name="TextBox 4">
            <a:extLst>
              <a:ext uri="{FF2B5EF4-FFF2-40B4-BE49-F238E27FC236}">
                <a16:creationId xmlns:a16="http://schemas.microsoft.com/office/drawing/2014/main" id="{062B98EF-C5E5-228D-02DA-D2B511ECD90C}"/>
              </a:ext>
            </a:extLst>
          </p:cNvPr>
          <p:cNvSpPr txBox="1"/>
          <p:nvPr/>
        </p:nvSpPr>
        <p:spPr>
          <a:xfrm>
            <a:off x="641411" y="1160300"/>
            <a:ext cx="609452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Century Gothic" panose="020B0502020202020204"/>
                <a:ea typeface="+mn-ea"/>
                <a:cs typeface="+mn-cs"/>
              </a:rPr>
              <a:t>Looping</a:t>
            </a:r>
          </a:p>
        </p:txBody>
      </p:sp>
      <p:sp>
        <p:nvSpPr>
          <p:cNvPr id="11" name="TextBox 10">
            <a:extLst>
              <a:ext uri="{FF2B5EF4-FFF2-40B4-BE49-F238E27FC236}">
                <a16:creationId xmlns:a16="http://schemas.microsoft.com/office/drawing/2014/main" id="{6777C163-2907-E8CB-7D2D-9091C99F00E2}"/>
              </a:ext>
            </a:extLst>
          </p:cNvPr>
          <p:cNvSpPr txBox="1"/>
          <p:nvPr/>
        </p:nvSpPr>
        <p:spPr>
          <a:xfrm>
            <a:off x="480769" y="1618169"/>
            <a:ext cx="3246753" cy="954107"/>
          </a:xfrm>
          <a:prstGeom prst="rect">
            <a:avLst/>
          </a:prstGeom>
          <a:noFill/>
        </p:spPr>
        <p:txBody>
          <a:bodyPr wrap="square" rtlCol="0">
            <a:spAutoFit/>
          </a:bodyPr>
          <a:lstStyle/>
          <a:p>
            <a:r>
              <a:rPr lang="en-US" sz="1400" dirty="0"/>
              <a:t>Popping the last node to enter the fringe that is supposed to be expanded and make sure it isn’t visited before.</a:t>
            </a:r>
          </a:p>
        </p:txBody>
      </p:sp>
      <p:sp>
        <p:nvSpPr>
          <p:cNvPr id="16" name="TextBox 15">
            <a:extLst>
              <a:ext uri="{FF2B5EF4-FFF2-40B4-BE49-F238E27FC236}">
                <a16:creationId xmlns:a16="http://schemas.microsoft.com/office/drawing/2014/main" id="{885D14CE-C930-4A90-C3A7-77006B6C42BE}"/>
              </a:ext>
            </a:extLst>
          </p:cNvPr>
          <p:cNvSpPr txBox="1"/>
          <p:nvPr/>
        </p:nvSpPr>
        <p:spPr>
          <a:xfrm>
            <a:off x="641411" y="5287244"/>
            <a:ext cx="2294322" cy="523220"/>
          </a:xfrm>
          <a:prstGeom prst="rect">
            <a:avLst/>
          </a:prstGeom>
          <a:noFill/>
        </p:spPr>
        <p:txBody>
          <a:bodyPr wrap="square" rtlCol="0">
            <a:spAutoFit/>
          </a:bodyPr>
          <a:lstStyle/>
          <a:p>
            <a:r>
              <a:rPr lang="en-US" sz="1400" dirty="0"/>
              <a:t>Add the current node to the list of visited nodes</a:t>
            </a:r>
          </a:p>
        </p:txBody>
      </p:sp>
      <p:cxnSp>
        <p:nvCxnSpPr>
          <p:cNvPr id="17" name="Straight Arrow Connector 16">
            <a:extLst>
              <a:ext uri="{FF2B5EF4-FFF2-40B4-BE49-F238E27FC236}">
                <a16:creationId xmlns:a16="http://schemas.microsoft.com/office/drawing/2014/main" id="{4EA9EADA-3EC4-3E58-F7A3-B61D8D4F18B9}"/>
              </a:ext>
            </a:extLst>
          </p:cNvPr>
          <p:cNvCxnSpPr>
            <a:cxnSpLocks/>
          </p:cNvCxnSpPr>
          <p:nvPr/>
        </p:nvCxnSpPr>
        <p:spPr>
          <a:xfrm>
            <a:off x="3071121" y="5497567"/>
            <a:ext cx="2704356" cy="20013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9A23167-40AF-AD5C-E46E-D45DE4562376}"/>
              </a:ext>
            </a:extLst>
          </p:cNvPr>
          <p:cNvCxnSpPr>
            <a:cxnSpLocks/>
          </p:cNvCxnSpPr>
          <p:nvPr/>
        </p:nvCxnSpPr>
        <p:spPr>
          <a:xfrm flipV="1">
            <a:off x="3688671" y="1651880"/>
            <a:ext cx="2376553" cy="29971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F4ED0CC-5879-C3A3-B7E3-1881632935BE}"/>
              </a:ext>
            </a:extLst>
          </p:cNvPr>
          <p:cNvSpPr txBox="1"/>
          <p:nvPr/>
        </p:nvSpPr>
        <p:spPr>
          <a:xfrm>
            <a:off x="414350" y="3736120"/>
            <a:ext cx="4439679" cy="1169551"/>
          </a:xfrm>
          <a:prstGeom prst="rect">
            <a:avLst/>
          </a:prstGeom>
          <a:noFill/>
        </p:spPr>
        <p:txBody>
          <a:bodyPr wrap="square" rtlCol="0">
            <a:spAutoFit/>
          </a:bodyPr>
          <a:lstStyle/>
          <a:p>
            <a:r>
              <a:rPr lang="en-US" sz="1400" dirty="0"/>
              <a:t>For each child of the current node we check if it isn’t visited and add it to the fringe with setting its parent as the current node being expanded. And we add that this node is reached through which parent node in the dictionary. </a:t>
            </a:r>
          </a:p>
        </p:txBody>
      </p:sp>
      <p:pic>
        <p:nvPicPr>
          <p:cNvPr id="3" name="Picture 2">
            <a:extLst>
              <a:ext uri="{FF2B5EF4-FFF2-40B4-BE49-F238E27FC236}">
                <a16:creationId xmlns:a16="http://schemas.microsoft.com/office/drawing/2014/main" id="{83EC01D2-FF0B-C229-EBB2-B36B35AFEE61}"/>
              </a:ext>
            </a:extLst>
          </p:cNvPr>
          <p:cNvPicPr>
            <a:picLocks noChangeAspect="1"/>
          </p:cNvPicPr>
          <p:nvPr/>
        </p:nvPicPr>
        <p:blipFill>
          <a:blip r:embed="rId2"/>
          <a:stretch>
            <a:fillRect/>
          </a:stretch>
        </p:blipFill>
        <p:spPr>
          <a:xfrm>
            <a:off x="6172090" y="1182254"/>
            <a:ext cx="6111770" cy="4701947"/>
          </a:xfrm>
          <a:prstGeom prst="rect">
            <a:avLst/>
          </a:prstGeom>
        </p:spPr>
      </p:pic>
      <p:sp>
        <p:nvSpPr>
          <p:cNvPr id="22" name="TextBox 21">
            <a:extLst>
              <a:ext uri="{FF2B5EF4-FFF2-40B4-BE49-F238E27FC236}">
                <a16:creationId xmlns:a16="http://schemas.microsoft.com/office/drawing/2014/main" id="{E82E1C9B-B892-6EEB-40B5-F180F015579B}"/>
              </a:ext>
            </a:extLst>
          </p:cNvPr>
          <p:cNvSpPr txBox="1"/>
          <p:nvPr/>
        </p:nvSpPr>
        <p:spPr>
          <a:xfrm>
            <a:off x="480769" y="2723605"/>
            <a:ext cx="3246753" cy="738664"/>
          </a:xfrm>
          <a:prstGeom prst="rect">
            <a:avLst/>
          </a:prstGeom>
          <a:noFill/>
        </p:spPr>
        <p:txBody>
          <a:bodyPr wrap="square" rtlCol="0">
            <a:spAutoFit/>
          </a:bodyPr>
          <a:lstStyle/>
          <a:p>
            <a:r>
              <a:rPr lang="en-US" sz="1400" dirty="0"/>
              <a:t>Check if the current node is the goal before expanding it if it is the goal set goal is found and exit loop</a:t>
            </a:r>
          </a:p>
        </p:txBody>
      </p:sp>
      <p:sp>
        <p:nvSpPr>
          <p:cNvPr id="24" name="Rectangle 23">
            <a:extLst>
              <a:ext uri="{FF2B5EF4-FFF2-40B4-BE49-F238E27FC236}">
                <a16:creationId xmlns:a16="http://schemas.microsoft.com/office/drawing/2014/main" id="{4B3C9F2E-16B1-FEC6-FBCB-B779A48C75DA}"/>
              </a:ext>
            </a:extLst>
          </p:cNvPr>
          <p:cNvSpPr/>
          <p:nvPr/>
        </p:nvSpPr>
        <p:spPr>
          <a:xfrm>
            <a:off x="6700114" y="1996752"/>
            <a:ext cx="4850475" cy="1024088"/>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BBA17BF7-CDB5-192D-6224-D65CC444F73B}"/>
              </a:ext>
            </a:extLst>
          </p:cNvPr>
          <p:cNvCxnSpPr>
            <a:cxnSpLocks/>
            <a:stCxn id="22" idx="3"/>
          </p:cNvCxnSpPr>
          <p:nvPr/>
        </p:nvCxnSpPr>
        <p:spPr>
          <a:xfrm flipV="1">
            <a:off x="3727522" y="2886720"/>
            <a:ext cx="2444568" cy="20621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D082412-3805-7010-0080-1F84D9846FFA}"/>
              </a:ext>
            </a:extLst>
          </p:cNvPr>
          <p:cNvSpPr/>
          <p:nvPr/>
        </p:nvSpPr>
        <p:spPr>
          <a:xfrm>
            <a:off x="6172090" y="1393916"/>
            <a:ext cx="4782049" cy="583172"/>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47444B6-17CC-14A4-C6CD-EBD18B4BB78F}"/>
              </a:ext>
            </a:extLst>
          </p:cNvPr>
          <p:cNvSpPr/>
          <p:nvPr/>
        </p:nvSpPr>
        <p:spPr>
          <a:xfrm>
            <a:off x="6689999" y="3082672"/>
            <a:ext cx="4850475" cy="2123809"/>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a:extLst>
              <a:ext uri="{FF2B5EF4-FFF2-40B4-BE49-F238E27FC236}">
                <a16:creationId xmlns:a16="http://schemas.microsoft.com/office/drawing/2014/main" id="{FE40C740-6169-8689-EC5C-06EACAFC2E5E}"/>
              </a:ext>
            </a:extLst>
          </p:cNvPr>
          <p:cNvCxnSpPr>
            <a:cxnSpLocks/>
          </p:cNvCxnSpPr>
          <p:nvPr/>
        </p:nvCxnSpPr>
        <p:spPr>
          <a:xfrm flipV="1">
            <a:off x="4808685" y="3861766"/>
            <a:ext cx="1827881" cy="36202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81044E8-AE21-AD14-9882-D1E4965B8373}"/>
              </a:ext>
            </a:extLst>
          </p:cNvPr>
          <p:cNvSpPr/>
          <p:nvPr/>
        </p:nvSpPr>
        <p:spPr>
          <a:xfrm>
            <a:off x="6293386" y="5174865"/>
            <a:ext cx="4850475" cy="709335"/>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2198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658F53-869F-5ED9-76F2-BFD3F2D5D21A}"/>
              </a:ext>
            </a:extLst>
          </p:cNvPr>
          <p:cNvSpPr txBox="1"/>
          <p:nvPr/>
        </p:nvSpPr>
        <p:spPr>
          <a:xfrm>
            <a:off x="357326" y="334076"/>
            <a:ext cx="6094520" cy="707886"/>
          </a:xfrm>
          <a:prstGeom prst="rect">
            <a:avLst/>
          </a:prstGeom>
          <a:noFill/>
        </p:spPr>
        <p:txBody>
          <a:bodyPr wrap="square">
            <a:spAutoFit/>
          </a:bodyPr>
          <a:lstStyle/>
          <a:p>
            <a:r>
              <a:rPr lang="en-US" sz="4000" dirty="0">
                <a:solidFill>
                  <a:prstClr val="black">
                    <a:lumMod val="85000"/>
                    <a:lumOff val="15000"/>
                  </a:prstClr>
                </a:solidFill>
                <a:latin typeface="Century Gothic" panose="020B0502020202020204"/>
              </a:rPr>
              <a:t>2</a:t>
            </a:r>
            <a:r>
              <a:rPr kumimoji="0" lang="en-US" sz="40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n-ea"/>
                <a:cs typeface="+mn-cs"/>
              </a:rPr>
              <a:t>- Depth First search</a:t>
            </a:r>
            <a:endParaRPr lang="en-US" dirty="0"/>
          </a:p>
        </p:txBody>
      </p:sp>
      <p:sp>
        <p:nvSpPr>
          <p:cNvPr id="5" name="TextBox 4">
            <a:extLst>
              <a:ext uri="{FF2B5EF4-FFF2-40B4-BE49-F238E27FC236}">
                <a16:creationId xmlns:a16="http://schemas.microsoft.com/office/drawing/2014/main" id="{35CA7C30-FD82-AD83-1CB8-32B751C5103F}"/>
              </a:ext>
            </a:extLst>
          </p:cNvPr>
          <p:cNvSpPr txBox="1"/>
          <p:nvPr/>
        </p:nvSpPr>
        <p:spPr>
          <a:xfrm>
            <a:off x="504405" y="988696"/>
            <a:ext cx="4680154" cy="369332"/>
          </a:xfrm>
          <a:prstGeom prst="rect">
            <a:avLst/>
          </a:prstGeom>
          <a:noFill/>
        </p:spPr>
        <p:txBody>
          <a:bodyPr wrap="square">
            <a:spAutoFit/>
          </a:bodyPr>
          <a:lstStyle/>
          <a:p>
            <a:r>
              <a:rPr lang="en-US" dirty="0"/>
              <a:t>Finding the path to goal</a:t>
            </a:r>
          </a:p>
        </p:txBody>
      </p:sp>
      <p:sp>
        <p:nvSpPr>
          <p:cNvPr id="9" name="TextBox 8">
            <a:extLst>
              <a:ext uri="{FF2B5EF4-FFF2-40B4-BE49-F238E27FC236}">
                <a16:creationId xmlns:a16="http://schemas.microsoft.com/office/drawing/2014/main" id="{145B8621-2D45-E4FC-56CA-6627AF61B4CE}"/>
              </a:ext>
            </a:extLst>
          </p:cNvPr>
          <p:cNvSpPr txBox="1"/>
          <p:nvPr/>
        </p:nvSpPr>
        <p:spPr>
          <a:xfrm>
            <a:off x="666750" y="1601093"/>
            <a:ext cx="3170622" cy="1600438"/>
          </a:xfrm>
          <a:prstGeom prst="rect">
            <a:avLst/>
          </a:prstGeom>
          <a:noFill/>
        </p:spPr>
        <p:txBody>
          <a:bodyPr wrap="square" rtlCol="0">
            <a:spAutoFit/>
          </a:bodyPr>
          <a:lstStyle/>
          <a:p>
            <a:r>
              <a:rPr lang="en-US" sz="1400" dirty="0"/>
              <a:t>If we exited the while loop due to finding a goal the we enter this loop that uses the dictionary called parent to find the solution path by inserting the nodes from the goal up to the starting node in a list then reversing the list.</a:t>
            </a:r>
          </a:p>
        </p:txBody>
      </p:sp>
      <p:cxnSp>
        <p:nvCxnSpPr>
          <p:cNvPr id="14" name="Straight Arrow Connector 13">
            <a:extLst>
              <a:ext uri="{FF2B5EF4-FFF2-40B4-BE49-F238E27FC236}">
                <a16:creationId xmlns:a16="http://schemas.microsoft.com/office/drawing/2014/main" id="{FDB368FC-F032-E781-6B59-50E166C73F38}"/>
              </a:ext>
            </a:extLst>
          </p:cNvPr>
          <p:cNvCxnSpPr>
            <a:cxnSpLocks/>
          </p:cNvCxnSpPr>
          <p:nvPr/>
        </p:nvCxnSpPr>
        <p:spPr>
          <a:xfrm>
            <a:off x="3255083" y="4177711"/>
            <a:ext cx="319457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F9D418-09B2-DCA6-BE1E-42D687A1C2B3}"/>
              </a:ext>
            </a:extLst>
          </p:cNvPr>
          <p:cNvSpPr txBox="1"/>
          <p:nvPr/>
        </p:nvSpPr>
        <p:spPr>
          <a:xfrm>
            <a:off x="666750" y="3916821"/>
            <a:ext cx="2505259" cy="954107"/>
          </a:xfrm>
          <a:prstGeom prst="rect">
            <a:avLst/>
          </a:prstGeom>
          <a:noFill/>
        </p:spPr>
        <p:txBody>
          <a:bodyPr wrap="square" rtlCol="0">
            <a:spAutoFit/>
          </a:bodyPr>
          <a:lstStyle/>
          <a:p>
            <a:r>
              <a:rPr lang="en-US" sz="1400" dirty="0"/>
              <a:t>Return the path and the list of visited nodes in order to be displayed in the program</a:t>
            </a:r>
          </a:p>
        </p:txBody>
      </p:sp>
      <p:pic>
        <p:nvPicPr>
          <p:cNvPr id="6" name="Picture 5">
            <a:extLst>
              <a:ext uri="{FF2B5EF4-FFF2-40B4-BE49-F238E27FC236}">
                <a16:creationId xmlns:a16="http://schemas.microsoft.com/office/drawing/2014/main" id="{C481BE0E-1335-80A2-7577-331A734E2BAC}"/>
              </a:ext>
            </a:extLst>
          </p:cNvPr>
          <p:cNvPicPr>
            <a:picLocks noChangeAspect="1"/>
          </p:cNvPicPr>
          <p:nvPr/>
        </p:nvPicPr>
        <p:blipFill>
          <a:blip r:embed="rId2"/>
          <a:stretch>
            <a:fillRect/>
          </a:stretch>
        </p:blipFill>
        <p:spPr>
          <a:xfrm>
            <a:off x="6564606" y="1978945"/>
            <a:ext cx="4761484" cy="2507474"/>
          </a:xfrm>
          <a:prstGeom prst="rect">
            <a:avLst/>
          </a:prstGeom>
        </p:spPr>
      </p:pic>
      <p:cxnSp>
        <p:nvCxnSpPr>
          <p:cNvPr id="13" name="Straight Arrow Connector 12">
            <a:extLst>
              <a:ext uri="{FF2B5EF4-FFF2-40B4-BE49-F238E27FC236}">
                <a16:creationId xmlns:a16="http://schemas.microsoft.com/office/drawing/2014/main" id="{616D115B-27F8-8783-0587-D84DA70932F4}"/>
              </a:ext>
            </a:extLst>
          </p:cNvPr>
          <p:cNvCxnSpPr>
            <a:cxnSpLocks/>
          </p:cNvCxnSpPr>
          <p:nvPr/>
        </p:nvCxnSpPr>
        <p:spPr>
          <a:xfrm>
            <a:off x="3918857" y="2641338"/>
            <a:ext cx="2530804" cy="2530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305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244</TotalTime>
  <Words>2960</Words>
  <Application>Microsoft Office PowerPoint</Application>
  <PresentationFormat>Widescreen</PresentationFormat>
  <Paragraphs>205</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Century Gothic</vt:lpstr>
      <vt:lpstr>Garamond</vt:lpstr>
      <vt:lpstr>Savon</vt:lpstr>
      <vt:lpstr>Searching strategies</vt:lpstr>
      <vt:lpstr>PowerPoint Presentation</vt:lpstr>
      <vt:lpstr>1-Breadth First search</vt:lpstr>
      <vt:lpstr>PowerPoint Presentation</vt:lpstr>
      <vt:lpstr>PowerPoint Presentation</vt:lpstr>
      <vt:lpstr>PowerPoint Presentation</vt:lpstr>
      <vt:lpstr>2-Depth First search</vt:lpstr>
      <vt:lpstr>PowerPoint Presentation</vt:lpstr>
      <vt:lpstr>PowerPoint Presentation</vt:lpstr>
      <vt:lpstr>PowerPoint Presentation</vt:lpstr>
      <vt:lpstr>3-Iterative Deepening Search</vt:lpstr>
      <vt:lpstr>PowerPoint Presentation</vt:lpstr>
      <vt:lpstr>PowerPoint Presentation</vt:lpstr>
      <vt:lpstr>PowerPoint Presentation</vt:lpstr>
      <vt:lpstr>PowerPoint Presentation</vt:lpstr>
      <vt:lpstr>PowerPoint Presentation</vt:lpstr>
      <vt:lpstr>4- Uniform cost search</vt:lpstr>
      <vt:lpstr>PowerPoint Presentation</vt:lpstr>
      <vt:lpstr>PowerPoint Presentation</vt:lpstr>
      <vt:lpstr>PowerPoint Presentation</vt:lpstr>
      <vt:lpstr>PowerPoint Presentation</vt:lpstr>
      <vt:lpstr>5-Greedy Search</vt:lpstr>
      <vt:lpstr>PowerPoint Presentation</vt:lpstr>
      <vt:lpstr>PowerPoint Presentation</vt:lpstr>
      <vt:lpstr>PowerPoint Presentation</vt:lpstr>
      <vt:lpstr>6-A*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strategies</dc:title>
  <dc:creator>Zakaria Madkour</dc:creator>
  <cp:lastModifiedBy>mahmoud elnashar</cp:lastModifiedBy>
  <cp:revision>11</cp:revision>
  <dcterms:created xsi:type="dcterms:W3CDTF">2022-05-22T12:17:53Z</dcterms:created>
  <dcterms:modified xsi:type="dcterms:W3CDTF">2022-05-22T17:40:09Z</dcterms:modified>
</cp:coreProperties>
</file>