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notesMasterIdLst>
    <p:notesMasterId r:id="rId20"/>
  </p:notesMasterIdLst>
  <p:sldIdLst>
    <p:sldId id="256" r:id="rId2"/>
    <p:sldId id="260" r:id="rId3"/>
    <p:sldId id="261" r:id="rId4"/>
    <p:sldId id="263" r:id="rId5"/>
    <p:sldId id="264" r:id="rId6"/>
    <p:sldId id="265" r:id="rId7"/>
    <p:sldId id="269" r:id="rId8"/>
    <p:sldId id="271" r:id="rId9"/>
    <p:sldId id="270" r:id="rId10"/>
    <p:sldId id="272" r:id="rId11"/>
    <p:sldId id="273" r:id="rId12"/>
    <p:sldId id="274" r:id="rId13"/>
    <p:sldId id="275" r:id="rId14"/>
    <p:sldId id="276" r:id="rId15"/>
    <p:sldId id="279" r:id="rId16"/>
    <p:sldId id="277" r:id="rId17"/>
    <p:sldId id="280"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2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DEEF"/>
    <a:srgbClr val="740000"/>
    <a:srgbClr val="A8004D"/>
    <a:srgbClr val="8901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4" d="100"/>
          <a:sy n="84" d="100"/>
        </p:scale>
        <p:origin x="581" y="82"/>
      </p:cViewPr>
      <p:guideLst>
        <p:guide orient="horz" pos="252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EE31D9-474E-4E0A-A2E1-1B3F0A8AAD85}" type="datetimeFigureOut">
              <a:rPr lang="en-US" smtClean="0"/>
              <a:t>9/12/2022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99813A-8D99-4ADD-AE73-B340F593D28E}" type="slidenum">
              <a:rPr lang="en-US" smtClean="0"/>
              <a:t>‹#›</a:t>
            </a:fld>
            <a:endParaRPr lang="en-US"/>
          </a:p>
        </p:txBody>
      </p:sp>
    </p:spTree>
    <p:extLst>
      <p:ext uri="{BB962C8B-B14F-4D97-AF65-F5344CB8AC3E}">
        <p14:creationId xmlns:p14="http://schemas.microsoft.com/office/powerpoint/2010/main" val="1786129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3102FD-21EB-4829-B4DD-E08E639341EB}"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7B9BA-A6A6-417A-882B-4458AE2C1421}" type="slidenum">
              <a:rPr lang="en-US" smtClean="0"/>
              <a:t>‹#›</a:t>
            </a:fld>
            <a:endParaRPr lang="en-US"/>
          </a:p>
        </p:txBody>
      </p:sp>
    </p:spTree>
    <p:extLst>
      <p:ext uri="{BB962C8B-B14F-4D97-AF65-F5344CB8AC3E}">
        <p14:creationId xmlns:p14="http://schemas.microsoft.com/office/powerpoint/2010/main" val="2140087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3102FD-21EB-4829-B4DD-E08E639341EB}"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7B9BA-A6A6-417A-882B-4458AE2C1421}" type="slidenum">
              <a:rPr lang="en-US" smtClean="0"/>
              <a:t>‹#›</a:t>
            </a:fld>
            <a:endParaRPr lang="en-US"/>
          </a:p>
        </p:txBody>
      </p:sp>
    </p:spTree>
    <p:extLst>
      <p:ext uri="{BB962C8B-B14F-4D97-AF65-F5344CB8AC3E}">
        <p14:creationId xmlns:p14="http://schemas.microsoft.com/office/powerpoint/2010/main" val="1907537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3102FD-21EB-4829-B4DD-E08E639341EB}"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7B9BA-A6A6-417A-882B-4458AE2C1421}" type="slidenum">
              <a:rPr lang="en-US" smtClean="0"/>
              <a:t>‹#›</a:t>
            </a:fld>
            <a:endParaRPr lang="en-US"/>
          </a:p>
        </p:txBody>
      </p:sp>
    </p:spTree>
    <p:extLst>
      <p:ext uri="{BB962C8B-B14F-4D97-AF65-F5344CB8AC3E}">
        <p14:creationId xmlns:p14="http://schemas.microsoft.com/office/powerpoint/2010/main" val="4023881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3102FD-21EB-4829-B4DD-E08E639341EB}"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7B9BA-A6A6-417A-882B-4458AE2C1421}" type="slidenum">
              <a:rPr lang="en-US" smtClean="0"/>
              <a:t>‹#›</a:t>
            </a:fld>
            <a:endParaRPr lang="en-US"/>
          </a:p>
        </p:txBody>
      </p:sp>
    </p:spTree>
    <p:extLst>
      <p:ext uri="{BB962C8B-B14F-4D97-AF65-F5344CB8AC3E}">
        <p14:creationId xmlns:p14="http://schemas.microsoft.com/office/powerpoint/2010/main" val="1619045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73102FD-21EB-4829-B4DD-E08E639341EB}"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7B9BA-A6A6-417A-882B-4458AE2C1421}" type="slidenum">
              <a:rPr lang="en-US" smtClean="0"/>
              <a:t>‹#›</a:t>
            </a:fld>
            <a:endParaRPr lang="en-US"/>
          </a:p>
        </p:txBody>
      </p:sp>
    </p:spTree>
    <p:extLst>
      <p:ext uri="{BB962C8B-B14F-4D97-AF65-F5344CB8AC3E}">
        <p14:creationId xmlns:p14="http://schemas.microsoft.com/office/powerpoint/2010/main" val="3149929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3102FD-21EB-4829-B4DD-E08E639341EB}" type="datetimeFigureOut">
              <a:rPr lang="en-US" smtClean="0"/>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D7B9BA-A6A6-417A-882B-4458AE2C1421}" type="slidenum">
              <a:rPr lang="en-US" smtClean="0"/>
              <a:t>‹#›</a:t>
            </a:fld>
            <a:endParaRPr lang="en-US"/>
          </a:p>
        </p:txBody>
      </p:sp>
    </p:spTree>
    <p:extLst>
      <p:ext uri="{BB962C8B-B14F-4D97-AF65-F5344CB8AC3E}">
        <p14:creationId xmlns:p14="http://schemas.microsoft.com/office/powerpoint/2010/main" val="374645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3102FD-21EB-4829-B4DD-E08E639341EB}" type="datetimeFigureOut">
              <a:rPr lang="en-US" smtClean="0"/>
              <a:t>9/12/2022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D7B9BA-A6A6-417A-882B-4458AE2C1421}" type="slidenum">
              <a:rPr lang="en-US" smtClean="0"/>
              <a:t>‹#›</a:t>
            </a:fld>
            <a:endParaRPr lang="en-US"/>
          </a:p>
        </p:txBody>
      </p:sp>
    </p:spTree>
    <p:extLst>
      <p:ext uri="{BB962C8B-B14F-4D97-AF65-F5344CB8AC3E}">
        <p14:creationId xmlns:p14="http://schemas.microsoft.com/office/powerpoint/2010/main" val="2284750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3102FD-21EB-4829-B4DD-E08E639341EB}" type="datetimeFigureOut">
              <a:rPr lang="en-US" smtClean="0"/>
              <a:t>9/12/2022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D7B9BA-A6A6-417A-882B-4458AE2C1421}" type="slidenum">
              <a:rPr lang="en-US" smtClean="0"/>
              <a:t>‹#›</a:t>
            </a:fld>
            <a:endParaRPr lang="en-US"/>
          </a:p>
        </p:txBody>
      </p:sp>
    </p:spTree>
    <p:extLst>
      <p:ext uri="{BB962C8B-B14F-4D97-AF65-F5344CB8AC3E}">
        <p14:creationId xmlns:p14="http://schemas.microsoft.com/office/powerpoint/2010/main" val="713972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3102FD-21EB-4829-B4DD-E08E639341EB}" type="datetimeFigureOut">
              <a:rPr lang="en-US" smtClean="0"/>
              <a:t>9/12/2022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D7B9BA-A6A6-417A-882B-4458AE2C1421}" type="slidenum">
              <a:rPr lang="en-US" smtClean="0"/>
              <a:t>‹#›</a:t>
            </a:fld>
            <a:endParaRPr lang="en-US"/>
          </a:p>
        </p:txBody>
      </p:sp>
    </p:spTree>
    <p:extLst>
      <p:ext uri="{BB962C8B-B14F-4D97-AF65-F5344CB8AC3E}">
        <p14:creationId xmlns:p14="http://schemas.microsoft.com/office/powerpoint/2010/main" val="3265698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73102FD-21EB-4829-B4DD-E08E639341EB}" type="datetimeFigureOut">
              <a:rPr lang="en-US" smtClean="0"/>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D7B9BA-A6A6-417A-882B-4458AE2C1421}" type="slidenum">
              <a:rPr lang="en-US" smtClean="0"/>
              <a:t>‹#›</a:t>
            </a:fld>
            <a:endParaRPr lang="en-US"/>
          </a:p>
        </p:txBody>
      </p:sp>
    </p:spTree>
    <p:extLst>
      <p:ext uri="{BB962C8B-B14F-4D97-AF65-F5344CB8AC3E}">
        <p14:creationId xmlns:p14="http://schemas.microsoft.com/office/powerpoint/2010/main" val="589809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73102FD-21EB-4829-B4DD-E08E639341EB}" type="datetimeFigureOut">
              <a:rPr lang="en-US" smtClean="0"/>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D7B9BA-A6A6-417A-882B-4458AE2C1421}" type="slidenum">
              <a:rPr lang="en-US" smtClean="0"/>
              <a:t>‹#›</a:t>
            </a:fld>
            <a:endParaRPr lang="en-US"/>
          </a:p>
        </p:txBody>
      </p:sp>
    </p:spTree>
    <p:extLst>
      <p:ext uri="{BB962C8B-B14F-4D97-AF65-F5344CB8AC3E}">
        <p14:creationId xmlns:p14="http://schemas.microsoft.com/office/powerpoint/2010/main" val="2805651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2"/>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102FD-21EB-4829-B4DD-E08E639341EB}" type="datetimeFigureOut">
              <a:rPr lang="en-US" smtClean="0"/>
              <a:t>9/12/2022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D7B9BA-A6A6-417A-882B-4458AE2C1421}" type="slidenum">
              <a:rPr lang="en-US" smtClean="0"/>
              <a:t>‹#›</a:t>
            </a:fld>
            <a:endParaRPr lang="en-US"/>
          </a:p>
        </p:txBody>
      </p:sp>
    </p:spTree>
    <p:extLst>
      <p:ext uri="{BB962C8B-B14F-4D97-AF65-F5344CB8AC3E}">
        <p14:creationId xmlns:p14="http://schemas.microsoft.com/office/powerpoint/2010/main" val="1704266971"/>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Half Frame 10"/>
          <p:cNvSpPr>
            <a:spLocks noChangeAspect="1"/>
          </p:cNvSpPr>
          <p:nvPr/>
        </p:nvSpPr>
        <p:spPr>
          <a:xfrm>
            <a:off x="0" y="0"/>
            <a:ext cx="6853646" cy="6853646"/>
          </a:xfrm>
          <a:prstGeom prst="halfFrame">
            <a:avLst/>
          </a:prstGeom>
          <a:pattFill prst="divot">
            <a:fgClr>
              <a:schemeClr val="tx1"/>
            </a:fgClr>
            <a:bgClr>
              <a:schemeClr val="accent1"/>
            </a:bgClr>
          </a:pattFill>
          <a:effectLst>
            <a:outerShdw dist="50800" dir="5400000" sx="15000" sy="15000" algn="ctr" rotWithShape="0">
              <a:srgbClr val="740000">
                <a:alpha val="4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ctrTitle"/>
          </p:nvPr>
        </p:nvSpPr>
        <p:spPr>
          <a:xfrm>
            <a:off x="3818950" y="4538358"/>
            <a:ext cx="4354287" cy="618716"/>
          </a:xfrm>
        </p:spPr>
        <p:txBody>
          <a:bodyPr>
            <a:normAutofit fontScale="90000"/>
          </a:bodyPr>
          <a:lstStyle/>
          <a:p>
            <a:r>
              <a:rPr lang="en-US" sz="3600" dirty="0" smtClean="0">
                <a:latin typeface="Times New Roman" panose="02020603050405020304" pitchFamily="18" charset="0"/>
                <a:cs typeface="Times New Roman" panose="02020603050405020304" pitchFamily="18" charset="0"/>
              </a:rPr>
              <a:t>Us Air Quality Prediction</a:t>
            </a:r>
            <a:endParaRPr lang="en-US"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5876443"/>
            <a:ext cx="3126377" cy="981557"/>
          </a:xfrm>
        </p:spPr>
        <p:txBody>
          <a:bodyPr>
            <a:normAutofit fontScale="92500"/>
          </a:bodyPr>
          <a:lstStyle/>
          <a:p>
            <a:pPr algn="l"/>
            <a:r>
              <a:rPr lang="en-US" dirty="0" smtClean="0">
                <a:solidFill>
                  <a:schemeClr val="bg2"/>
                </a:solidFill>
                <a:latin typeface="Times New Roman" panose="02020603050405020304" pitchFamily="18" charset="0"/>
                <a:cs typeface="Times New Roman" panose="02020603050405020304" pitchFamily="18" charset="0"/>
              </a:rPr>
              <a:t>Prepar</a:t>
            </a:r>
            <a:r>
              <a:rPr lang="en-US" dirty="0" smtClean="0">
                <a:latin typeface="Times New Roman" panose="02020603050405020304" pitchFamily="18" charset="0"/>
                <a:cs typeface="Times New Roman" panose="02020603050405020304" pitchFamily="18" charset="0"/>
              </a:rPr>
              <a:t>ed by : </a:t>
            </a:r>
          </a:p>
          <a:p>
            <a:pPr algn="l"/>
            <a:r>
              <a:rPr lang="en-US" dirty="0" smtClean="0">
                <a:latin typeface="Times New Roman" panose="02020603050405020304" pitchFamily="18" charset="0"/>
                <a:cs typeface="Times New Roman" panose="02020603050405020304" pitchFamily="18" charset="0"/>
              </a:rPr>
              <a:t>Mahmoud Mohamed Eisa</a:t>
            </a:r>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59568" y1="28395" x2="29048" y2="60494"/>
                        <a14:foregroundMark x1="29048" y1="39232" x2="66340" y2="50069"/>
                        <a14:foregroundMark x1="52012" y1="24554" x2="60059" y2="61591"/>
                        <a14:foregroundMark x1="66143" y1="33333" x2="48479" y2="58025"/>
                        <a14:foregroundMark x1="60059" y1="35665" x2="27478" y2="49520"/>
                        <a14:foregroundMark x1="51325" y1="24554" x2="30422" y2="66392"/>
                        <a14:foregroundMark x1="36506" y1="26749" x2="64279" y2="61591"/>
                        <a14:foregroundMark x1="68597" y1="48285" x2="31992" y2="64198"/>
                        <a14:foregroundMark x1="35231" y1="30041" x2="42983" y2="66118"/>
                        <a14:foregroundMark x1="64082" y1="31413" x2="51423" y2="66529"/>
                        <a14:foregroundMark x1="61727" y1="67490" x2="50932" y2="57202"/>
                      </a14:backgroundRemoval>
                    </a14:imgEffect>
                  </a14:imgLayer>
                </a14:imgProps>
              </a:ext>
              <a:ext uri="{28A0092B-C50C-407E-A947-70E740481C1C}">
                <a14:useLocalDpi xmlns:a14="http://schemas.microsoft.com/office/drawing/2010/main" val="0"/>
              </a:ext>
            </a:extLst>
          </a:blip>
          <a:stretch>
            <a:fillRect/>
          </a:stretch>
        </p:blipFill>
        <p:spPr>
          <a:xfrm>
            <a:off x="3818950" y="1471426"/>
            <a:ext cx="4597885" cy="3289360"/>
          </a:xfrm>
          <a:prstGeom prst="rect">
            <a:avLst/>
          </a:prstGeom>
        </p:spPr>
      </p:pic>
      <p:sp>
        <p:nvSpPr>
          <p:cNvPr id="9" name="Subtitle 2"/>
          <p:cNvSpPr txBox="1">
            <a:spLocks/>
          </p:cNvSpPr>
          <p:nvPr/>
        </p:nvSpPr>
        <p:spPr>
          <a:xfrm>
            <a:off x="8882744" y="0"/>
            <a:ext cx="3309256" cy="981557"/>
          </a:xfrm>
          <a:prstGeom prst="rect">
            <a:avLst/>
          </a:prstGeom>
        </p:spPr>
        <p:txBody>
          <a:bodyPr vert="horz" lIns="91440" tIns="45720" rIns="91440" bIns="45720" rtlCol="0" anchor="t">
            <a:normAutofit fontScale="925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dirty="0" smtClean="0">
                <a:latin typeface="Times New Roman" panose="02020603050405020304" pitchFamily="18" charset="0"/>
                <a:cs typeface="Times New Roman" panose="02020603050405020304" pitchFamily="18" charset="0"/>
              </a:rPr>
              <a:t>Supervisor : </a:t>
            </a:r>
          </a:p>
          <a:p>
            <a:pPr algn="l"/>
            <a:r>
              <a:rPr lang="en-US" dirty="0" smtClean="0">
                <a:latin typeface="Times New Roman" panose="02020603050405020304" pitchFamily="18" charset="0"/>
                <a:cs typeface="Times New Roman" panose="02020603050405020304" pitchFamily="18" charset="0"/>
              </a:rPr>
              <a:t>Eng.  Abdulrahman Mohamed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536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ight Triangle 14"/>
          <p:cNvSpPr/>
          <p:nvPr/>
        </p:nvSpPr>
        <p:spPr>
          <a:xfrm>
            <a:off x="0" y="5582152"/>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rot="10800000">
            <a:off x="10916152" y="0"/>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p:cNvSpPr/>
          <p:nvPr/>
        </p:nvSpPr>
        <p:spPr>
          <a:xfrm rot="16200000">
            <a:off x="10922289" y="5576015"/>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6137" y="-6137"/>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073055" y="875738"/>
            <a:ext cx="8503225"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what's the reason behind the increasing in number of testing in last decade ?</a:t>
            </a:r>
          </a:p>
        </p:txBody>
      </p:sp>
      <p:grpSp>
        <p:nvGrpSpPr>
          <p:cNvPr id="13" name="Group 12"/>
          <p:cNvGrpSpPr/>
          <p:nvPr/>
        </p:nvGrpSpPr>
        <p:grpSpPr>
          <a:xfrm>
            <a:off x="1193642" y="739639"/>
            <a:ext cx="844156" cy="523935"/>
            <a:chOff x="1400176" y="2057400"/>
            <a:chExt cx="678165" cy="489075"/>
          </a:xfrm>
        </p:grpSpPr>
        <p:sp>
          <p:nvSpPr>
            <p:cNvPr id="5" name="Cloud Callout 4"/>
            <p:cNvSpPr/>
            <p:nvPr/>
          </p:nvSpPr>
          <p:spPr>
            <a:xfrm flipH="1">
              <a:off x="1400176" y="2057400"/>
              <a:ext cx="678165" cy="489075"/>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520208" y="2115193"/>
              <a:ext cx="468709" cy="373489"/>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Q 5</a:t>
              </a:r>
              <a:endParaRPr lang="en-US" sz="2000" dirty="0">
                <a:latin typeface="Times New Roman" panose="02020603050405020304" pitchFamily="18" charset="0"/>
                <a:cs typeface="Times New Roman" panose="02020603050405020304" pitchFamily="18" charset="0"/>
              </a:endParaRPr>
            </a:p>
          </p:txBody>
        </p:sp>
      </p:gr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7110" t="3833" r="6953" b="3803"/>
          <a:stretch/>
        </p:blipFill>
        <p:spPr>
          <a:xfrm>
            <a:off x="851113" y="1628775"/>
            <a:ext cx="10477500" cy="4791075"/>
          </a:xfrm>
          <a:prstGeom prst="rect">
            <a:avLst/>
          </a:prstGeom>
        </p:spPr>
      </p:pic>
    </p:spTree>
    <p:extLst>
      <p:ext uri="{BB962C8B-B14F-4D97-AF65-F5344CB8AC3E}">
        <p14:creationId xmlns:p14="http://schemas.microsoft.com/office/powerpoint/2010/main" val="4237096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172077" y="472869"/>
            <a:ext cx="9744075" cy="785362"/>
            <a:chOff x="4706111" y="681488"/>
            <a:chExt cx="3474593" cy="785362"/>
          </a:xfrm>
        </p:grpSpPr>
        <p:sp>
          <p:nvSpPr>
            <p:cNvPr id="9" name="Folded Corner 8"/>
            <p:cNvSpPr/>
            <p:nvPr/>
          </p:nvSpPr>
          <p:spPr>
            <a:xfrm>
              <a:off x="4706111" y="681488"/>
              <a:ext cx="3474593" cy="785362"/>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734890" y="681488"/>
              <a:ext cx="3429185" cy="707886"/>
            </a:xfrm>
            <a:prstGeom prst="rect">
              <a:avLst/>
            </a:prstGeom>
            <a:noFill/>
          </p:spPr>
          <p:txBody>
            <a:bodyPr wrap="none" rtlCol="0">
              <a:spAutoFit/>
            </a:bodyPr>
            <a:lstStyle/>
            <a:p>
              <a:r>
                <a:rPr lang="en-US" sz="4000" dirty="0" smtClean="0">
                  <a:latin typeface="Times New Roman" panose="02020603050405020304" pitchFamily="18" charset="0"/>
                  <a:cs typeface="Times New Roman" panose="02020603050405020304" pitchFamily="18" charset="0"/>
                </a:rPr>
                <a:t>Machine Learning Modeling and Deployment</a:t>
              </a:r>
              <a:endParaRPr lang="en-US" sz="4000" dirty="0">
                <a:latin typeface="Times New Roman" panose="02020603050405020304" pitchFamily="18" charset="0"/>
                <a:cs typeface="Times New Roman" panose="02020603050405020304" pitchFamily="18" charset="0"/>
              </a:endParaRPr>
            </a:p>
          </p:txBody>
        </p:sp>
      </p:grpSp>
      <p:sp>
        <p:nvSpPr>
          <p:cNvPr id="15" name="Right Triangle 14"/>
          <p:cNvSpPr/>
          <p:nvPr/>
        </p:nvSpPr>
        <p:spPr>
          <a:xfrm>
            <a:off x="0" y="5582152"/>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rot="10800000">
            <a:off x="10916152" y="0"/>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p:cNvSpPr/>
          <p:nvPr/>
        </p:nvSpPr>
        <p:spPr>
          <a:xfrm rot="16200000">
            <a:off x="10922289" y="5576015"/>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6137" y="-6137"/>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6789664" y="1777791"/>
            <a:ext cx="4070435" cy="4593777"/>
            <a:chOff x="6789664" y="1777791"/>
            <a:chExt cx="4070435" cy="4593777"/>
          </a:xfrm>
        </p:grpSpPr>
        <p:sp>
          <p:nvSpPr>
            <p:cNvPr id="11" name="Oval 10"/>
            <p:cNvSpPr/>
            <p:nvPr/>
          </p:nvSpPr>
          <p:spPr>
            <a:xfrm>
              <a:off x="6943759" y="1937701"/>
              <a:ext cx="3750615" cy="1302539"/>
            </a:xfrm>
            <a:prstGeom prst="ellipse">
              <a:avLst/>
            </a:prstGeom>
          </p:spPr>
          <p:style>
            <a:lnRef idx="0">
              <a:schemeClr val="accent1">
                <a:hueOff val="0"/>
                <a:satOff val="0"/>
                <a:lumOff val="0"/>
                <a:alphaOff val="0"/>
              </a:schemeClr>
            </a:lnRef>
            <a:fillRef idx="1">
              <a:schemeClr val="accent1">
                <a:tint val="50000"/>
                <a:alpha val="40000"/>
                <a:hueOff val="0"/>
                <a:satOff val="0"/>
                <a:lumOff val="0"/>
                <a:alphaOff val="0"/>
              </a:schemeClr>
            </a:fillRef>
            <a:effectRef idx="0">
              <a:schemeClr val="accent1">
                <a:tint val="50000"/>
                <a:alpha val="40000"/>
                <a:hueOff val="0"/>
                <a:satOff val="0"/>
                <a:lumOff val="0"/>
                <a:alphaOff val="0"/>
              </a:schemeClr>
            </a:effectRef>
            <a:fontRef idx="minor">
              <a:schemeClr val="lt1">
                <a:hueOff val="0"/>
                <a:satOff val="0"/>
                <a:lumOff val="0"/>
                <a:alphaOff val="0"/>
              </a:schemeClr>
            </a:fontRef>
          </p:style>
        </p:sp>
        <p:sp>
          <p:nvSpPr>
            <p:cNvPr id="12" name="Down Arrow 11"/>
            <p:cNvSpPr/>
            <p:nvPr/>
          </p:nvSpPr>
          <p:spPr>
            <a:xfrm>
              <a:off x="8461450" y="5127178"/>
              <a:ext cx="726863" cy="465192"/>
            </a:xfrm>
            <a:prstGeom prst="downArrow">
              <a:avLst/>
            </a:prstGeom>
          </p:spPr>
          <p:style>
            <a:lnRef idx="0">
              <a:schemeClr val="lt1">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sp>
        <p:sp>
          <p:nvSpPr>
            <p:cNvPr id="14" name="Freeform 13"/>
            <p:cNvSpPr/>
            <p:nvPr/>
          </p:nvSpPr>
          <p:spPr>
            <a:xfrm>
              <a:off x="7080409" y="5499332"/>
              <a:ext cx="3488944" cy="872236"/>
            </a:xfrm>
            <a:custGeom>
              <a:avLst/>
              <a:gdLst>
                <a:gd name="connsiteX0" fmla="*/ 0 w 3488944"/>
                <a:gd name="connsiteY0" fmla="*/ 0 h 872236"/>
                <a:gd name="connsiteX1" fmla="*/ 3488944 w 3488944"/>
                <a:gd name="connsiteY1" fmla="*/ 0 h 872236"/>
                <a:gd name="connsiteX2" fmla="*/ 3488944 w 3488944"/>
                <a:gd name="connsiteY2" fmla="*/ 872236 h 872236"/>
                <a:gd name="connsiteX3" fmla="*/ 0 w 3488944"/>
                <a:gd name="connsiteY3" fmla="*/ 872236 h 872236"/>
                <a:gd name="connsiteX4" fmla="*/ 0 w 3488944"/>
                <a:gd name="connsiteY4" fmla="*/ 0 h 8722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8944" h="872236">
                  <a:moveTo>
                    <a:pt x="0" y="0"/>
                  </a:moveTo>
                  <a:lnTo>
                    <a:pt x="3488944" y="0"/>
                  </a:lnTo>
                  <a:lnTo>
                    <a:pt x="3488944" y="872236"/>
                  </a:lnTo>
                  <a:lnTo>
                    <a:pt x="0" y="87223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sz="3000" kern="1200" dirty="0" smtClean="0"/>
                <a:t>Deployment</a:t>
              </a:r>
              <a:endParaRPr lang="en-US" sz="3000" kern="1200" dirty="0"/>
            </a:p>
          </p:txBody>
        </p:sp>
        <p:sp>
          <p:nvSpPr>
            <p:cNvPr id="19" name="Freeform 18"/>
            <p:cNvSpPr/>
            <p:nvPr/>
          </p:nvSpPr>
          <p:spPr>
            <a:xfrm>
              <a:off x="8307355" y="3340838"/>
              <a:ext cx="1308354" cy="1308354"/>
            </a:xfrm>
            <a:custGeom>
              <a:avLst/>
              <a:gdLst>
                <a:gd name="connsiteX0" fmla="*/ 0 w 1308354"/>
                <a:gd name="connsiteY0" fmla="*/ 654177 h 1308354"/>
                <a:gd name="connsiteX1" fmla="*/ 654177 w 1308354"/>
                <a:gd name="connsiteY1" fmla="*/ 0 h 1308354"/>
                <a:gd name="connsiteX2" fmla="*/ 1308354 w 1308354"/>
                <a:gd name="connsiteY2" fmla="*/ 654177 h 1308354"/>
                <a:gd name="connsiteX3" fmla="*/ 654177 w 1308354"/>
                <a:gd name="connsiteY3" fmla="*/ 1308354 h 1308354"/>
                <a:gd name="connsiteX4" fmla="*/ 0 w 1308354"/>
                <a:gd name="connsiteY4" fmla="*/ 654177 h 1308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8354" h="1308354">
                  <a:moveTo>
                    <a:pt x="0" y="654177"/>
                  </a:moveTo>
                  <a:cubicBezTo>
                    <a:pt x="0" y="292885"/>
                    <a:pt x="292885" y="0"/>
                    <a:pt x="654177" y="0"/>
                  </a:cubicBezTo>
                  <a:cubicBezTo>
                    <a:pt x="1015469" y="0"/>
                    <a:pt x="1308354" y="292885"/>
                    <a:pt x="1308354" y="654177"/>
                  </a:cubicBezTo>
                  <a:cubicBezTo>
                    <a:pt x="1308354" y="1015469"/>
                    <a:pt x="1015469" y="1308354"/>
                    <a:pt x="654177" y="1308354"/>
                  </a:cubicBezTo>
                  <a:cubicBezTo>
                    <a:pt x="292885" y="1308354"/>
                    <a:pt x="0" y="1015469"/>
                    <a:pt x="0" y="654177"/>
                  </a:cubicBez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06844" tIns="206844" rIns="206844" bIns="206844" numCol="1" spcCol="1270" anchor="ctr" anchorCtr="0">
              <a:noAutofit/>
            </a:bodyPr>
            <a:lstStyle/>
            <a:p>
              <a:pPr lvl="0" algn="ctr" defTabSz="533400">
                <a:lnSpc>
                  <a:spcPct val="90000"/>
                </a:lnSpc>
                <a:spcBef>
                  <a:spcPct val="0"/>
                </a:spcBef>
                <a:spcAft>
                  <a:spcPct val="35000"/>
                </a:spcAft>
              </a:pPr>
              <a:r>
                <a:rPr lang="en-US" sz="1200" kern="1200" dirty="0" smtClean="0"/>
                <a:t>Regression</a:t>
              </a:r>
              <a:endParaRPr lang="en-US" sz="1200" kern="1200" dirty="0"/>
            </a:p>
          </p:txBody>
        </p:sp>
        <p:sp>
          <p:nvSpPr>
            <p:cNvPr id="20" name="Freeform 19"/>
            <p:cNvSpPr/>
            <p:nvPr/>
          </p:nvSpPr>
          <p:spPr>
            <a:xfrm>
              <a:off x="7371155" y="2359282"/>
              <a:ext cx="1308354" cy="1308354"/>
            </a:xfrm>
            <a:custGeom>
              <a:avLst/>
              <a:gdLst>
                <a:gd name="connsiteX0" fmla="*/ 0 w 1308354"/>
                <a:gd name="connsiteY0" fmla="*/ 654177 h 1308354"/>
                <a:gd name="connsiteX1" fmla="*/ 654177 w 1308354"/>
                <a:gd name="connsiteY1" fmla="*/ 0 h 1308354"/>
                <a:gd name="connsiteX2" fmla="*/ 1308354 w 1308354"/>
                <a:gd name="connsiteY2" fmla="*/ 654177 h 1308354"/>
                <a:gd name="connsiteX3" fmla="*/ 654177 w 1308354"/>
                <a:gd name="connsiteY3" fmla="*/ 1308354 h 1308354"/>
                <a:gd name="connsiteX4" fmla="*/ 0 w 1308354"/>
                <a:gd name="connsiteY4" fmla="*/ 654177 h 1308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8354" h="1308354">
                  <a:moveTo>
                    <a:pt x="0" y="654177"/>
                  </a:moveTo>
                  <a:cubicBezTo>
                    <a:pt x="0" y="292885"/>
                    <a:pt x="292885" y="0"/>
                    <a:pt x="654177" y="0"/>
                  </a:cubicBezTo>
                  <a:cubicBezTo>
                    <a:pt x="1015469" y="0"/>
                    <a:pt x="1308354" y="292885"/>
                    <a:pt x="1308354" y="654177"/>
                  </a:cubicBezTo>
                  <a:cubicBezTo>
                    <a:pt x="1308354" y="1015469"/>
                    <a:pt x="1015469" y="1308354"/>
                    <a:pt x="654177" y="1308354"/>
                  </a:cubicBezTo>
                  <a:cubicBezTo>
                    <a:pt x="292885" y="1308354"/>
                    <a:pt x="0" y="1015469"/>
                    <a:pt x="0" y="654177"/>
                  </a:cubicBez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06844" tIns="206844" rIns="206844" bIns="206844" numCol="1" spcCol="1270" anchor="ctr" anchorCtr="0">
              <a:noAutofit/>
            </a:bodyPr>
            <a:lstStyle/>
            <a:p>
              <a:pPr lvl="0" algn="ctr" defTabSz="533400">
                <a:lnSpc>
                  <a:spcPct val="90000"/>
                </a:lnSpc>
                <a:spcBef>
                  <a:spcPct val="0"/>
                </a:spcBef>
                <a:spcAft>
                  <a:spcPct val="35000"/>
                </a:spcAft>
              </a:pPr>
              <a:r>
                <a:rPr lang="en-US" sz="1200" kern="1200" dirty="0" smtClean="0"/>
                <a:t>Classification</a:t>
              </a:r>
              <a:endParaRPr lang="en-US" sz="1200" kern="1200" dirty="0"/>
            </a:p>
          </p:txBody>
        </p:sp>
        <p:sp>
          <p:nvSpPr>
            <p:cNvPr id="21" name="Freeform 20"/>
            <p:cNvSpPr/>
            <p:nvPr/>
          </p:nvSpPr>
          <p:spPr>
            <a:xfrm>
              <a:off x="8708583" y="2042951"/>
              <a:ext cx="1308354" cy="1308354"/>
            </a:xfrm>
            <a:custGeom>
              <a:avLst/>
              <a:gdLst>
                <a:gd name="connsiteX0" fmla="*/ 0 w 1308354"/>
                <a:gd name="connsiteY0" fmla="*/ 654177 h 1308354"/>
                <a:gd name="connsiteX1" fmla="*/ 654177 w 1308354"/>
                <a:gd name="connsiteY1" fmla="*/ 0 h 1308354"/>
                <a:gd name="connsiteX2" fmla="*/ 1308354 w 1308354"/>
                <a:gd name="connsiteY2" fmla="*/ 654177 h 1308354"/>
                <a:gd name="connsiteX3" fmla="*/ 654177 w 1308354"/>
                <a:gd name="connsiteY3" fmla="*/ 1308354 h 1308354"/>
                <a:gd name="connsiteX4" fmla="*/ 0 w 1308354"/>
                <a:gd name="connsiteY4" fmla="*/ 654177 h 1308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8354" h="1308354">
                  <a:moveTo>
                    <a:pt x="0" y="654177"/>
                  </a:moveTo>
                  <a:cubicBezTo>
                    <a:pt x="0" y="292885"/>
                    <a:pt x="292885" y="0"/>
                    <a:pt x="654177" y="0"/>
                  </a:cubicBezTo>
                  <a:cubicBezTo>
                    <a:pt x="1015469" y="0"/>
                    <a:pt x="1308354" y="292885"/>
                    <a:pt x="1308354" y="654177"/>
                  </a:cubicBezTo>
                  <a:cubicBezTo>
                    <a:pt x="1308354" y="1015469"/>
                    <a:pt x="1015469" y="1308354"/>
                    <a:pt x="654177" y="1308354"/>
                  </a:cubicBezTo>
                  <a:cubicBezTo>
                    <a:pt x="292885" y="1308354"/>
                    <a:pt x="0" y="1015469"/>
                    <a:pt x="0" y="654177"/>
                  </a:cubicBez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06844" tIns="206844" rIns="206844" bIns="206844" numCol="1" spcCol="1270" anchor="ctr" anchorCtr="0">
              <a:noAutofit/>
            </a:bodyPr>
            <a:lstStyle/>
            <a:p>
              <a:pPr lvl="0" algn="ctr" defTabSz="533400">
                <a:lnSpc>
                  <a:spcPct val="90000"/>
                </a:lnSpc>
                <a:spcBef>
                  <a:spcPct val="0"/>
                </a:spcBef>
                <a:spcAft>
                  <a:spcPct val="35000"/>
                </a:spcAft>
              </a:pPr>
              <a:r>
                <a:rPr lang="en-US" sz="1200" kern="1200" smtClean="0"/>
                <a:t>Preprocessing</a:t>
              </a:r>
              <a:endParaRPr lang="en-US" sz="1200" kern="1200" dirty="0"/>
            </a:p>
          </p:txBody>
        </p:sp>
        <p:sp>
          <p:nvSpPr>
            <p:cNvPr id="22" name="Shape 21"/>
            <p:cNvSpPr/>
            <p:nvPr/>
          </p:nvSpPr>
          <p:spPr>
            <a:xfrm>
              <a:off x="6789664" y="1777791"/>
              <a:ext cx="4070435" cy="3256348"/>
            </a:xfrm>
            <a:prstGeom prst="funnel">
              <a:avLst/>
            </a:prstGeom>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sp>
      </p:grpSp>
      <p:sp>
        <p:nvSpPr>
          <p:cNvPr id="7" name="TextBox 6"/>
          <p:cNvSpPr txBox="1"/>
          <p:nvPr/>
        </p:nvSpPr>
        <p:spPr>
          <a:xfrm>
            <a:off x="707986" y="2600325"/>
            <a:ext cx="4797463" cy="2123658"/>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Modeling pass through three stages before deployment.</a:t>
            </a:r>
          </a:p>
          <a:p>
            <a:endParaRPr lang="en-US" sz="2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Preprocessing</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Classification model</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Regression model</a:t>
            </a:r>
          </a:p>
        </p:txBody>
      </p:sp>
    </p:spTree>
    <p:extLst>
      <p:ext uri="{BB962C8B-B14F-4D97-AF65-F5344CB8AC3E}">
        <p14:creationId xmlns:p14="http://schemas.microsoft.com/office/powerpoint/2010/main" val="3735180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ight Triangle 14"/>
          <p:cNvSpPr/>
          <p:nvPr/>
        </p:nvSpPr>
        <p:spPr>
          <a:xfrm>
            <a:off x="0" y="5582152"/>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rot="10800000">
            <a:off x="10916152" y="0"/>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p:cNvSpPr/>
          <p:nvPr/>
        </p:nvSpPr>
        <p:spPr>
          <a:xfrm rot="16200000">
            <a:off x="10922289" y="5576015"/>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6137" y="-6137"/>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610100" y="636293"/>
            <a:ext cx="2895600" cy="646331"/>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Preprocessing</a:t>
            </a:r>
            <a:endParaRPr lang="en-US" sz="3600" dirty="0">
              <a:latin typeface="Times New Roman" panose="02020603050405020304" pitchFamily="18" charset="0"/>
              <a:cs typeface="Times New Roman" panose="02020603050405020304" pitchFamily="18" charset="0"/>
            </a:endParaRPr>
          </a:p>
        </p:txBody>
      </p:sp>
      <p:sp>
        <p:nvSpPr>
          <p:cNvPr id="6" name="Flowchart: Extract 5"/>
          <p:cNvSpPr/>
          <p:nvPr/>
        </p:nvSpPr>
        <p:spPr>
          <a:xfrm rot="5400000">
            <a:off x="7519046" y="689120"/>
            <a:ext cx="573382" cy="600075"/>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Extract 22"/>
          <p:cNvSpPr/>
          <p:nvPr/>
        </p:nvSpPr>
        <p:spPr>
          <a:xfrm rot="16200000">
            <a:off x="3899545" y="676845"/>
            <a:ext cx="573382" cy="600075"/>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90574" y="2073821"/>
            <a:ext cx="2309812"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Take sample</a:t>
            </a:r>
            <a:endParaRPr lang="en-US" sz="3200" dirty="0">
              <a:latin typeface="Times New Roman" panose="02020603050405020304" pitchFamily="18" charset="0"/>
              <a:cs typeface="Times New Roman" panose="02020603050405020304" pitchFamily="18" charset="0"/>
            </a:endParaRPr>
          </a:p>
        </p:txBody>
      </p:sp>
      <p:sp>
        <p:nvSpPr>
          <p:cNvPr id="28" name="TextBox 27"/>
          <p:cNvSpPr txBox="1"/>
          <p:nvPr/>
        </p:nvSpPr>
        <p:spPr>
          <a:xfrm>
            <a:off x="2247900" y="3032633"/>
            <a:ext cx="3152775"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Split to train / test</a:t>
            </a:r>
            <a:endParaRPr lang="en-US" sz="3200"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4486274" y="4015991"/>
            <a:ext cx="3381376"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Features selection</a:t>
            </a:r>
            <a:endParaRPr lang="en-US" sz="3200"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5807500" y="4997376"/>
            <a:ext cx="5143501"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Create preprocessing pipeline</a:t>
            </a:r>
            <a:endParaRPr lang="en-US" sz="3200" dirty="0">
              <a:latin typeface="Times New Roman" panose="02020603050405020304" pitchFamily="18" charset="0"/>
              <a:cs typeface="Times New Roman" panose="02020603050405020304" pitchFamily="18" charset="0"/>
            </a:endParaRPr>
          </a:p>
        </p:txBody>
      </p:sp>
      <p:sp>
        <p:nvSpPr>
          <p:cNvPr id="39" name="Left-Up Arrow 38"/>
          <p:cNvSpPr/>
          <p:nvPr/>
        </p:nvSpPr>
        <p:spPr>
          <a:xfrm rot="16200000">
            <a:off x="3343273" y="2028826"/>
            <a:ext cx="504825" cy="99060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Left-Up Arrow 39"/>
          <p:cNvSpPr/>
          <p:nvPr/>
        </p:nvSpPr>
        <p:spPr>
          <a:xfrm rot="16200000">
            <a:off x="5810249" y="2986089"/>
            <a:ext cx="504825" cy="99060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eft-Up Arrow 40"/>
          <p:cNvSpPr/>
          <p:nvPr/>
        </p:nvSpPr>
        <p:spPr>
          <a:xfrm rot="16200000">
            <a:off x="8077200" y="3986214"/>
            <a:ext cx="504825" cy="99060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0163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ight Triangle 14"/>
          <p:cNvSpPr/>
          <p:nvPr/>
        </p:nvSpPr>
        <p:spPr>
          <a:xfrm>
            <a:off x="0" y="5582152"/>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rot="10800000">
            <a:off x="10916152" y="0"/>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p:cNvSpPr/>
          <p:nvPr/>
        </p:nvSpPr>
        <p:spPr>
          <a:xfrm rot="16200000">
            <a:off x="10922289" y="5576015"/>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6137" y="-6137"/>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043362" y="664868"/>
            <a:ext cx="4105275" cy="646331"/>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Classification Model</a:t>
            </a:r>
            <a:endParaRPr lang="en-US" sz="3600" dirty="0">
              <a:latin typeface="Times New Roman" panose="02020603050405020304" pitchFamily="18" charset="0"/>
              <a:cs typeface="Times New Roman" panose="02020603050405020304" pitchFamily="18" charset="0"/>
            </a:endParaRPr>
          </a:p>
        </p:txBody>
      </p:sp>
      <p:sp>
        <p:nvSpPr>
          <p:cNvPr id="6" name="Flowchart: Extract 5"/>
          <p:cNvSpPr/>
          <p:nvPr/>
        </p:nvSpPr>
        <p:spPr>
          <a:xfrm rot="5400000">
            <a:off x="8152459" y="689120"/>
            <a:ext cx="573382" cy="600075"/>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Extract 22"/>
          <p:cNvSpPr/>
          <p:nvPr/>
        </p:nvSpPr>
        <p:spPr>
          <a:xfrm rot="16200000">
            <a:off x="3332808" y="676845"/>
            <a:ext cx="573382" cy="600075"/>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31787" y="2280775"/>
            <a:ext cx="3409950"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Algorithms to train</a:t>
            </a:r>
            <a:endParaRPr lang="en-US" sz="3200" dirty="0">
              <a:latin typeface="Times New Roman" panose="02020603050405020304" pitchFamily="18" charset="0"/>
              <a:cs typeface="Times New Roman" panose="02020603050405020304" pitchFamily="18" charset="0"/>
            </a:endParaRPr>
          </a:p>
        </p:txBody>
      </p:sp>
      <p:sp>
        <p:nvSpPr>
          <p:cNvPr id="4" name="Double Bracket 3"/>
          <p:cNvSpPr/>
          <p:nvPr/>
        </p:nvSpPr>
        <p:spPr>
          <a:xfrm>
            <a:off x="631787" y="2309350"/>
            <a:ext cx="3287750" cy="584775"/>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631787" y="3389297"/>
            <a:ext cx="3024189"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Logistic Regression</a:t>
            </a:r>
            <a:endParaRPr lang="en-US" sz="28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9553575" y="4378670"/>
            <a:ext cx="1874044"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Kneighbors</a:t>
            </a:r>
            <a:endParaRPr lang="en-US" sz="2800"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5389018" y="4390590"/>
            <a:ext cx="1995489"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Naive</a:t>
            </a:r>
            <a:r>
              <a:rPr lang="en-US" dirty="0"/>
              <a:t> </a:t>
            </a:r>
            <a:r>
              <a:rPr lang="en-US" sz="2800" dirty="0">
                <a:latin typeface="Times New Roman" panose="02020603050405020304" pitchFamily="18" charset="0"/>
                <a:cs typeface="Times New Roman" panose="02020603050405020304" pitchFamily="18" charset="0"/>
              </a:rPr>
              <a:t>Bayes</a:t>
            </a:r>
          </a:p>
        </p:txBody>
      </p:sp>
      <p:sp>
        <p:nvSpPr>
          <p:cNvPr id="25" name="TextBox 24"/>
          <p:cNvSpPr txBox="1"/>
          <p:nvPr/>
        </p:nvSpPr>
        <p:spPr>
          <a:xfrm>
            <a:off x="631787" y="4378670"/>
            <a:ext cx="2328362"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Random</a:t>
            </a:r>
            <a:r>
              <a:rPr lang="en-US" dirty="0"/>
              <a:t> </a:t>
            </a:r>
            <a:r>
              <a:rPr lang="en-US" sz="2800" dirty="0">
                <a:latin typeface="Times New Roman" panose="02020603050405020304" pitchFamily="18" charset="0"/>
                <a:cs typeface="Times New Roman" panose="02020603050405020304" pitchFamily="18" charset="0"/>
              </a:rPr>
              <a:t>Forest</a:t>
            </a:r>
          </a:p>
        </p:txBody>
      </p:sp>
      <p:sp>
        <p:nvSpPr>
          <p:cNvPr id="26" name="TextBox 25"/>
          <p:cNvSpPr txBox="1"/>
          <p:nvPr/>
        </p:nvSpPr>
        <p:spPr>
          <a:xfrm>
            <a:off x="5312817" y="3383394"/>
            <a:ext cx="2147889"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Decision</a:t>
            </a:r>
            <a:r>
              <a:rPr lang="en-US" dirty="0"/>
              <a:t> </a:t>
            </a:r>
            <a:r>
              <a:rPr lang="en-US" sz="2800" dirty="0">
                <a:latin typeface="Times New Roman" panose="02020603050405020304" pitchFamily="18" charset="0"/>
                <a:cs typeface="Times New Roman" panose="02020603050405020304" pitchFamily="18" charset="0"/>
              </a:rPr>
              <a:t>Tree</a:t>
            </a:r>
          </a:p>
        </p:txBody>
      </p:sp>
      <p:sp>
        <p:nvSpPr>
          <p:cNvPr id="31" name="TextBox 30"/>
          <p:cNvSpPr txBox="1"/>
          <p:nvPr/>
        </p:nvSpPr>
        <p:spPr>
          <a:xfrm>
            <a:off x="9758362" y="3389297"/>
            <a:ext cx="1669257"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XGBoost</a:t>
            </a:r>
            <a:endParaRPr lang="en-US" sz="2800" dirty="0">
              <a:latin typeface="Times New Roman" panose="02020603050405020304" pitchFamily="18" charset="0"/>
              <a:cs typeface="Times New Roman" panose="02020603050405020304" pitchFamily="18" charset="0"/>
            </a:endParaRPr>
          </a:p>
        </p:txBody>
      </p:sp>
      <p:sp>
        <p:nvSpPr>
          <p:cNvPr id="10" name="Flowchart: Sort 9"/>
          <p:cNvSpPr/>
          <p:nvPr/>
        </p:nvSpPr>
        <p:spPr>
          <a:xfrm>
            <a:off x="4297090" y="3469932"/>
            <a:ext cx="227285" cy="350144"/>
          </a:xfrm>
          <a:prstGeom prst="flowChartSor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Sort 31"/>
          <p:cNvSpPr/>
          <p:nvPr/>
        </p:nvSpPr>
        <p:spPr>
          <a:xfrm>
            <a:off x="4297090" y="4465208"/>
            <a:ext cx="227285" cy="350144"/>
          </a:xfrm>
          <a:prstGeom prst="flowChartSor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Sort 32"/>
          <p:cNvSpPr/>
          <p:nvPr/>
        </p:nvSpPr>
        <p:spPr>
          <a:xfrm>
            <a:off x="8369028" y="3469932"/>
            <a:ext cx="227285" cy="350144"/>
          </a:xfrm>
          <a:prstGeom prst="flowChartSor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Sort 33"/>
          <p:cNvSpPr/>
          <p:nvPr/>
        </p:nvSpPr>
        <p:spPr>
          <a:xfrm>
            <a:off x="8369028" y="4465208"/>
            <a:ext cx="227285" cy="350144"/>
          </a:xfrm>
          <a:prstGeom prst="flowChartSor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1273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lded Corner 26"/>
          <p:cNvSpPr/>
          <p:nvPr/>
        </p:nvSpPr>
        <p:spPr>
          <a:xfrm rot="10800000">
            <a:off x="1086464" y="3690768"/>
            <a:ext cx="10019072" cy="1472184"/>
          </a:xfrm>
          <a:prstGeom prst="foldedCorner">
            <a:avLst/>
          </a:prstGeom>
          <a:pattFill prst="pct5">
            <a:fgClr>
              <a:schemeClr val="tx1"/>
            </a:fgClr>
            <a:bgClr>
              <a:schemeClr val="accent1"/>
            </a:bgClr>
          </a:pattFill>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a:off x="0" y="5582152"/>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rot="10800000">
            <a:off x="10916152" y="0"/>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p:cNvSpPr/>
          <p:nvPr/>
        </p:nvSpPr>
        <p:spPr>
          <a:xfrm rot="16200000">
            <a:off x="10922289" y="5576015"/>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6137" y="-6137"/>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 Ribbon 10"/>
          <p:cNvSpPr/>
          <p:nvPr/>
        </p:nvSpPr>
        <p:spPr>
          <a:xfrm>
            <a:off x="4065922" y="5568174"/>
            <a:ext cx="4047881" cy="1162050"/>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XGBoost</a:t>
            </a:r>
            <a:endParaRPr lang="en-US" sz="3600" dirty="0">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07985385"/>
              </p:ext>
            </p:extLst>
          </p:nvPr>
        </p:nvGraphicFramePr>
        <p:xfrm>
          <a:off x="1086464" y="248835"/>
          <a:ext cx="10019072" cy="3186302"/>
        </p:xfrm>
        <a:graphic>
          <a:graphicData uri="http://schemas.openxmlformats.org/drawingml/2006/table">
            <a:tbl>
              <a:tblPr firstRow="1" bandRow="1">
                <a:tableStyleId>{5C22544A-7EE6-4342-B048-85BDC9FD1C3A}</a:tableStyleId>
              </a:tblPr>
              <a:tblGrid>
                <a:gridCol w="1431296">
                  <a:extLst>
                    <a:ext uri="{9D8B030D-6E8A-4147-A177-3AD203B41FA5}">
                      <a16:colId xmlns:a16="http://schemas.microsoft.com/office/drawing/2014/main" val="1165227141"/>
                    </a:ext>
                  </a:extLst>
                </a:gridCol>
                <a:gridCol w="1431296">
                  <a:extLst>
                    <a:ext uri="{9D8B030D-6E8A-4147-A177-3AD203B41FA5}">
                      <a16:colId xmlns:a16="http://schemas.microsoft.com/office/drawing/2014/main" val="2108547680"/>
                    </a:ext>
                  </a:extLst>
                </a:gridCol>
                <a:gridCol w="1431296">
                  <a:extLst>
                    <a:ext uri="{9D8B030D-6E8A-4147-A177-3AD203B41FA5}">
                      <a16:colId xmlns:a16="http://schemas.microsoft.com/office/drawing/2014/main" val="772322013"/>
                    </a:ext>
                  </a:extLst>
                </a:gridCol>
                <a:gridCol w="1431296">
                  <a:extLst>
                    <a:ext uri="{9D8B030D-6E8A-4147-A177-3AD203B41FA5}">
                      <a16:colId xmlns:a16="http://schemas.microsoft.com/office/drawing/2014/main" val="2154880925"/>
                    </a:ext>
                  </a:extLst>
                </a:gridCol>
                <a:gridCol w="1431296">
                  <a:extLst>
                    <a:ext uri="{9D8B030D-6E8A-4147-A177-3AD203B41FA5}">
                      <a16:colId xmlns:a16="http://schemas.microsoft.com/office/drawing/2014/main" val="287285944"/>
                    </a:ext>
                  </a:extLst>
                </a:gridCol>
                <a:gridCol w="1431296">
                  <a:extLst>
                    <a:ext uri="{9D8B030D-6E8A-4147-A177-3AD203B41FA5}">
                      <a16:colId xmlns:a16="http://schemas.microsoft.com/office/drawing/2014/main" val="2301057467"/>
                    </a:ext>
                  </a:extLst>
                </a:gridCol>
                <a:gridCol w="1431296">
                  <a:extLst>
                    <a:ext uri="{9D8B030D-6E8A-4147-A177-3AD203B41FA5}">
                      <a16:colId xmlns:a16="http://schemas.microsoft.com/office/drawing/2014/main" val="1259571518"/>
                    </a:ext>
                  </a:extLst>
                </a:gridCol>
              </a:tblGrid>
              <a:tr h="713790">
                <a:tc>
                  <a:txBody>
                    <a:bodyPr/>
                    <a:lstStyle/>
                    <a:p>
                      <a:pPr lvl="0" algn="ctr" rtl="0"/>
                      <a:r>
                        <a:rPr lang="en-US" sz="2000" dirty="0" smtClean="0">
                          <a:solidFill>
                            <a:schemeClr val="tx1"/>
                          </a:solidFill>
                          <a:latin typeface="Times New Roman" panose="02020603050405020304" pitchFamily="18" charset="0"/>
                          <a:cs typeface="Times New Roman" panose="02020603050405020304" pitchFamily="18" charset="0"/>
                        </a:rPr>
                        <a:t>Model</a:t>
                      </a:r>
                      <a:endParaRPr lang="en-US" sz="20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fontAlgn="t"/>
                      <a:r>
                        <a:rPr lang="en-US" sz="2000" b="1" kern="1200" dirty="0">
                          <a:solidFill>
                            <a:schemeClr val="tx1"/>
                          </a:solidFill>
                          <a:latin typeface="Times New Roman" panose="02020603050405020304" pitchFamily="18" charset="0"/>
                          <a:ea typeface="+mn-ea"/>
                          <a:cs typeface="Times New Roman" panose="02020603050405020304" pitchFamily="18" charset="0"/>
                        </a:rPr>
                        <a:t>Logistic Regression</a:t>
                      </a:r>
                    </a:p>
                  </a:txBody>
                  <a:tcPr marL="7620" marR="7620" marT="7620" marB="0" anchor="ctr"/>
                </a:tc>
                <a:tc>
                  <a:txBody>
                    <a:bodyPr/>
                    <a:lstStyle/>
                    <a:p>
                      <a:pPr algn="ctr" fontAlgn="t"/>
                      <a:r>
                        <a:rPr lang="en-US" sz="2000" b="1" kern="1200" dirty="0">
                          <a:solidFill>
                            <a:schemeClr val="tx1"/>
                          </a:solidFill>
                          <a:latin typeface="Times New Roman" panose="02020603050405020304" pitchFamily="18" charset="0"/>
                          <a:ea typeface="+mn-ea"/>
                          <a:cs typeface="Times New Roman" panose="02020603050405020304" pitchFamily="18" charset="0"/>
                        </a:rPr>
                        <a:t>KNeighbors</a:t>
                      </a:r>
                    </a:p>
                  </a:txBody>
                  <a:tcPr marL="7620" marR="7620" marT="7620" marB="0" anchor="ctr"/>
                </a:tc>
                <a:tc>
                  <a:txBody>
                    <a:bodyPr/>
                    <a:lstStyle/>
                    <a:p>
                      <a:pPr algn="ctr" fontAlgn="t"/>
                      <a:r>
                        <a:rPr lang="en-US" sz="2000" b="1" kern="1200" dirty="0">
                          <a:solidFill>
                            <a:schemeClr val="tx1"/>
                          </a:solidFill>
                          <a:latin typeface="Times New Roman" panose="02020603050405020304" pitchFamily="18" charset="0"/>
                          <a:ea typeface="+mn-ea"/>
                          <a:cs typeface="Times New Roman" panose="02020603050405020304" pitchFamily="18" charset="0"/>
                        </a:rPr>
                        <a:t>Naive Bayes</a:t>
                      </a:r>
                    </a:p>
                  </a:txBody>
                  <a:tcPr marL="7620" marR="7620" marT="7620" marB="0" anchor="ctr"/>
                </a:tc>
                <a:tc>
                  <a:txBody>
                    <a:bodyPr/>
                    <a:lstStyle/>
                    <a:p>
                      <a:pPr algn="ctr" fontAlgn="t"/>
                      <a:r>
                        <a:rPr lang="en-US" sz="2000" b="1" kern="1200" dirty="0">
                          <a:solidFill>
                            <a:schemeClr val="tx1"/>
                          </a:solidFill>
                          <a:latin typeface="Times New Roman" panose="02020603050405020304" pitchFamily="18" charset="0"/>
                          <a:ea typeface="+mn-ea"/>
                          <a:cs typeface="Times New Roman" panose="02020603050405020304" pitchFamily="18" charset="0"/>
                        </a:rPr>
                        <a:t>Decision Tree</a:t>
                      </a:r>
                    </a:p>
                  </a:txBody>
                  <a:tcPr marL="7620" marR="7620" marT="7620" marB="0" anchor="ctr"/>
                </a:tc>
                <a:tc>
                  <a:txBody>
                    <a:bodyPr/>
                    <a:lstStyle/>
                    <a:p>
                      <a:pPr algn="ctr" fontAlgn="t"/>
                      <a:r>
                        <a:rPr lang="en-US" sz="2000" b="1" kern="1200" dirty="0">
                          <a:solidFill>
                            <a:schemeClr val="tx1"/>
                          </a:solidFill>
                          <a:latin typeface="Times New Roman" panose="02020603050405020304" pitchFamily="18" charset="0"/>
                          <a:ea typeface="+mn-ea"/>
                          <a:cs typeface="Times New Roman" panose="02020603050405020304" pitchFamily="18" charset="0"/>
                        </a:rPr>
                        <a:t>Random Forest</a:t>
                      </a:r>
                    </a:p>
                  </a:txBody>
                  <a:tcPr marL="7620" marR="7620" marT="7620" marB="0" anchor="ctr"/>
                </a:tc>
                <a:tc>
                  <a:txBody>
                    <a:bodyPr/>
                    <a:lstStyle/>
                    <a:p>
                      <a:pPr algn="ctr" fontAlgn="t"/>
                      <a:r>
                        <a:rPr lang="en-US" sz="2000" b="1" kern="1200" dirty="0">
                          <a:solidFill>
                            <a:schemeClr val="tx1"/>
                          </a:solidFill>
                          <a:latin typeface="Times New Roman" panose="02020603050405020304" pitchFamily="18" charset="0"/>
                          <a:ea typeface="+mn-ea"/>
                          <a:cs typeface="Times New Roman" panose="02020603050405020304" pitchFamily="18" charset="0"/>
                        </a:rPr>
                        <a:t>XGBoost</a:t>
                      </a:r>
                    </a:p>
                  </a:txBody>
                  <a:tcPr marL="7620" marR="7620" marT="7620" marB="0" anchor="ctr"/>
                </a:tc>
                <a:extLst>
                  <a:ext uri="{0D108BD9-81ED-4DB2-BD59-A6C34878D82A}">
                    <a16:rowId xmlns:a16="http://schemas.microsoft.com/office/drawing/2014/main" val="950046055"/>
                  </a:ext>
                </a:extLst>
              </a:tr>
              <a:tr h="353216">
                <a:tc>
                  <a:txBody>
                    <a:bodyPr/>
                    <a:lstStyle/>
                    <a:p>
                      <a:pPr algn="ctr" fontAlgn="t"/>
                      <a:r>
                        <a:rPr lang="en-US" sz="1100" b="1" i="0" u="none" strike="noStrike" dirty="0">
                          <a:solidFill>
                            <a:srgbClr val="000000"/>
                          </a:solidFill>
                          <a:effectLst/>
                          <a:latin typeface="Calibri" panose="020F0502020204030204" pitchFamily="34" charset="0"/>
                        </a:rPr>
                        <a:t>f1-score (0)</a:t>
                      </a:r>
                    </a:p>
                  </a:txBody>
                  <a:tcPr marL="7620" marR="7620" marT="7620" marB="0" anchor="ctr"/>
                </a:tc>
                <a:tc>
                  <a:txBody>
                    <a:bodyPr/>
                    <a:lstStyle/>
                    <a:p>
                      <a:pPr algn="ctr" fontAlgn="b"/>
                      <a:r>
                        <a:rPr lang="en-US" sz="1100" b="0" i="0" u="none" strike="noStrike" dirty="0">
                          <a:solidFill>
                            <a:srgbClr val="000000"/>
                          </a:solidFill>
                          <a:effectLst/>
                          <a:latin typeface="Calibri" panose="020F0502020204030204" pitchFamily="34" charset="0"/>
                        </a:rPr>
                        <a:t>0.876426288</a:t>
                      </a:r>
                    </a:p>
                  </a:txBody>
                  <a:tcPr marL="7620" marR="7620" marT="7620" marB="0" anchor="ctr"/>
                </a:tc>
                <a:tc>
                  <a:txBody>
                    <a:bodyPr/>
                    <a:lstStyle/>
                    <a:p>
                      <a:pPr algn="ctr" fontAlgn="b"/>
                      <a:r>
                        <a:rPr lang="en-US" sz="1100" b="0" i="0" u="none" strike="noStrike" dirty="0">
                          <a:solidFill>
                            <a:srgbClr val="000000"/>
                          </a:solidFill>
                          <a:effectLst/>
                          <a:latin typeface="Calibri" panose="020F0502020204030204" pitchFamily="34" charset="0"/>
                        </a:rPr>
                        <a:t>0.898091572</a:t>
                      </a:r>
                    </a:p>
                  </a:txBody>
                  <a:tcPr marL="7620" marR="7620" marT="7620" marB="0" anchor="ctr"/>
                </a:tc>
                <a:tc>
                  <a:txBody>
                    <a:bodyPr/>
                    <a:lstStyle/>
                    <a:p>
                      <a:pPr algn="ctr" fontAlgn="b"/>
                      <a:r>
                        <a:rPr lang="en-US" sz="1100" b="0" i="0" u="none" strike="noStrike" dirty="0">
                          <a:solidFill>
                            <a:srgbClr val="000000"/>
                          </a:solidFill>
                          <a:effectLst/>
                          <a:latin typeface="Calibri" panose="020F0502020204030204" pitchFamily="34" charset="0"/>
                        </a:rPr>
                        <a:t>0.29078114</a:t>
                      </a:r>
                    </a:p>
                  </a:txBody>
                  <a:tcPr marL="7620" marR="7620" marT="7620" marB="0" anchor="ctr"/>
                </a:tc>
                <a:tc>
                  <a:txBody>
                    <a:bodyPr/>
                    <a:lstStyle/>
                    <a:p>
                      <a:pPr algn="ctr" fontAlgn="b"/>
                      <a:r>
                        <a:rPr lang="en-US" sz="1100" b="0" i="0" u="none" strike="noStrike" dirty="0">
                          <a:solidFill>
                            <a:srgbClr val="000000"/>
                          </a:solidFill>
                          <a:effectLst/>
                          <a:latin typeface="Calibri" panose="020F0502020204030204" pitchFamily="34" charset="0"/>
                        </a:rPr>
                        <a:t>0.897899216</a:t>
                      </a:r>
                    </a:p>
                  </a:txBody>
                  <a:tcPr marL="7620" marR="7620" marT="7620" marB="0" anchor="ctr"/>
                </a:tc>
                <a:tc>
                  <a:txBody>
                    <a:bodyPr/>
                    <a:lstStyle/>
                    <a:p>
                      <a:pPr algn="ctr" fontAlgn="b"/>
                      <a:r>
                        <a:rPr lang="en-US" sz="1100" b="0" i="0" u="none" strike="noStrike">
                          <a:solidFill>
                            <a:srgbClr val="000000"/>
                          </a:solidFill>
                          <a:effectLst/>
                          <a:latin typeface="Calibri" panose="020F0502020204030204" pitchFamily="34" charset="0"/>
                        </a:rPr>
                        <a:t>0.910048716</a:t>
                      </a:r>
                    </a:p>
                  </a:txBody>
                  <a:tcPr marL="7620" marR="7620" marT="7620" marB="0" anchor="ctr">
                    <a:solidFill>
                      <a:srgbClr val="FFFF00"/>
                    </a:solidFill>
                  </a:tcPr>
                </a:tc>
                <a:tc>
                  <a:txBody>
                    <a:bodyPr/>
                    <a:lstStyle/>
                    <a:p>
                      <a:pPr algn="ctr" fontAlgn="b"/>
                      <a:r>
                        <a:rPr lang="en-US" sz="1100" b="0" i="0" u="none" strike="noStrike" dirty="0">
                          <a:solidFill>
                            <a:srgbClr val="000000"/>
                          </a:solidFill>
                          <a:effectLst/>
                          <a:latin typeface="Calibri" panose="020F0502020204030204" pitchFamily="34" charset="0"/>
                        </a:rPr>
                        <a:t>0.884012731</a:t>
                      </a:r>
                    </a:p>
                  </a:txBody>
                  <a:tcPr marL="7620" marR="7620" marT="7620" marB="0" anchor="ctr"/>
                </a:tc>
                <a:extLst>
                  <a:ext uri="{0D108BD9-81ED-4DB2-BD59-A6C34878D82A}">
                    <a16:rowId xmlns:a16="http://schemas.microsoft.com/office/drawing/2014/main" val="2194985478"/>
                  </a:ext>
                </a:extLst>
              </a:tr>
              <a:tr h="353216">
                <a:tc>
                  <a:txBody>
                    <a:bodyPr/>
                    <a:lstStyle/>
                    <a:p>
                      <a:pPr algn="ctr" fontAlgn="t"/>
                      <a:r>
                        <a:rPr lang="en-US" sz="1100" b="1" i="0" u="none" strike="noStrike" dirty="0">
                          <a:solidFill>
                            <a:srgbClr val="000000"/>
                          </a:solidFill>
                          <a:effectLst/>
                          <a:latin typeface="Calibri" panose="020F0502020204030204" pitchFamily="34" charset="0"/>
                        </a:rPr>
                        <a:t>f1-score (1)</a:t>
                      </a:r>
                    </a:p>
                  </a:txBody>
                  <a:tcPr marL="7620" marR="7620" marT="7620" marB="0" anchor="ctr"/>
                </a:tc>
                <a:tc>
                  <a:txBody>
                    <a:bodyPr/>
                    <a:lstStyle/>
                    <a:p>
                      <a:pPr algn="ctr" fontAlgn="b"/>
                      <a:r>
                        <a:rPr lang="en-US" sz="1100" b="0" i="0" u="none" strike="noStrike">
                          <a:solidFill>
                            <a:srgbClr val="000000"/>
                          </a:solidFill>
                          <a:effectLst/>
                          <a:latin typeface="Calibri" panose="020F0502020204030204" pitchFamily="34" charset="0"/>
                        </a:rPr>
                        <a:t>0.227902439</a:t>
                      </a:r>
                    </a:p>
                  </a:txBody>
                  <a:tcPr marL="7620" marR="7620" marT="7620" marB="0" anchor="ctr"/>
                </a:tc>
                <a:tc>
                  <a:txBody>
                    <a:bodyPr/>
                    <a:lstStyle/>
                    <a:p>
                      <a:pPr algn="ctr" fontAlgn="b"/>
                      <a:r>
                        <a:rPr lang="en-US" sz="1100" b="0" i="0" u="none" strike="noStrike">
                          <a:solidFill>
                            <a:srgbClr val="000000"/>
                          </a:solidFill>
                          <a:effectLst/>
                          <a:latin typeface="Calibri" panose="020F0502020204030204" pitchFamily="34" charset="0"/>
                        </a:rPr>
                        <a:t>0.56025796</a:t>
                      </a:r>
                    </a:p>
                  </a:txBody>
                  <a:tcPr marL="7620" marR="7620" marT="7620" marB="0" anchor="ctr"/>
                </a:tc>
                <a:tc>
                  <a:txBody>
                    <a:bodyPr/>
                    <a:lstStyle/>
                    <a:p>
                      <a:pPr algn="ctr" fontAlgn="b"/>
                      <a:r>
                        <a:rPr lang="en-US" sz="1100" b="0" i="0" u="none" strike="noStrike">
                          <a:solidFill>
                            <a:srgbClr val="000000"/>
                          </a:solidFill>
                          <a:effectLst/>
                          <a:latin typeface="Calibri" panose="020F0502020204030204" pitchFamily="34" charset="0"/>
                        </a:rPr>
                        <a:t>0.177482229</a:t>
                      </a:r>
                    </a:p>
                  </a:txBody>
                  <a:tcPr marL="7620" marR="7620" marT="7620" marB="0" anchor="ctr"/>
                </a:tc>
                <a:tc>
                  <a:txBody>
                    <a:bodyPr/>
                    <a:lstStyle/>
                    <a:p>
                      <a:pPr algn="ctr" fontAlgn="b"/>
                      <a:r>
                        <a:rPr lang="en-US" sz="1100" b="0" i="0" u="none" strike="noStrike" dirty="0">
                          <a:solidFill>
                            <a:srgbClr val="000000"/>
                          </a:solidFill>
                          <a:effectLst/>
                          <a:latin typeface="Calibri" panose="020F0502020204030204" pitchFamily="34" charset="0"/>
                        </a:rPr>
                        <a:t>0.598831848</a:t>
                      </a:r>
                    </a:p>
                  </a:txBody>
                  <a:tcPr marL="7620" marR="7620" marT="7620" marB="0" anchor="ctr"/>
                </a:tc>
                <a:tc>
                  <a:txBody>
                    <a:bodyPr/>
                    <a:lstStyle/>
                    <a:p>
                      <a:pPr algn="ctr" fontAlgn="b"/>
                      <a:r>
                        <a:rPr lang="en-US" sz="1100" b="0" i="0" u="none" strike="noStrike" dirty="0">
                          <a:solidFill>
                            <a:srgbClr val="000000"/>
                          </a:solidFill>
                          <a:effectLst/>
                          <a:latin typeface="Calibri" panose="020F0502020204030204" pitchFamily="34" charset="0"/>
                        </a:rPr>
                        <a:t>0.610147127</a:t>
                      </a:r>
                    </a:p>
                  </a:txBody>
                  <a:tcPr marL="7620" marR="7620" marT="7620" marB="0" anchor="ctr">
                    <a:solidFill>
                      <a:srgbClr val="FFFF00"/>
                    </a:solidFill>
                  </a:tcPr>
                </a:tc>
                <a:tc>
                  <a:txBody>
                    <a:bodyPr/>
                    <a:lstStyle/>
                    <a:p>
                      <a:pPr algn="ctr" fontAlgn="b"/>
                      <a:r>
                        <a:rPr lang="en-US" sz="1100" b="0" i="0" u="none" strike="noStrike" dirty="0">
                          <a:solidFill>
                            <a:srgbClr val="000000"/>
                          </a:solidFill>
                          <a:effectLst/>
                          <a:latin typeface="Calibri" panose="020F0502020204030204" pitchFamily="34" charset="0"/>
                        </a:rPr>
                        <a:t>0.306014968</a:t>
                      </a:r>
                    </a:p>
                  </a:txBody>
                  <a:tcPr marL="7620" marR="7620" marT="7620" marB="0" anchor="ctr"/>
                </a:tc>
                <a:extLst>
                  <a:ext uri="{0D108BD9-81ED-4DB2-BD59-A6C34878D82A}">
                    <a16:rowId xmlns:a16="http://schemas.microsoft.com/office/drawing/2014/main" val="3532671407"/>
                  </a:ext>
                </a:extLst>
              </a:tr>
              <a:tr h="353216">
                <a:tc>
                  <a:txBody>
                    <a:bodyPr/>
                    <a:lstStyle/>
                    <a:p>
                      <a:pPr algn="ctr" fontAlgn="t"/>
                      <a:r>
                        <a:rPr lang="en-US" sz="1100" b="1" i="0" u="none" strike="noStrike" dirty="0">
                          <a:solidFill>
                            <a:srgbClr val="000000"/>
                          </a:solidFill>
                          <a:effectLst/>
                          <a:latin typeface="Calibri" panose="020F0502020204030204" pitchFamily="34" charset="0"/>
                        </a:rPr>
                        <a:t>f1-score (2)</a:t>
                      </a:r>
                    </a:p>
                  </a:txBody>
                  <a:tcPr marL="7620" marR="7620" marT="7620" marB="0" anchor="ctr"/>
                </a:tc>
                <a:tc>
                  <a:txBody>
                    <a:bodyPr/>
                    <a:lstStyle/>
                    <a:p>
                      <a:pPr algn="ctr" fontAlgn="b"/>
                      <a:r>
                        <a:rPr lang="en-US" sz="1100" b="0" i="0" u="none" strike="noStrike">
                          <a:solidFill>
                            <a:srgbClr val="000000"/>
                          </a:solidFill>
                          <a:effectLst/>
                          <a:latin typeface="Calibri" panose="020F0502020204030204" pitchFamily="34" charset="0"/>
                        </a:rPr>
                        <a:t>0.010928962</a:t>
                      </a:r>
                    </a:p>
                  </a:txBody>
                  <a:tcPr marL="7620" marR="7620" marT="7620" marB="0" anchor="ctr"/>
                </a:tc>
                <a:tc>
                  <a:txBody>
                    <a:bodyPr/>
                    <a:lstStyle/>
                    <a:p>
                      <a:pPr algn="ctr" fontAlgn="b"/>
                      <a:r>
                        <a:rPr lang="en-US" sz="1100" b="0" i="0" u="none" strike="noStrike">
                          <a:solidFill>
                            <a:srgbClr val="000000"/>
                          </a:solidFill>
                          <a:effectLst/>
                          <a:latin typeface="Calibri" panose="020F0502020204030204" pitchFamily="34" charset="0"/>
                        </a:rPr>
                        <a:t>0.24671916</a:t>
                      </a:r>
                    </a:p>
                  </a:txBody>
                  <a:tcPr marL="7620" marR="7620" marT="7620" marB="0" anchor="ctr"/>
                </a:tc>
                <a:tc>
                  <a:txBody>
                    <a:bodyPr/>
                    <a:lstStyle/>
                    <a:p>
                      <a:pPr marL="0" algn="ctr" defTabSz="914400" rtl="0" eaLnBrk="1" fontAlgn="b" latinLnBrk="0" hangingPunct="1"/>
                      <a:r>
                        <a:rPr lang="en-US" sz="1100" b="0" i="0" u="none" strike="noStrike" kern="1200">
                          <a:solidFill>
                            <a:srgbClr val="000000"/>
                          </a:solidFill>
                          <a:effectLst/>
                          <a:latin typeface="Calibri" panose="020F0502020204030204" pitchFamily="34" charset="0"/>
                          <a:ea typeface="+mn-ea"/>
                          <a:cs typeface="+mn-cs"/>
                        </a:rPr>
                        <a:t>0.016633775</a:t>
                      </a:r>
                    </a:p>
                  </a:txBody>
                  <a:tcPr marL="7620" marR="7620" marT="7620" marB="0" anchor="ctr"/>
                </a:tc>
                <a:tc>
                  <a:txBody>
                    <a:bodyPr/>
                    <a:lstStyle/>
                    <a:p>
                      <a:pPr marL="0" algn="ctr"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0.313405797</a:t>
                      </a:r>
                    </a:p>
                  </a:txBody>
                  <a:tcPr marL="7620" marR="7620" marT="7620" marB="0" anchor="ctr">
                    <a:solidFill>
                      <a:srgbClr val="D2DEEF"/>
                    </a:solidFill>
                  </a:tcPr>
                </a:tc>
                <a:tc>
                  <a:txBody>
                    <a:bodyPr/>
                    <a:lstStyle/>
                    <a:p>
                      <a:pPr algn="ctr" fontAlgn="b"/>
                      <a:r>
                        <a:rPr lang="en-US" sz="1100" b="0" i="0" u="none" strike="noStrike" dirty="0">
                          <a:solidFill>
                            <a:srgbClr val="000000"/>
                          </a:solidFill>
                          <a:effectLst/>
                          <a:latin typeface="Calibri" panose="020F0502020204030204" pitchFamily="34" charset="0"/>
                        </a:rPr>
                        <a:t>0.316248637</a:t>
                      </a:r>
                    </a:p>
                  </a:txBody>
                  <a:tcPr marL="7620" marR="7620" marT="7620" marB="0" anchor="ctr">
                    <a:solidFill>
                      <a:srgbClr val="FFFF00"/>
                    </a:solidFill>
                  </a:tcPr>
                </a:tc>
                <a:tc>
                  <a:txBody>
                    <a:bodyPr/>
                    <a:lstStyle/>
                    <a:p>
                      <a:pPr algn="ctr" fontAlgn="b"/>
                      <a:r>
                        <a:rPr lang="en-US" sz="1100" b="0" i="0" u="none" strike="noStrike" dirty="0">
                          <a:solidFill>
                            <a:srgbClr val="000000"/>
                          </a:solidFill>
                          <a:effectLst/>
                          <a:latin typeface="Calibri" panose="020F0502020204030204" pitchFamily="34" charset="0"/>
                        </a:rPr>
                        <a:t>0.071917808</a:t>
                      </a:r>
                    </a:p>
                  </a:txBody>
                  <a:tcPr marL="7620" marR="7620" marT="7620" marB="0" anchor="ctr"/>
                </a:tc>
                <a:extLst>
                  <a:ext uri="{0D108BD9-81ED-4DB2-BD59-A6C34878D82A}">
                    <a16:rowId xmlns:a16="http://schemas.microsoft.com/office/drawing/2014/main" val="3571463259"/>
                  </a:ext>
                </a:extLst>
              </a:tr>
              <a:tr h="353216">
                <a:tc>
                  <a:txBody>
                    <a:bodyPr/>
                    <a:lstStyle/>
                    <a:p>
                      <a:pPr algn="ctr" fontAlgn="t"/>
                      <a:r>
                        <a:rPr lang="en-US" sz="1100" b="1" i="0" u="none" strike="noStrike" dirty="0">
                          <a:solidFill>
                            <a:srgbClr val="000000"/>
                          </a:solidFill>
                          <a:effectLst/>
                          <a:latin typeface="Calibri" panose="020F0502020204030204" pitchFamily="34" charset="0"/>
                        </a:rPr>
                        <a:t>f1-score (3)</a:t>
                      </a:r>
                    </a:p>
                  </a:txBody>
                  <a:tcPr marL="7620" marR="7620" marT="7620" marB="0" anchor="ct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7620" marR="7620" marT="7620" marB="0" anchor="ctr"/>
                </a:tc>
                <a:tc>
                  <a:txBody>
                    <a:bodyPr/>
                    <a:lstStyle/>
                    <a:p>
                      <a:pPr algn="ctr" fontAlgn="b"/>
                      <a:r>
                        <a:rPr lang="en-US" sz="1100" b="0" i="0" u="none" strike="noStrike">
                          <a:solidFill>
                            <a:srgbClr val="000000"/>
                          </a:solidFill>
                          <a:effectLst/>
                          <a:latin typeface="Calibri" panose="020F0502020204030204" pitchFamily="34" charset="0"/>
                        </a:rPr>
                        <a:t>0.248962656</a:t>
                      </a:r>
                    </a:p>
                  </a:txBody>
                  <a:tcPr marL="7620" marR="7620" marT="7620" marB="0" anchor="ctr"/>
                </a:tc>
                <a:tc>
                  <a:txBody>
                    <a:bodyPr/>
                    <a:lstStyle/>
                    <a:p>
                      <a:pPr algn="ctr" fontAlgn="b"/>
                      <a:r>
                        <a:rPr lang="en-US" sz="1100" b="0" i="0" u="none" strike="noStrike">
                          <a:solidFill>
                            <a:srgbClr val="000000"/>
                          </a:solidFill>
                          <a:effectLst/>
                          <a:latin typeface="Calibri" panose="020F0502020204030204" pitchFamily="34" charset="0"/>
                        </a:rPr>
                        <a:t>0.00474475</a:t>
                      </a:r>
                    </a:p>
                  </a:txBody>
                  <a:tcPr marL="7620" marR="7620" marT="7620" marB="0" anchor="ctr"/>
                </a:tc>
                <a:tc>
                  <a:txBody>
                    <a:bodyPr/>
                    <a:lstStyle/>
                    <a:p>
                      <a:pPr algn="ctr" fontAlgn="b"/>
                      <a:r>
                        <a:rPr lang="en-US" sz="1100" b="0" i="0" u="none" strike="noStrike">
                          <a:solidFill>
                            <a:srgbClr val="000000"/>
                          </a:solidFill>
                          <a:effectLst/>
                          <a:latin typeface="Calibri" panose="020F0502020204030204" pitchFamily="34" charset="0"/>
                        </a:rPr>
                        <a:t>0.404833837</a:t>
                      </a:r>
                    </a:p>
                  </a:txBody>
                  <a:tcPr marL="7620" marR="7620" marT="7620" marB="0" anchor="ctr"/>
                </a:tc>
                <a:tc>
                  <a:txBody>
                    <a:bodyPr/>
                    <a:lstStyle/>
                    <a:p>
                      <a:pPr algn="ctr" fontAlgn="b"/>
                      <a:r>
                        <a:rPr lang="en-US" sz="1100" b="0" i="0" u="none" strike="noStrike" dirty="0">
                          <a:solidFill>
                            <a:srgbClr val="000000"/>
                          </a:solidFill>
                          <a:effectLst/>
                          <a:latin typeface="Calibri" panose="020F0502020204030204" pitchFamily="34" charset="0"/>
                        </a:rPr>
                        <a:t>0.452054795</a:t>
                      </a:r>
                    </a:p>
                  </a:txBody>
                  <a:tcPr marL="7620" marR="7620" marT="7620" marB="0" anchor="ctr">
                    <a:solidFill>
                      <a:srgbClr val="FFFF00"/>
                    </a:solidFill>
                  </a:tcPr>
                </a:tc>
                <a:tc>
                  <a:txBody>
                    <a:bodyPr/>
                    <a:lstStyle/>
                    <a:p>
                      <a:pPr algn="ctr" fontAlgn="b"/>
                      <a:r>
                        <a:rPr lang="en-US" sz="1100" b="0" i="0" u="none" strike="noStrike" dirty="0">
                          <a:solidFill>
                            <a:srgbClr val="000000"/>
                          </a:solidFill>
                          <a:effectLst/>
                          <a:latin typeface="Calibri" panose="020F0502020204030204" pitchFamily="34" charset="0"/>
                        </a:rPr>
                        <a:t>0.114285714</a:t>
                      </a:r>
                    </a:p>
                  </a:txBody>
                  <a:tcPr marL="7620" marR="7620" marT="7620" marB="0" anchor="ctr"/>
                </a:tc>
                <a:extLst>
                  <a:ext uri="{0D108BD9-81ED-4DB2-BD59-A6C34878D82A}">
                    <a16:rowId xmlns:a16="http://schemas.microsoft.com/office/drawing/2014/main" val="446726355"/>
                  </a:ext>
                </a:extLst>
              </a:tr>
              <a:tr h="353216">
                <a:tc>
                  <a:txBody>
                    <a:bodyPr/>
                    <a:lstStyle/>
                    <a:p>
                      <a:pPr algn="ctr" fontAlgn="t"/>
                      <a:r>
                        <a:rPr lang="en-US" sz="1100" b="1" i="0" u="none" strike="noStrike" dirty="0">
                          <a:solidFill>
                            <a:srgbClr val="000000"/>
                          </a:solidFill>
                          <a:effectLst/>
                          <a:latin typeface="Calibri" panose="020F0502020204030204" pitchFamily="34" charset="0"/>
                        </a:rPr>
                        <a:t>f1-score (4)</a:t>
                      </a:r>
                    </a:p>
                  </a:txBody>
                  <a:tcPr marL="7620" marR="7620" marT="7620" marB="0" anchor="ct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7620" marR="7620" marT="7620" marB="0" anchor="ctr"/>
                </a:tc>
                <a:tc>
                  <a:txBody>
                    <a:bodyPr/>
                    <a:lstStyle/>
                    <a:p>
                      <a:pPr algn="ctr" fontAlgn="b"/>
                      <a:r>
                        <a:rPr lang="en-US" sz="1100" b="0" i="0" u="none" strike="noStrike">
                          <a:solidFill>
                            <a:srgbClr val="000000"/>
                          </a:solidFill>
                          <a:effectLst/>
                          <a:latin typeface="Calibri" panose="020F0502020204030204" pitchFamily="34" charset="0"/>
                        </a:rPr>
                        <a:t>0.347826087</a:t>
                      </a:r>
                    </a:p>
                  </a:txBody>
                  <a:tcPr marL="7620" marR="7620" marT="7620" marB="0" anchor="ctr"/>
                </a:tc>
                <a:tc>
                  <a:txBody>
                    <a:bodyPr/>
                    <a:lstStyle/>
                    <a:p>
                      <a:pPr algn="ctr" fontAlgn="b"/>
                      <a:r>
                        <a:rPr lang="en-US" sz="1100" b="0" i="0" u="none" strike="noStrike">
                          <a:solidFill>
                            <a:srgbClr val="000000"/>
                          </a:solidFill>
                          <a:effectLst/>
                          <a:latin typeface="Calibri" panose="020F0502020204030204" pitchFamily="34" charset="0"/>
                        </a:rPr>
                        <a:t>0.006550543</a:t>
                      </a:r>
                    </a:p>
                  </a:txBody>
                  <a:tcPr marL="7620" marR="7620" marT="7620" marB="0" anchor="ctr"/>
                </a:tc>
                <a:tc>
                  <a:txBody>
                    <a:bodyPr/>
                    <a:lstStyle/>
                    <a:p>
                      <a:pPr algn="ctr" fontAlgn="b"/>
                      <a:r>
                        <a:rPr lang="en-US" sz="1100" b="0" i="0" u="none" strike="noStrike">
                          <a:solidFill>
                            <a:srgbClr val="000000"/>
                          </a:solidFill>
                          <a:effectLst/>
                          <a:latin typeface="Calibri" panose="020F0502020204030204" pitchFamily="34" charset="0"/>
                        </a:rPr>
                        <a:t>0.533333333</a:t>
                      </a:r>
                    </a:p>
                  </a:txBody>
                  <a:tcPr marL="7620" marR="7620" marT="7620" marB="0" anchor="ctr"/>
                </a:tc>
                <a:tc>
                  <a:txBody>
                    <a:bodyPr/>
                    <a:lstStyle/>
                    <a:p>
                      <a:pPr algn="ctr" fontAlgn="b"/>
                      <a:r>
                        <a:rPr lang="en-US" sz="1100" b="0" i="0" u="none" strike="noStrike">
                          <a:solidFill>
                            <a:srgbClr val="000000"/>
                          </a:solidFill>
                          <a:effectLst/>
                          <a:latin typeface="Calibri" panose="020F0502020204030204" pitchFamily="34" charset="0"/>
                        </a:rPr>
                        <a:t>0.561403509</a:t>
                      </a:r>
                    </a:p>
                  </a:txBody>
                  <a:tcPr marL="7620" marR="7620" marT="7620" marB="0" anchor="ctr">
                    <a:solidFill>
                      <a:srgbClr val="FFFF00"/>
                    </a:solidFill>
                  </a:tcPr>
                </a:tc>
                <a:tc>
                  <a:txBody>
                    <a:bodyPr/>
                    <a:lstStyle/>
                    <a:p>
                      <a:pPr algn="ctr" fontAlgn="b"/>
                      <a:r>
                        <a:rPr lang="en-US" sz="1100" b="0" i="0" u="none" strike="noStrike" dirty="0">
                          <a:solidFill>
                            <a:srgbClr val="000000"/>
                          </a:solidFill>
                          <a:effectLst/>
                          <a:latin typeface="Calibri" panose="020F0502020204030204" pitchFamily="34" charset="0"/>
                        </a:rPr>
                        <a:t>0.565217391</a:t>
                      </a:r>
                    </a:p>
                  </a:txBody>
                  <a:tcPr marL="7620" marR="7620" marT="7620" marB="0" anchor="ctr"/>
                </a:tc>
                <a:extLst>
                  <a:ext uri="{0D108BD9-81ED-4DB2-BD59-A6C34878D82A}">
                    <a16:rowId xmlns:a16="http://schemas.microsoft.com/office/drawing/2014/main" val="4177592675"/>
                  </a:ext>
                </a:extLst>
              </a:tr>
              <a:tr h="353216">
                <a:tc>
                  <a:txBody>
                    <a:bodyPr/>
                    <a:lstStyle/>
                    <a:p>
                      <a:pPr algn="ctr" fontAlgn="t"/>
                      <a:r>
                        <a:rPr lang="en-US" sz="1100" b="1" i="0" u="none" strike="noStrike" dirty="0">
                          <a:solidFill>
                            <a:srgbClr val="000000"/>
                          </a:solidFill>
                          <a:effectLst/>
                          <a:latin typeface="Calibri" panose="020F0502020204030204" pitchFamily="34" charset="0"/>
                        </a:rPr>
                        <a:t>f1-score (5)</a:t>
                      </a:r>
                    </a:p>
                  </a:txBody>
                  <a:tcPr marL="7620" marR="7620" marT="7620" marB="0" anchor="ct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7620" marR="7620" marT="7620" marB="0" anchor="ctr"/>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ctr"/>
                </a:tc>
                <a:tc>
                  <a:txBody>
                    <a:bodyPr/>
                    <a:lstStyle/>
                    <a:p>
                      <a:pPr algn="ctr" fontAlgn="b"/>
                      <a:r>
                        <a:rPr lang="en-US" sz="1100" b="0" i="0" u="none" strike="noStrike">
                          <a:solidFill>
                            <a:srgbClr val="000000"/>
                          </a:solidFill>
                          <a:effectLst/>
                          <a:latin typeface="Calibri" panose="020F0502020204030204" pitchFamily="34" charset="0"/>
                        </a:rPr>
                        <a:t>0.001884422</a:t>
                      </a:r>
                    </a:p>
                  </a:txBody>
                  <a:tcPr marL="7620" marR="7620" marT="7620" marB="0" anchor="ctr"/>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ctr"/>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ctr">
                    <a:solidFill>
                      <a:srgbClr val="FFFF00"/>
                    </a:solidFill>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7620" marR="7620" marT="7620" marB="0" anchor="ctr"/>
                </a:tc>
                <a:extLst>
                  <a:ext uri="{0D108BD9-81ED-4DB2-BD59-A6C34878D82A}">
                    <a16:rowId xmlns:a16="http://schemas.microsoft.com/office/drawing/2014/main" val="3046809315"/>
                  </a:ext>
                </a:extLst>
              </a:tr>
              <a:tr h="353216">
                <a:tc>
                  <a:txBody>
                    <a:bodyPr/>
                    <a:lstStyle/>
                    <a:p>
                      <a:pPr algn="ctr" fontAlgn="t"/>
                      <a:r>
                        <a:rPr lang="en-US" sz="1100" b="1" i="0" u="none" strike="noStrike" dirty="0">
                          <a:solidFill>
                            <a:srgbClr val="000000"/>
                          </a:solidFill>
                          <a:effectLst/>
                          <a:latin typeface="Calibri" panose="020F0502020204030204" pitchFamily="34" charset="0"/>
                        </a:rPr>
                        <a:t>accuracy</a:t>
                      </a:r>
                    </a:p>
                  </a:txBody>
                  <a:tcPr marL="7620" marR="7620" marT="7620" marB="0" anchor="ctr"/>
                </a:tc>
                <a:tc>
                  <a:txBody>
                    <a:bodyPr/>
                    <a:lstStyle/>
                    <a:p>
                      <a:pPr algn="ctr" fontAlgn="b"/>
                      <a:r>
                        <a:rPr lang="en-US" sz="1100" b="0" i="0" u="none" strike="noStrike">
                          <a:solidFill>
                            <a:srgbClr val="000000"/>
                          </a:solidFill>
                          <a:effectLst/>
                          <a:latin typeface="Calibri" panose="020F0502020204030204" pitchFamily="34" charset="0"/>
                        </a:rPr>
                        <a:t>0.781720877</a:t>
                      </a:r>
                    </a:p>
                  </a:txBody>
                  <a:tcPr marL="7620" marR="7620" marT="7620" marB="0" anchor="ctr"/>
                </a:tc>
                <a:tc>
                  <a:txBody>
                    <a:bodyPr/>
                    <a:lstStyle/>
                    <a:p>
                      <a:pPr algn="ctr" fontAlgn="b"/>
                      <a:r>
                        <a:rPr lang="en-US" sz="1100" b="0" i="0" u="none" strike="noStrike">
                          <a:solidFill>
                            <a:srgbClr val="000000"/>
                          </a:solidFill>
                          <a:effectLst/>
                          <a:latin typeface="Calibri" panose="020F0502020204030204" pitchFamily="34" charset="0"/>
                        </a:rPr>
                        <a:t>0.823911462</a:t>
                      </a:r>
                    </a:p>
                  </a:txBody>
                  <a:tcPr marL="7620" marR="7620" marT="7620" marB="0" anchor="ctr"/>
                </a:tc>
                <a:tc>
                  <a:txBody>
                    <a:bodyPr/>
                    <a:lstStyle/>
                    <a:p>
                      <a:pPr algn="ctr" fontAlgn="b"/>
                      <a:r>
                        <a:rPr lang="en-US" sz="1100" b="0" i="0" u="none" strike="noStrike">
                          <a:solidFill>
                            <a:srgbClr val="000000"/>
                          </a:solidFill>
                          <a:effectLst/>
                          <a:latin typeface="Calibri" panose="020F0502020204030204" pitchFamily="34" charset="0"/>
                        </a:rPr>
                        <a:t>0.167229554</a:t>
                      </a:r>
                    </a:p>
                  </a:txBody>
                  <a:tcPr marL="7620" marR="7620" marT="7620" marB="0" anchor="ctr"/>
                </a:tc>
                <a:tc>
                  <a:txBody>
                    <a:bodyPr/>
                    <a:lstStyle/>
                    <a:p>
                      <a:pPr algn="ctr" fontAlgn="b"/>
                      <a:r>
                        <a:rPr lang="en-US" sz="1100" b="0" i="0" u="none" strike="noStrike">
                          <a:solidFill>
                            <a:srgbClr val="000000"/>
                          </a:solidFill>
                          <a:effectLst/>
                          <a:latin typeface="Calibri" panose="020F0502020204030204" pitchFamily="34" charset="0"/>
                        </a:rPr>
                        <a:t>0.823833524</a:t>
                      </a:r>
                    </a:p>
                  </a:txBody>
                  <a:tcPr marL="7620" marR="7620" marT="7620" marB="0" anchor="ctr"/>
                </a:tc>
                <a:tc>
                  <a:txBody>
                    <a:bodyPr/>
                    <a:lstStyle/>
                    <a:p>
                      <a:pPr algn="ctr" fontAlgn="b"/>
                      <a:r>
                        <a:rPr lang="en-US" sz="1100" b="0" i="0" u="none" strike="noStrike">
                          <a:solidFill>
                            <a:srgbClr val="000000"/>
                          </a:solidFill>
                          <a:effectLst/>
                          <a:latin typeface="Calibri" panose="020F0502020204030204" pitchFamily="34" charset="0"/>
                        </a:rPr>
                        <a:t>0.841863244</a:t>
                      </a:r>
                    </a:p>
                  </a:txBody>
                  <a:tcPr marL="7620" marR="7620" marT="7620" marB="0" anchor="ctr">
                    <a:solidFill>
                      <a:srgbClr val="FFFF00"/>
                    </a:solidFill>
                  </a:tcPr>
                </a:tc>
                <a:tc>
                  <a:txBody>
                    <a:bodyPr/>
                    <a:lstStyle/>
                    <a:p>
                      <a:pPr algn="ctr" fontAlgn="b"/>
                      <a:r>
                        <a:rPr lang="en-US" sz="1100" b="0" i="0" u="none" strike="noStrike" dirty="0">
                          <a:solidFill>
                            <a:srgbClr val="000000"/>
                          </a:solidFill>
                          <a:effectLst/>
                          <a:latin typeface="Calibri" panose="020F0502020204030204" pitchFamily="34" charset="0"/>
                        </a:rPr>
                        <a:t>0.794606672</a:t>
                      </a:r>
                    </a:p>
                  </a:txBody>
                  <a:tcPr marL="7620" marR="7620" marT="7620" marB="0" anchor="ctr"/>
                </a:tc>
                <a:extLst>
                  <a:ext uri="{0D108BD9-81ED-4DB2-BD59-A6C34878D82A}">
                    <a16:rowId xmlns:a16="http://schemas.microsoft.com/office/drawing/2014/main" val="2390102680"/>
                  </a:ext>
                </a:extLst>
              </a:tr>
            </a:tbl>
          </a:graphicData>
        </a:graphic>
      </p:graphicFrame>
      <p:sp>
        <p:nvSpPr>
          <p:cNvPr id="8" name="TextBox 7"/>
          <p:cNvSpPr txBox="1"/>
          <p:nvPr/>
        </p:nvSpPr>
        <p:spPr>
          <a:xfrm>
            <a:off x="1086464" y="3851264"/>
            <a:ext cx="10019072" cy="1015663"/>
          </a:xfrm>
          <a:prstGeom prst="rect">
            <a:avLst/>
          </a:prstGeom>
          <a:noFill/>
        </p:spPr>
        <p:txBody>
          <a:bodyPr wrap="square" rtlCol="0">
            <a:spAutoFit/>
          </a:bodyPr>
          <a:lstStyle/>
          <a:p>
            <a:pPr algn="just"/>
            <a:r>
              <a:rPr lang="en-US" sz="2000" dirty="0">
                <a:solidFill>
                  <a:schemeClr val="bg1"/>
                </a:solidFill>
                <a:latin typeface="Times New Roman" panose="02020603050405020304" pitchFamily="18" charset="0"/>
                <a:cs typeface="Times New Roman" panose="02020603050405020304" pitchFamily="18" charset="0"/>
              </a:rPr>
              <a:t>Its seem random forest is the best model to train, but otherwise there is high overfitting with it similar with kneighbors and decision </a:t>
            </a:r>
            <a:r>
              <a:rPr lang="en-US" sz="2000" dirty="0" smtClean="0">
                <a:solidFill>
                  <a:schemeClr val="bg1"/>
                </a:solidFill>
                <a:latin typeface="Times New Roman" panose="02020603050405020304" pitchFamily="18" charset="0"/>
                <a:cs typeface="Times New Roman" panose="02020603050405020304" pitchFamily="18" charset="0"/>
              </a:rPr>
              <a:t>tree, after hyper parameters tuning still overfitting and low accuracy, so will try XGBoost</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6849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7000" t="4242" r="7637" b="3576"/>
          <a:stretch/>
        </p:blipFill>
        <p:spPr>
          <a:xfrm>
            <a:off x="4367960" y="1948478"/>
            <a:ext cx="7824040" cy="4238027"/>
          </a:xfrm>
          <a:prstGeom prst="rect">
            <a:avLst/>
          </a:prstGeom>
        </p:spPr>
      </p:pic>
      <p:sp>
        <p:nvSpPr>
          <p:cNvPr id="15" name="Right Triangle 14"/>
          <p:cNvSpPr/>
          <p:nvPr/>
        </p:nvSpPr>
        <p:spPr>
          <a:xfrm>
            <a:off x="0" y="5582152"/>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rot="10800000">
            <a:off x="10916152" y="0"/>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p:cNvSpPr/>
          <p:nvPr/>
        </p:nvSpPr>
        <p:spPr>
          <a:xfrm rot="16200000">
            <a:off x="10922289" y="5576015"/>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6137" y="-6137"/>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355690" y="617243"/>
            <a:ext cx="3480620" cy="646331"/>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Model Evaluation</a:t>
            </a:r>
            <a:endParaRPr lang="en-US" sz="3600" dirty="0">
              <a:latin typeface="Times New Roman" panose="02020603050405020304" pitchFamily="18" charset="0"/>
              <a:cs typeface="Times New Roman" panose="02020603050405020304" pitchFamily="18" charset="0"/>
            </a:endParaRPr>
          </a:p>
        </p:txBody>
      </p:sp>
      <p:sp>
        <p:nvSpPr>
          <p:cNvPr id="12" name="Double Bracket 11"/>
          <p:cNvSpPr/>
          <p:nvPr/>
        </p:nvSpPr>
        <p:spPr>
          <a:xfrm>
            <a:off x="4355690" y="691073"/>
            <a:ext cx="3480620" cy="584775"/>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a:off x="1081549" y="3129290"/>
            <a:ext cx="3274141"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Score on train : 0.835</a:t>
            </a:r>
            <a:endParaRPr lang="en-US" sz="28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081548" y="4211485"/>
            <a:ext cx="3274141"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Score on test : 0.783</a:t>
            </a:r>
            <a:endParaRPr lang="en-US" sz="2800" dirty="0">
              <a:latin typeface="Times New Roman" panose="02020603050405020304" pitchFamily="18" charset="0"/>
              <a:cs typeface="Times New Roman" panose="02020603050405020304" pitchFamily="18" charset="0"/>
            </a:endParaRPr>
          </a:p>
        </p:txBody>
      </p:sp>
      <p:sp>
        <p:nvSpPr>
          <p:cNvPr id="5" name="Right Arrow 4"/>
          <p:cNvSpPr/>
          <p:nvPr/>
        </p:nvSpPr>
        <p:spPr>
          <a:xfrm>
            <a:off x="326987" y="3292058"/>
            <a:ext cx="609600"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326987" y="4355721"/>
            <a:ext cx="609600"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6351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ight Triangle 14"/>
          <p:cNvSpPr/>
          <p:nvPr/>
        </p:nvSpPr>
        <p:spPr>
          <a:xfrm>
            <a:off x="0" y="5582152"/>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rot="10800000">
            <a:off x="10916152" y="0"/>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p:cNvSpPr/>
          <p:nvPr/>
        </p:nvSpPr>
        <p:spPr>
          <a:xfrm rot="16200000">
            <a:off x="10922289" y="5576015"/>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6137" y="-6137"/>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263753" y="628919"/>
            <a:ext cx="4105275" cy="646331"/>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Regression Model</a:t>
            </a:r>
            <a:endParaRPr lang="en-US" sz="3600" dirty="0">
              <a:latin typeface="Times New Roman" panose="02020603050405020304" pitchFamily="18" charset="0"/>
              <a:cs typeface="Times New Roman" panose="02020603050405020304" pitchFamily="18" charset="0"/>
            </a:endParaRPr>
          </a:p>
        </p:txBody>
      </p:sp>
      <p:sp>
        <p:nvSpPr>
          <p:cNvPr id="6" name="Flowchart: Extract 5"/>
          <p:cNvSpPr/>
          <p:nvPr/>
        </p:nvSpPr>
        <p:spPr>
          <a:xfrm rot="5400000">
            <a:off x="7965643" y="689120"/>
            <a:ext cx="573382" cy="600075"/>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Extract 22"/>
          <p:cNvSpPr/>
          <p:nvPr/>
        </p:nvSpPr>
        <p:spPr>
          <a:xfrm rot="16200000">
            <a:off x="3509791" y="676845"/>
            <a:ext cx="573382" cy="600075"/>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31787" y="2202119"/>
            <a:ext cx="3409950"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Algorithms to train</a:t>
            </a:r>
            <a:endParaRPr lang="en-US" sz="3200" dirty="0">
              <a:latin typeface="Times New Roman" panose="02020603050405020304" pitchFamily="18" charset="0"/>
              <a:cs typeface="Times New Roman" panose="02020603050405020304" pitchFamily="18" charset="0"/>
            </a:endParaRPr>
          </a:p>
        </p:txBody>
      </p:sp>
      <p:sp>
        <p:nvSpPr>
          <p:cNvPr id="4" name="Double Bracket 3"/>
          <p:cNvSpPr/>
          <p:nvPr/>
        </p:nvSpPr>
        <p:spPr>
          <a:xfrm>
            <a:off x="631787" y="2230694"/>
            <a:ext cx="3287750" cy="584775"/>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1742834" y="3315344"/>
            <a:ext cx="278983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Linear</a:t>
            </a:r>
            <a:r>
              <a:rPr lang="en-US" dirty="0"/>
              <a:t> </a:t>
            </a:r>
            <a:r>
              <a:rPr lang="en-US" sz="2800" dirty="0">
                <a:latin typeface="Times New Roman" panose="02020603050405020304" pitchFamily="18" charset="0"/>
                <a:cs typeface="Times New Roman" panose="02020603050405020304" pitchFamily="18" charset="0"/>
              </a:rPr>
              <a:t>Regression</a:t>
            </a:r>
          </a:p>
        </p:txBody>
      </p:sp>
      <p:sp>
        <p:nvSpPr>
          <p:cNvPr id="22" name="TextBox 21"/>
          <p:cNvSpPr txBox="1"/>
          <p:nvPr/>
        </p:nvSpPr>
        <p:spPr>
          <a:xfrm>
            <a:off x="8028498" y="4359849"/>
            <a:ext cx="1562388"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XGBoost</a:t>
            </a:r>
            <a:endParaRPr lang="en-US" sz="2800"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1742833" y="4304717"/>
            <a:ext cx="1069193"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Ridge</a:t>
            </a:r>
            <a:endParaRPr lang="en-US" sz="2800"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7952296" y="3352653"/>
            <a:ext cx="1019157"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Lasso</a:t>
            </a:r>
            <a:endParaRPr lang="en-US" sz="2800" dirty="0">
              <a:latin typeface="Times New Roman" panose="02020603050405020304" pitchFamily="18" charset="0"/>
              <a:cs typeface="Times New Roman" panose="02020603050405020304" pitchFamily="18" charset="0"/>
            </a:endParaRPr>
          </a:p>
        </p:txBody>
      </p:sp>
      <p:sp>
        <p:nvSpPr>
          <p:cNvPr id="10" name="Flowchart: Sort 9"/>
          <p:cNvSpPr/>
          <p:nvPr/>
        </p:nvSpPr>
        <p:spPr>
          <a:xfrm>
            <a:off x="5988239" y="3391276"/>
            <a:ext cx="227285" cy="350144"/>
          </a:xfrm>
          <a:prstGeom prst="flowChartSor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Sort 31"/>
          <p:cNvSpPr/>
          <p:nvPr/>
        </p:nvSpPr>
        <p:spPr>
          <a:xfrm>
            <a:off x="5988239" y="4386552"/>
            <a:ext cx="227285" cy="350144"/>
          </a:xfrm>
          <a:prstGeom prst="flowChartSor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Up Ribbon 23"/>
          <p:cNvSpPr/>
          <p:nvPr/>
        </p:nvSpPr>
        <p:spPr>
          <a:xfrm>
            <a:off x="3919537" y="5448300"/>
            <a:ext cx="4229100" cy="1162050"/>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Times New Roman" panose="02020603050405020304" pitchFamily="18" charset="0"/>
                <a:cs typeface="Times New Roman" panose="02020603050405020304" pitchFamily="18" charset="0"/>
              </a:rPr>
              <a:t>XGBoost</a:t>
            </a:r>
            <a:endParaRPr lang="en-US" sz="3600" dirty="0">
              <a:solidFill>
                <a:schemeClr val="tx1"/>
              </a:solidFill>
            </a:endParaRPr>
          </a:p>
        </p:txBody>
      </p:sp>
    </p:spTree>
    <p:extLst>
      <p:ext uri="{BB962C8B-B14F-4D97-AF65-F5344CB8AC3E}">
        <p14:creationId xmlns:p14="http://schemas.microsoft.com/office/powerpoint/2010/main" val="3231319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ight Triangle 14"/>
          <p:cNvSpPr/>
          <p:nvPr/>
        </p:nvSpPr>
        <p:spPr>
          <a:xfrm>
            <a:off x="0" y="5582152"/>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rot="10800000">
            <a:off x="10916152" y="0"/>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p:cNvSpPr/>
          <p:nvPr/>
        </p:nvSpPr>
        <p:spPr>
          <a:xfrm rot="16200000">
            <a:off x="10922289" y="5576015"/>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6137" y="-6137"/>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355690" y="617243"/>
            <a:ext cx="3480620" cy="646331"/>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Model Evaluation</a:t>
            </a:r>
            <a:endParaRPr lang="en-US" sz="3600" dirty="0">
              <a:latin typeface="Times New Roman" panose="02020603050405020304" pitchFamily="18" charset="0"/>
              <a:cs typeface="Times New Roman" panose="02020603050405020304" pitchFamily="18" charset="0"/>
            </a:endParaRPr>
          </a:p>
        </p:txBody>
      </p:sp>
      <p:sp>
        <p:nvSpPr>
          <p:cNvPr id="12" name="Double Bracket 11"/>
          <p:cNvSpPr/>
          <p:nvPr/>
        </p:nvSpPr>
        <p:spPr>
          <a:xfrm>
            <a:off x="4355690" y="691073"/>
            <a:ext cx="3480620" cy="584775"/>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a:off x="1101216" y="3101359"/>
            <a:ext cx="3274141"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Score on train : 0.873</a:t>
            </a:r>
            <a:endParaRPr lang="en-US" sz="2800" dirty="0">
              <a:latin typeface="Times New Roman" panose="02020603050405020304" pitchFamily="18" charset="0"/>
              <a:cs typeface="Times New Roman" panose="02020603050405020304" pitchFamily="18" charset="0"/>
            </a:endParaRPr>
          </a:p>
        </p:txBody>
      </p:sp>
      <p:sp>
        <p:nvSpPr>
          <p:cNvPr id="5" name="Right Arrow 4"/>
          <p:cNvSpPr/>
          <p:nvPr/>
        </p:nvSpPr>
        <p:spPr>
          <a:xfrm>
            <a:off x="346654" y="3264127"/>
            <a:ext cx="609600"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189776" y="3101359"/>
            <a:ext cx="4001730"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Mean absolute error : </a:t>
            </a:r>
            <a:r>
              <a:rPr lang="ar-EG" sz="2800" dirty="0" smtClean="0">
                <a:latin typeface="Times New Roman" panose="02020603050405020304" pitchFamily="18" charset="0"/>
                <a:cs typeface="Times New Roman" panose="02020603050405020304" pitchFamily="18" charset="0"/>
              </a:rPr>
              <a:t>6</a:t>
            </a:r>
            <a:r>
              <a:rPr lang="en-US" sz="2800" dirty="0" smtClean="0">
                <a:latin typeface="Times New Roman" panose="02020603050405020304" pitchFamily="18" charset="0"/>
                <a:cs typeface="Times New Roman" panose="02020603050405020304" pitchFamily="18" charset="0"/>
              </a:rPr>
              <a:t>.95</a:t>
            </a:r>
            <a:endParaRPr lang="en-US" sz="2800"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7189776" y="4165022"/>
            <a:ext cx="4586749"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Root mean square error : 9.00</a:t>
            </a:r>
            <a:endParaRPr lang="en-US" sz="28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1101215" y="4165022"/>
            <a:ext cx="2625213"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R2 score: 0.869</a:t>
            </a:r>
            <a:endParaRPr lang="en-US" sz="2800" dirty="0">
              <a:latin typeface="Times New Roman" panose="02020603050405020304" pitchFamily="18" charset="0"/>
              <a:cs typeface="Times New Roman" panose="02020603050405020304" pitchFamily="18" charset="0"/>
            </a:endParaRPr>
          </a:p>
        </p:txBody>
      </p:sp>
      <p:sp>
        <p:nvSpPr>
          <p:cNvPr id="22" name="Right Arrow 21"/>
          <p:cNvSpPr/>
          <p:nvPr/>
        </p:nvSpPr>
        <p:spPr>
          <a:xfrm>
            <a:off x="346654" y="4306228"/>
            <a:ext cx="609600"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6115667" y="3232164"/>
            <a:ext cx="609600"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a:off x="6115667" y="4295827"/>
            <a:ext cx="609600"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8580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799161" y="807396"/>
            <a:ext cx="2593678" cy="785362"/>
            <a:chOff x="4706111" y="681488"/>
            <a:chExt cx="3474593" cy="785362"/>
          </a:xfrm>
        </p:grpSpPr>
        <p:sp>
          <p:nvSpPr>
            <p:cNvPr id="9" name="Folded Corner 8"/>
            <p:cNvSpPr/>
            <p:nvPr/>
          </p:nvSpPr>
          <p:spPr>
            <a:xfrm>
              <a:off x="4706111" y="681488"/>
              <a:ext cx="3474593" cy="785362"/>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734890" y="681488"/>
              <a:ext cx="899252" cy="707886"/>
            </a:xfrm>
            <a:prstGeom prst="rect">
              <a:avLst/>
            </a:prstGeom>
            <a:noFill/>
          </p:spPr>
          <p:txBody>
            <a:bodyPr wrap="none" rtlCol="0">
              <a:spAutoFit/>
            </a:bodyPr>
            <a:lstStyle/>
            <a:p>
              <a:r>
                <a:rPr lang="en-US" sz="4000" dirty="0" smtClean="0">
                  <a:latin typeface="Times New Roman" panose="02020603050405020304" pitchFamily="18" charset="0"/>
                  <a:cs typeface="Times New Roman" panose="02020603050405020304" pitchFamily="18" charset="0"/>
                </a:rPr>
                <a:t>Conclusion</a:t>
              </a:r>
              <a:endParaRPr lang="en-US" sz="4000" dirty="0">
                <a:latin typeface="Times New Roman" panose="02020603050405020304" pitchFamily="18" charset="0"/>
                <a:cs typeface="Times New Roman" panose="02020603050405020304" pitchFamily="18" charset="0"/>
              </a:endParaRPr>
            </a:p>
          </p:txBody>
        </p:sp>
      </p:grpSp>
      <p:sp>
        <p:nvSpPr>
          <p:cNvPr id="15" name="Right Triangle 14"/>
          <p:cNvSpPr/>
          <p:nvPr/>
        </p:nvSpPr>
        <p:spPr>
          <a:xfrm>
            <a:off x="0" y="5582152"/>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rot="10800000">
            <a:off x="10916152" y="0"/>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p:cNvSpPr/>
          <p:nvPr/>
        </p:nvSpPr>
        <p:spPr>
          <a:xfrm rot="16200000">
            <a:off x="10922289" y="5576015"/>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6137" y="-6137"/>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36092" y="2344204"/>
            <a:ext cx="10707542" cy="3970318"/>
          </a:xfrm>
          <a:prstGeom prst="rect">
            <a:avLst/>
          </a:prstGeom>
          <a:noFill/>
        </p:spPr>
        <p:txBody>
          <a:bodyPr wrap="square" rtlCol="0">
            <a:spAutoFit/>
          </a:bodyPr>
          <a:lstStyle/>
          <a:p>
            <a:pPr marL="285750" indent="-285750" algn="just">
              <a:buFont typeface="Arial" panose="020B0604020202020204" pitchFamily="34" charset="0"/>
              <a:buChar char="•"/>
            </a:pPr>
            <a:r>
              <a:rPr lang="en-US" sz="2800" dirty="0">
                <a:cs typeface="+mj-cs"/>
              </a:rPr>
              <a:t>Some tests show a defect in the measurements, perhaps as a result of abnormal things that led to a defect during the </a:t>
            </a:r>
            <a:r>
              <a:rPr lang="en-US" sz="2800" dirty="0" smtClean="0">
                <a:cs typeface="+mj-cs"/>
              </a:rPr>
              <a:t>tests</a:t>
            </a:r>
            <a:r>
              <a:rPr lang="ar-EG" sz="2800" dirty="0" smtClean="0">
                <a:cs typeface="+mj-cs"/>
              </a:rPr>
              <a:t>.</a:t>
            </a:r>
          </a:p>
          <a:p>
            <a:pPr marL="285750" indent="-285750" algn="just">
              <a:buFont typeface="Arial" panose="020B0604020202020204" pitchFamily="34" charset="0"/>
              <a:buChar char="•"/>
            </a:pPr>
            <a:r>
              <a:rPr lang="en-US" sz="2800" dirty="0">
                <a:cs typeface="+mj-cs"/>
              </a:rPr>
              <a:t>The most important </a:t>
            </a:r>
            <a:r>
              <a:rPr lang="en-US" sz="2800" dirty="0" smtClean="0">
                <a:cs typeface="+mj-cs"/>
              </a:rPr>
              <a:t>factor </a:t>
            </a:r>
            <a:r>
              <a:rPr lang="en-US" sz="2800" dirty="0">
                <a:cs typeface="+mj-cs"/>
              </a:rPr>
              <a:t>affecting </a:t>
            </a:r>
            <a:r>
              <a:rPr lang="en-US" sz="2800" dirty="0" smtClean="0">
                <a:cs typeface="+mj-cs"/>
              </a:rPr>
              <a:t>(AQI) is </a:t>
            </a:r>
            <a:r>
              <a:rPr lang="en-US" sz="2800" dirty="0">
                <a:cs typeface="+mj-cs"/>
              </a:rPr>
              <a:t>the damage caused by the </a:t>
            </a:r>
            <a:r>
              <a:rPr lang="en-US" sz="2800" dirty="0" smtClean="0">
                <a:cs typeface="+mj-cs"/>
              </a:rPr>
              <a:t>ozone, </a:t>
            </a:r>
            <a:r>
              <a:rPr lang="en-US" sz="2800" dirty="0">
                <a:cs typeface="+mj-cs"/>
              </a:rPr>
              <a:t>but it is less dangerous compared to the rest of the </a:t>
            </a:r>
            <a:r>
              <a:rPr lang="en-US" sz="2800" dirty="0" smtClean="0">
                <a:cs typeface="+mj-cs"/>
              </a:rPr>
              <a:t>elements.</a:t>
            </a:r>
            <a:endParaRPr lang="en-US" sz="2800" dirty="0">
              <a:cs typeface="+mj-cs"/>
            </a:endParaRPr>
          </a:p>
          <a:p>
            <a:pPr marL="285750" indent="-285750" algn="just">
              <a:buFont typeface="Arial" panose="020B0604020202020204" pitchFamily="34" charset="0"/>
              <a:buChar char="•"/>
            </a:pPr>
            <a:r>
              <a:rPr lang="en-US" sz="2800" dirty="0" smtClean="0">
                <a:cs typeface="+mj-cs"/>
              </a:rPr>
              <a:t>Successful model to predict (AQI) but in my opinion (AQI) value its very important and missing one can be cause a lot of problems so predict on location and datetime not enough to achieve the purpose, but the model can be powerful and accurate if additional data added such as weather details, air and </a:t>
            </a:r>
            <a:r>
              <a:rPr lang="en-US" sz="2800" dirty="0">
                <a:cs typeface="+mj-cs"/>
              </a:rPr>
              <a:t>industrial </a:t>
            </a:r>
            <a:r>
              <a:rPr lang="en-US" sz="2800" dirty="0" smtClean="0">
                <a:cs typeface="+mj-cs"/>
              </a:rPr>
              <a:t>pollution</a:t>
            </a:r>
            <a:r>
              <a:rPr lang="ar-EG" sz="2800" dirty="0" smtClean="0">
                <a:cs typeface="+mj-cs"/>
              </a:rPr>
              <a:t> </a:t>
            </a:r>
            <a:r>
              <a:rPr lang="en-US" sz="2800" dirty="0" smtClean="0">
                <a:cs typeface="+mj-cs"/>
              </a:rPr>
              <a:t>information.</a:t>
            </a:r>
          </a:p>
        </p:txBody>
      </p:sp>
    </p:spTree>
    <p:extLst>
      <p:ext uri="{BB962C8B-B14F-4D97-AF65-F5344CB8AC3E}">
        <p14:creationId xmlns:p14="http://schemas.microsoft.com/office/powerpoint/2010/main" val="2698543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219220" y="3505200"/>
            <a:ext cx="11728941" cy="2258138"/>
            <a:chOff x="141334" y="2265500"/>
            <a:chExt cx="11947080" cy="2327406"/>
          </a:xfrm>
        </p:grpSpPr>
        <p:sp>
          <p:nvSpPr>
            <p:cNvPr id="26" name="Oval 25"/>
            <p:cNvSpPr/>
            <p:nvPr/>
          </p:nvSpPr>
          <p:spPr>
            <a:xfrm>
              <a:off x="9761389" y="2265500"/>
              <a:ext cx="2327025" cy="2327406"/>
            </a:xfrm>
            <a:prstGeom prst="ellipse">
              <a:avLst/>
            </a:prstGeom>
            <a:gradFill rotWithShape="0">
              <a:gsLst>
                <a:gs pos="0">
                  <a:schemeClr val="accent2"/>
                </a:gs>
                <a:gs pos="50000">
                  <a:schemeClr val="accent1">
                    <a:hueOff val="0"/>
                    <a:satOff val="0"/>
                    <a:lumOff val="0"/>
                    <a:alphaOff val="0"/>
                    <a:satMod val="110000"/>
                    <a:lumMod val="100000"/>
                    <a:shade val="100000"/>
                  </a:schemeClr>
                </a:gs>
                <a:gs pos="100000">
                  <a:schemeClr val="accent2"/>
                </a:gs>
              </a:gsLst>
            </a:gradFill>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sp>
        <p:sp>
          <p:nvSpPr>
            <p:cNvPr id="27" name="Freeform 26"/>
            <p:cNvSpPr/>
            <p:nvPr/>
          </p:nvSpPr>
          <p:spPr>
            <a:xfrm>
              <a:off x="9838172" y="2343094"/>
              <a:ext cx="2172221" cy="2172218"/>
            </a:xfrm>
            <a:custGeom>
              <a:avLst/>
              <a:gdLst>
                <a:gd name="connsiteX0" fmla="*/ 0 w 2172221"/>
                <a:gd name="connsiteY0" fmla="*/ 1086109 h 2172218"/>
                <a:gd name="connsiteX1" fmla="*/ 1086111 w 2172221"/>
                <a:gd name="connsiteY1" fmla="*/ 0 h 2172218"/>
                <a:gd name="connsiteX2" fmla="*/ 2172222 w 2172221"/>
                <a:gd name="connsiteY2" fmla="*/ 1086109 h 2172218"/>
                <a:gd name="connsiteX3" fmla="*/ 1086111 w 2172221"/>
                <a:gd name="connsiteY3" fmla="*/ 2172218 h 2172218"/>
                <a:gd name="connsiteX4" fmla="*/ 0 w 2172221"/>
                <a:gd name="connsiteY4" fmla="*/ 1086109 h 2172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2221" h="2172218">
                  <a:moveTo>
                    <a:pt x="0" y="1086109"/>
                  </a:moveTo>
                  <a:cubicBezTo>
                    <a:pt x="0" y="486268"/>
                    <a:pt x="486268" y="0"/>
                    <a:pt x="1086111" y="0"/>
                  </a:cubicBezTo>
                  <a:cubicBezTo>
                    <a:pt x="1685954" y="0"/>
                    <a:pt x="2172222" y="486268"/>
                    <a:pt x="2172222" y="1086109"/>
                  </a:cubicBezTo>
                  <a:cubicBezTo>
                    <a:pt x="2172222" y="1685950"/>
                    <a:pt x="1685954" y="2172218"/>
                    <a:pt x="1086111" y="2172218"/>
                  </a:cubicBezTo>
                  <a:cubicBezTo>
                    <a:pt x="486268" y="2172218"/>
                    <a:pt x="0" y="1685950"/>
                    <a:pt x="0" y="1086109"/>
                  </a:cubicBez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36249" tIns="335776" rIns="335009" bIns="335774" numCol="1" spcCol="1270" anchor="ctr" anchorCtr="0">
              <a:noAutofit/>
            </a:bodyPr>
            <a:lstStyle/>
            <a:p>
              <a:pPr lvl="0" algn="ctr" defTabSz="889000">
                <a:lnSpc>
                  <a:spcPct val="90000"/>
                </a:lnSpc>
                <a:spcBef>
                  <a:spcPct val="0"/>
                </a:spcBef>
                <a:spcAft>
                  <a:spcPct val="35000"/>
                </a:spcAft>
              </a:pPr>
              <a:r>
                <a:rPr lang="en-US" sz="2000" kern="1200" dirty="0" smtClean="0">
                  <a:latin typeface="Times New Roman" panose="02020603050405020304" pitchFamily="18" charset="0"/>
                  <a:cs typeface="Times New Roman" panose="02020603050405020304" pitchFamily="18" charset="0"/>
                </a:rPr>
                <a:t>Conclusion</a:t>
              </a:r>
              <a:endParaRPr lang="en-US" sz="2000" kern="1200" dirty="0">
                <a:latin typeface="Times New Roman" panose="02020603050405020304" pitchFamily="18" charset="0"/>
                <a:cs typeface="Times New Roman" panose="02020603050405020304" pitchFamily="18" charset="0"/>
              </a:endParaRPr>
            </a:p>
          </p:txBody>
        </p:sp>
        <p:sp>
          <p:nvSpPr>
            <p:cNvPr id="28" name="Teardrop 27"/>
            <p:cNvSpPr/>
            <p:nvPr/>
          </p:nvSpPr>
          <p:spPr>
            <a:xfrm rot="2700000">
              <a:off x="7355238" y="2265621"/>
              <a:ext cx="2326756" cy="2326756"/>
            </a:xfrm>
            <a:prstGeom prst="teardrop">
              <a:avLst>
                <a:gd name="adj" fmla="val 100000"/>
              </a:avLst>
            </a:prstGeom>
            <a:gradFill rotWithShape="0">
              <a:gsLst>
                <a:gs pos="0">
                  <a:schemeClr val="accent2"/>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gradFill>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sp>
        <p:sp>
          <p:nvSpPr>
            <p:cNvPr id="29" name="Freeform 28"/>
            <p:cNvSpPr/>
            <p:nvPr/>
          </p:nvSpPr>
          <p:spPr>
            <a:xfrm>
              <a:off x="7434363" y="2343094"/>
              <a:ext cx="2172221" cy="2172218"/>
            </a:xfrm>
            <a:custGeom>
              <a:avLst/>
              <a:gdLst>
                <a:gd name="connsiteX0" fmla="*/ 0 w 2172221"/>
                <a:gd name="connsiteY0" fmla="*/ 1086109 h 2172218"/>
                <a:gd name="connsiteX1" fmla="*/ 1086111 w 2172221"/>
                <a:gd name="connsiteY1" fmla="*/ 0 h 2172218"/>
                <a:gd name="connsiteX2" fmla="*/ 2172222 w 2172221"/>
                <a:gd name="connsiteY2" fmla="*/ 1086109 h 2172218"/>
                <a:gd name="connsiteX3" fmla="*/ 1086111 w 2172221"/>
                <a:gd name="connsiteY3" fmla="*/ 2172218 h 2172218"/>
                <a:gd name="connsiteX4" fmla="*/ 0 w 2172221"/>
                <a:gd name="connsiteY4" fmla="*/ 1086109 h 2172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2221" h="2172218">
                  <a:moveTo>
                    <a:pt x="0" y="1086109"/>
                  </a:moveTo>
                  <a:cubicBezTo>
                    <a:pt x="0" y="486268"/>
                    <a:pt x="486268" y="0"/>
                    <a:pt x="1086111" y="0"/>
                  </a:cubicBezTo>
                  <a:cubicBezTo>
                    <a:pt x="1685954" y="0"/>
                    <a:pt x="2172222" y="486268"/>
                    <a:pt x="2172222" y="1086109"/>
                  </a:cubicBezTo>
                  <a:cubicBezTo>
                    <a:pt x="2172222" y="1685950"/>
                    <a:pt x="1685954" y="2172218"/>
                    <a:pt x="1086111" y="2172218"/>
                  </a:cubicBezTo>
                  <a:cubicBezTo>
                    <a:pt x="486268" y="2172218"/>
                    <a:pt x="0" y="1685950"/>
                    <a:pt x="0" y="1086109"/>
                  </a:cubicBez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35010" tIns="335776" rIns="336248" bIns="335774" numCol="1" spcCol="1270" anchor="ctr" anchorCtr="0">
              <a:noAutofit/>
            </a:bodyPr>
            <a:lstStyle/>
            <a:p>
              <a:pPr lvl="0" algn="ctr" defTabSz="889000">
                <a:lnSpc>
                  <a:spcPct val="90000"/>
                </a:lnSpc>
                <a:spcBef>
                  <a:spcPct val="0"/>
                </a:spcBef>
                <a:spcAft>
                  <a:spcPct val="35000"/>
                </a:spcAft>
              </a:pPr>
              <a:r>
                <a:rPr lang="en-US" sz="2000" dirty="0" smtClean="0">
                  <a:latin typeface="Times New Roman" panose="02020603050405020304" pitchFamily="18" charset="0"/>
                  <a:cs typeface="Times New Roman" panose="02020603050405020304" pitchFamily="18" charset="0"/>
                </a:rPr>
                <a:t>Machine Learning</a:t>
              </a:r>
              <a:r>
                <a:rPr lang="en-US" sz="2000" kern="1200" dirty="0" smtClean="0">
                  <a:latin typeface="Times New Roman" panose="02020603050405020304" pitchFamily="18" charset="0"/>
                  <a:cs typeface="Times New Roman" panose="02020603050405020304" pitchFamily="18" charset="0"/>
                </a:rPr>
                <a:t> Modeling and Deployment</a:t>
              </a:r>
              <a:endParaRPr lang="en-US" sz="2000" kern="1200" dirty="0">
                <a:latin typeface="Times New Roman" panose="02020603050405020304" pitchFamily="18" charset="0"/>
                <a:cs typeface="Times New Roman" panose="02020603050405020304" pitchFamily="18" charset="0"/>
              </a:endParaRPr>
            </a:p>
          </p:txBody>
        </p:sp>
        <p:sp>
          <p:nvSpPr>
            <p:cNvPr id="30" name="Teardrop 29"/>
            <p:cNvSpPr/>
            <p:nvPr/>
          </p:nvSpPr>
          <p:spPr>
            <a:xfrm rot="2700000">
              <a:off x="4951429" y="2265621"/>
              <a:ext cx="2326756" cy="2326756"/>
            </a:xfrm>
            <a:prstGeom prst="teardrop">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2"/>
                </a:gs>
              </a:gsLst>
            </a:gradFill>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sp>
        <p:sp>
          <p:nvSpPr>
            <p:cNvPr id="31" name="Freeform 30"/>
            <p:cNvSpPr/>
            <p:nvPr/>
          </p:nvSpPr>
          <p:spPr>
            <a:xfrm>
              <a:off x="5029316" y="2343094"/>
              <a:ext cx="2172221" cy="2172218"/>
            </a:xfrm>
            <a:custGeom>
              <a:avLst/>
              <a:gdLst>
                <a:gd name="connsiteX0" fmla="*/ 0 w 2172221"/>
                <a:gd name="connsiteY0" fmla="*/ 1086109 h 2172218"/>
                <a:gd name="connsiteX1" fmla="*/ 1086111 w 2172221"/>
                <a:gd name="connsiteY1" fmla="*/ 0 h 2172218"/>
                <a:gd name="connsiteX2" fmla="*/ 2172222 w 2172221"/>
                <a:gd name="connsiteY2" fmla="*/ 1086109 h 2172218"/>
                <a:gd name="connsiteX3" fmla="*/ 1086111 w 2172221"/>
                <a:gd name="connsiteY3" fmla="*/ 2172218 h 2172218"/>
                <a:gd name="connsiteX4" fmla="*/ 0 w 2172221"/>
                <a:gd name="connsiteY4" fmla="*/ 1086109 h 2172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2221" h="2172218">
                  <a:moveTo>
                    <a:pt x="0" y="1086109"/>
                  </a:moveTo>
                  <a:cubicBezTo>
                    <a:pt x="0" y="486268"/>
                    <a:pt x="486268" y="0"/>
                    <a:pt x="1086111" y="0"/>
                  </a:cubicBezTo>
                  <a:cubicBezTo>
                    <a:pt x="1685954" y="0"/>
                    <a:pt x="2172222" y="486268"/>
                    <a:pt x="2172222" y="1086109"/>
                  </a:cubicBezTo>
                  <a:cubicBezTo>
                    <a:pt x="2172222" y="1685950"/>
                    <a:pt x="1685954" y="2172218"/>
                    <a:pt x="1086111" y="2172218"/>
                  </a:cubicBezTo>
                  <a:cubicBezTo>
                    <a:pt x="486268" y="2172218"/>
                    <a:pt x="0" y="1685950"/>
                    <a:pt x="0" y="1086109"/>
                  </a:cubicBez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35010" tIns="335776" rIns="336248" bIns="335774" numCol="1" spcCol="1270" anchor="ctr" anchorCtr="0">
              <a:noAutofit/>
            </a:bodyPr>
            <a:lstStyle/>
            <a:p>
              <a:pPr lvl="0" algn="ctr" defTabSz="889000">
                <a:lnSpc>
                  <a:spcPct val="90000"/>
                </a:lnSpc>
                <a:spcBef>
                  <a:spcPct val="0"/>
                </a:spcBef>
                <a:spcAft>
                  <a:spcPct val="35000"/>
                </a:spcAft>
              </a:pPr>
              <a:r>
                <a:rPr lang="en-US" sz="2000" kern="1200" dirty="0" smtClean="0">
                  <a:latin typeface="Times New Roman" panose="02020603050405020304" pitchFamily="18" charset="0"/>
                  <a:cs typeface="Times New Roman" panose="02020603050405020304" pitchFamily="18" charset="0"/>
                </a:rPr>
                <a:t>Exploratory Data Analysis</a:t>
              </a:r>
              <a:endParaRPr lang="en-US" sz="2000" kern="1200" dirty="0">
                <a:latin typeface="Times New Roman" panose="02020603050405020304" pitchFamily="18" charset="0"/>
                <a:cs typeface="Times New Roman" panose="02020603050405020304" pitchFamily="18" charset="0"/>
              </a:endParaRPr>
            </a:p>
          </p:txBody>
        </p:sp>
        <p:sp>
          <p:nvSpPr>
            <p:cNvPr id="32" name="Teardrop 31"/>
            <p:cNvSpPr/>
            <p:nvPr/>
          </p:nvSpPr>
          <p:spPr>
            <a:xfrm rot="2700000">
              <a:off x="2546381" y="2265621"/>
              <a:ext cx="2326756" cy="2326756"/>
            </a:xfrm>
            <a:prstGeom prst="teardrop">
              <a:avLst>
                <a:gd name="adj" fmla="val 100000"/>
              </a:avLst>
            </a:prstGeom>
            <a:gradFill rotWithShape="0">
              <a:gsLst>
                <a:gs pos="0">
                  <a:schemeClr val="accent2"/>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gradFill>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sp>
        <p:sp>
          <p:nvSpPr>
            <p:cNvPr id="33" name="Freeform 32"/>
            <p:cNvSpPr/>
            <p:nvPr/>
          </p:nvSpPr>
          <p:spPr>
            <a:xfrm>
              <a:off x="2624269" y="2343094"/>
              <a:ext cx="2172221" cy="2172218"/>
            </a:xfrm>
            <a:custGeom>
              <a:avLst/>
              <a:gdLst>
                <a:gd name="connsiteX0" fmla="*/ 0 w 2172221"/>
                <a:gd name="connsiteY0" fmla="*/ 1086109 h 2172218"/>
                <a:gd name="connsiteX1" fmla="*/ 1086111 w 2172221"/>
                <a:gd name="connsiteY1" fmla="*/ 0 h 2172218"/>
                <a:gd name="connsiteX2" fmla="*/ 2172222 w 2172221"/>
                <a:gd name="connsiteY2" fmla="*/ 1086109 h 2172218"/>
                <a:gd name="connsiteX3" fmla="*/ 1086111 w 2172221"/>
                <a:gd name="connsiteY3" fmla="*/ 2172218 h 2172218"/>
                <a:gd name="connsiteX4" fmla="*/ 0 w 2172221"/>
                <a:gd name="connsiteY4" fmla="*/ 1086109 h 2172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2221" h="2172218">
                  <a:moveTo>
                    <a:pt x="0" y="1086109"/>
                  </a:moveTo>
                  <a:cubicBezTo>
                    <a:pt x="0" y="486268"/>
                    <a:pt x="486268" y="0"/>
                    <a:pt x="1086111" y="0"/>
                  </a:cubicBezTo>
                  <a:cubicBezTo>
                    <a:pt x="1685954" y="0"/>
                    <a:pt x="2172222" y="486268"/>
                    <a:pt x="2172222" y="1086109"/>
                  </a:cubicBezTo>
                  <a:cubicBezTo>
                    <a:pt x="2172222" y="1685950"/>
                    <a:pt x="1685954" y="2172218"/>
                    <a:pt x="1086111" y="2172218"/>
                  </a:cubicBezTo>
                  <a:cubicBezTo>
                    <a:pt x="486268" y="2172218"/>
                    <a:pt x="0" y="1685950"/>
                    <a:pt x="0" y="1086109"/>
                  </a:cubicBez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36248" tIns="335776" rIns="335010" bIns="335774" numCol="1" spcCol="1270" anchor="ctr" anchorCtr="0">
              <a:noAutofit/>
            </a:bodyPr>
            <a:lstStyle/>
            <a:p>
              <a:pPr lvl="0" algn="ctr" defTabSz="889000">
                <a:lnSpc>
                  <a:spcPct val="90000"/>
                </a:lnSpc>
                <a:spcBef>
                  <a:spcPct val="0"/>
                </a:spcBef>
                <a:spcAft>
                  <a:spcPct val="35000"/>
                </a:spcAft>
              </a:pPr>
              <a:r>
                <a:rPr lang="en-US" sz="2000" kern="1200" dirty="0" smtClean="0">
                  <a:latin typeface="Times New Roman" panose="02020603050405020304" pitchFamily="18" charset="0"/>
                  <a:cs typeface="Times New Roman" panose="02020603050405020304" pitchFamily="18" charset="0"/>
                </a:rPr>
                <a:t>Data Wrangling</a:t>
              </a:r>
              <a:endParaRPr lang="en-US" sz="2000" kern="1200" dirty="0">
                <a:latin typeface="Times New Roman" panose="02020603050405020304" pitchFamily="18" charset="0"/>
                <a:cs typeface="Times New Roman" panose="02020603050405020304" pitchFamily="18" charset="0"/>
              </a:endParaRPr>
            </a:p>
          </p:txBody>
        </p:sp>
        <p:sp>
          <p:nvSpPr>
            <p:cNvPr id="34" name="Teardrop 33"/>
            <p:cNvSpPr/>
            <p:nvPr/>
          </p:nvSpPr>
          <p:spPr>
            <a:xfrm rot="2700000">
              <a:off x="141334" y="2265621"/>
              <a:ext cx="2326756" cy="2326756"/>
            </a:xfrm>
            <a:prstGeom prst="teardrop">
              <a:avLst>
                <a:gd name="adj" fmla="val 100000"/>
              </a:avLst>
            </a:prstGeom>
            <a:gradFill rotWithShape="0">
              <a:gsLst>
                <a:gs pos="0">
                  <a:schemeClr val="accent2"/>
                </a:gs>
                <a:gs pos="50000">
                  <a:schemeClr val="accent1">
                    <a:hueOff val="0"/>
                    <a:satOff val="0"/>
                    <a:lumOff val="0"/>
                    <a:alphaOff val="0"/>
                    <a:satMod val="110000"/>
                    <a:lumMod val="100000"/>
                    <a:shade val="100000"/>
                  </a:schemeClr>
                </a:gs>
                <a:gs pos="100000">
                  <a:schemeClr val="accent2"/>
                </a:gs>
              </a:gsLst>
            </a:gradFill>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sp>
        <p:sp>
          <p:nvSpPr>
            <p:cNvPr id="35" name="Freeform 34"/>
            <p:cNvSpPr/>
            <p:nvPr/>
          </p:nvSpPr>
          <p:spPr>
            <a:xfrm>
              <a:off x="219221" y="2343094"/>
              <a:ext cx="2172221" cy="2172218"/>
            </a:xfrm>
            <a:custGeom>
              <a:avLst/>
              <a:gdLst>
                <a:gd name="connsiteX0" fmla="*/ 0 w 2172221"/>
                <a:gd name="connsiteY0" fmla="*/ 1086109 h 2172218"/>
                <a:gd name="connsiteX1" fmla="*/ 1086111 w 2172221"/>
                <a:gd name="connsiteY1" fmla="*/ 0 h 2172218"/>
                <a:gd name="connsiteX2" fmla="*/ 2172222 w 2172221"/>
                <a:gd name="connsiteY2" fmla="*/ 1086109 h 2172218"/>
                <a:gd name="connsiteX3" fmla="*/ 1086111 w 2172221"/>
                <a:gd name="connsiteY3" fmla="*/ 2172218 h 2172218"/>
                <a:gd name="connsiteX4" fmla="*/ 0 w 2172221"/>
                <a:gd name="connsiteY4" fmla="*/ 1086109 h 2172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2221" h="2172218">
                  <a:moveTo>
                    <a:pt x="0" y="1086109"/>
                  </a:moveTo>
                  <a:cubicBezTo>
                    <a:pt x="0" y="486268"/>
                    <a:pt x="486268" y="0"/>
                    <a:pt x="1086111" y="0"/>
                  </a:cubicBezTo>
                  <a:cubicBezTo>
                    <a:pt x="1685954" y="0"/>
                    <a:pt x="2172222" y="486268"/>
                    <a:pt x="2172222" y="1086109"/>
                  </a:cubicBezTo>
                  <a:cubicBezTo>
                    <a:pt x="2172222" y="1685950"/>
                    <a:pt x="1685954" y="2172218"/>
                    <a:pt x="1086111" y="2172218"/>
                  </a:cubicBezTo>
                  <a:cubicBezTo>
                    <a:pt x="486268" y="2172218"/>
                    <a:pt x="0" y="1685950"/>
                    <a:pt x="0" y="1086109"/>
                  </a:cubicBez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36248" tIns="335776" rIns="335010" bIns="335774" numCol="1" spcCol="1270" anchor="ctr" anchorCtr="0">
              <a:noAutofit/>
            </a:bodyPr>
            <a:lstStyle/>
            <a:p>
              <a:pPr lvl="0" algn="ctr" defTabSz="889000">
                <a:lnSpc>
                  <a:spcPct val="90000"/>
                </a:lnSpc>
                <a:spcBef>
                  <a:spcPct val="0"/>
                </a:spcBef>
                <a:spcAft>
                  <a:spcPct val="35000"/>
                </a:spcAft>
              </a:pPr>
              <a:r>
                <a:rPr lang="en-US" sz="2000" kern="1200" dirty="0" smtClean="0">
                  <a:latin typeface="Times New Roman" panose="02020603050405020304" pitchFamily="18" charset="0"/>
                  <a:cs typeface="Times New Roman" panose="02020603050405020304" pitchFamily="18" charset="0"/>
                </a:rPr>
                <a:t>Introduction</a:t>
              </a:r>
              <a:endParaRPr lang="en-US" sz="2000" kern="1200" dirty="0">
                <a:latin typeface="Times New Roman" panose="02020603050405020304" pitchFamily="18" charset="0"/>
                <a:cs typeface="Times New Roman" panose="02020603050405020304" pitchFamily="18" charset="0"/>
              </a:endParaRPr>
            </a:p>
          </p:txBody>
        </p:sp>
      </p:grpSp>
      <p:sp>
        <p:nvSpPr>
          <p:cNvPr id="36" name="Half Frame 35"/>
          <p:cNvSpPr/>
          <p:nvPr/>
        </p:nvSpPr>
        <p:spPr>
          <a:xfrm>
            <a:off x="4606687" y="799312"/>
            <a:ext cx="685800" cy="1436262"/>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Half Frame 36"/>
          <p:cNvSpPr/>
          <p:nvPr/>
        </p:nvSpPr>
        <p:spPr>
          <a:xfrm rot="10800000">
            <a:off x="6916134" y="799312"/>
            <a:ext cx="685800" cy="1436262"/>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TextBox 37"/>
          <p:cNvSpPr txBox="1"/>
          <p:nvPr/>
        </p:nvSpPr>
        <p:spPr>
          <a:xfrm>
            <a:off x="5010979" y="1248416"/>
            <a:ext cx="2207656" cy="707886"/>
          </a:xfrm>
          <a:prstGeom prst="rect">
            <a:avLst/>
          </a:prstGeom>
          <a:noFill/>
        </p:spPr>
        <p:txBody>
          <a:bodyPr wrap="none" rtlCol="0">
            <a:spAutoFit/>
          </a:bodyPr>
          <a:lstStyle/>
          <a:p>
            <a:r>
              <a:rPr lang="en-US" sz="4000" dirty="0" smtClean="0">
                <a:latin typeface="Times New Roman" panose="02020603050405020304" pitchFamily="18" charset="0"/>
                <a:cs typeface="Times New Roman" panose="02020603050405020304" pitchFamily="18" charset="0"/>
              </a:rPr>
              <a:t>Overview</a:t>
            </a:r>
            <a:endParaRPr lang="en-US" sz="4000" dirty="0">
              <a:latin typeface="Times New Roman" panose="02020603050405020304" pitchFamily="18" charset="0"/>
              <a:cs typeface="Times New Roman" panose="02020603050405020304" pitchFamily="18" charset="0"/>
            </a:endParaRPr>
          </a:p>
        </p:txBody>
      </p:sp>
      <p:grpSp>
        <p:nvGrpSpPr>
          <p:cNvPr id="44" name="Group 43"/>
          <p:cNvGrpSpPr/>
          <p:nvPr/>
        </p:nvGrpSpPr>
        <p:grpSpPr>
          <a:xfrm>
            <a:off x="0" y="0"/>
            <a:ext cx="12192000" cy="6858000"/>
            <a:chOff x="0" y="0"/>
            <a:chExt cx="12192000" cy="6858000"/>
          </a:xfrm>
        </p:grpSpPr>
        <p:sp>
          <p:nvSpPr>
            <p:cNvPr id="42" name="Rectangle 41"/>
            <p:cNvSpPr/>
            <p:nvPr/>
          </p:nvSpPr>
          <p:spPr>
            <a:xfrm>
              <a:off x="0" y="0"/>
              <a:ext cx="12192000" cy="6858000"/>
            </a:xfrm>
            <a:prstGeom prst="rect">
              <a:avLst/>
            </a:prstGeom>
            <a:noFill/>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71450" y="180975"/>
              <a:ext cx="11830049" cy="6486525"/>
            </a:xfrm>
            <a:prstGeom prst="rect">
              <a:avLst/>
            </a:prstGeom>
            <a:noFill/>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96246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lded Corner 18"/>
          <p:cNvSpPr/>
          <p:nvPr/>
        </p:nvSpPr>
        <p:spPr>
          <a:xfrm rot="10800000">
            <a:off x="530352" y="1878435"/>
            <a:ext cx="10671048" cy="1472184"/>
          </a:xfrm>
          <a:prstGeom prst="foldedCorner">
            <a:avLst/>
          </a:prstGeom>
          <a:pattFill prst="pct5">
            <a:fgClr>
              <a:schemeClr val="tx1"/>
            </a:fgClr>
            <a:bgClr>
              <a:schemeClr val="accent1"/>
            </a:bgClr>
          </a:pattFill>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lded Corner 8"/>
          <p:cNvSpPr/>
          <p:nvPr/>
        </p:nvSpPr>
        <p:spPr>
          <a:xfrm>
            <a:off x="4706112" y="458902"/>
            <a:ext cx="2779776" cy="804672"/>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734890" y="458902"/>
            <a:ext cx="2722220" cy="707886"/>
          </a:xfrm>
          <a:prstGeom prst="rect">
            <a:avLst/>
          </a:prstGeom>
          <a:noFill/>
        </p:spPr>
        <p:txBody>
          <a:bodyPr wrap="none" rtlCol="0">
            <a:spAutoFit/>
          </a:bodyPr>
          <a:lstStyle/>
          <a:p>
            <a:r>
              <a:rPr lang="en-US" sz="4000" dirty="0" smtClean="0">
                <a:latin typeface="Times New Roman" panose="02020603050405020304" pitchFamily="18" charset="0"/>
                <a:cs typeface="Times New Roman" panose="02020603050405020304" pitchFamily="18" charset="0"/>
              </a:rPr>
              <a:t>Introduction</a:t>
            </a:r>
            <a:endParaRPr lang="en-US" sz="40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530352" y="1878434"/>
            <a:ext cx="10681894" cy="1477328"/>
          </a:xfrm>
          <a:prstGeom prst="rect">
            <a:avLst/>
          </a:prstGeom>
          <a:noFill/>
        </p:spPr>
        <p:txBody>
          <a:bodyPr wrap="square" rtlCol="0">
            <a:spAutoFit/>
          </a:bodyPr>
          <a:lstStyle/>
          <a:p>
            <a:pPr algn="just"/>
            <a:r>
              <a:rPr lang="en-US" dirty="0">
                <a:solidFill>
                  <a:schemeClr val="bg1">
                    <a:lumMod val="95000"/>
                  </a:schemeClr>
                </a:solidFill>
                <a:latin typeface="Times New Roman" panose="02020603050405020304" pitchFamily="18" charset="0"/>
                <a:cs typeface="Times New Roman" panose="02020603050405020304" pitchFamily="18" charset="0"/>
              </a:rPr>
              <a:t>In the past few years, the problem of air pollution in the United States has been increasing for several factors such as the damage caused by the ozone hole and the increase in the density of harmful particles from the air such as carbon monoxide, nitrogen dioxide, carbon dioxide and fine particles, so the United States is keen to study the level of air quality Throughout the day by air quality index, AQI is the primary way to measure the current quality of the air. AQI values range from 0-500 with 0 being perfectly healthy and 500 being </a:t>
            </a:r>
            <a:r>
              <a:rPr lang="en-US" dirty="0" smtClean="0">
                <a:solidFill>
                  <a:schemeClr val="bg1">
                    <a:lumMod val="95000"/>
                  </a:schemeClr>
                </a:solidFill>
                <a:latin typeface="Times New Roman" panose="02020603050405020304" pitchFamily="18" charset="0"/>
                <a:cs typeface="Times New Roman" panose="02020603050405020304" pitchFamily="18" charset="0"/>
              </a:rPr>
              <a:t>extremely hazardous.</a:t>
            </a:r>
            <a:endParaRPr lang="en-US"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15" name="Right Triangle 14"/>
          <p:cNvSpPr/>
          <p:nvPr/>
        </p:nvSpPr>
        <p:spPr>
          <a:xfrm>
            <a:off x="0" y="5582152"/>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rot="10800000">
            <a:off x="10916152" y="0"/>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p:cNvSpPr/>
          <p:nvPr/>
        </p:nvSpPr>
        <p:spPr>
          <a:xfrm rot="16200000">
            <a:off x="10922289" y="5576015"/>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6137" y="-6137"/>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hevron 19"/>
          <p:cNvSpPr/>
          <p:nvPr/>
        </p:nvSpPr>
        <p:spPr>
          <a:xfrm>
            <a:off x="333756" y="1658843"/>
            <a:ext cx="393192" cy="4114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Pentagon 20"/>
          <p:cNvSpPr/>
          <p:nvPr/>
        </p:nvSpPr>
        <p:spPr>
          <a:xfrm>
            <a:off x="1615440" y="3639883"/>
            <a:ext cx="8961120" cy="2952750"/>
          </a:xfrm>
          <a:custGeom>
            <a:avLst/>
            <a:gdLst>
              <a:gd name="connsiteX0" fmla="*/ 0 w 8961120"/>
              <a:gd name="connsiteY0" fmla="*/ 0 h 2952750"/>
              <a:gd name="connsiteX1" fmla="*/ 8827774 w 8961120"/>
              <a:gd name="connsiteY1" fmla="*/ 0 h 2952750"/>
              <a:gd name="connsiteX2" fmla="*/ 8961120 w 8961120"/>
              <a:gd name="connsiteY2" fmla="*/ 1476375 h 2952750"/>
              <a:gd name="connsiteX3" fmla="*/ 8827774 w 8961120"/>
              <a:gd name="connsiteY3" fmla="*/ 2952750 h 2952750"/>
              <a:gd name="connsiteX4" fmla="*/ 0 w 8961120"/>
              <a:gd name="connsiteY4" fmla="*/ 2952750 h 2952750"/>
              <a:gd name="connsiteX5" fmla="*/ 0 w 8961120"/>
              <a:gd name="connsiteY5" fmla="*/ 0 h 2952750"/>
              <a:gd name="connsiteX0" fmla="*/ 0 w 8961120"/>
              <a:gd name="connsiteY0" fmla="*/ 0 h 2952750"/>
              <a:gd name="connsiteX1" fmla="*/ 8827774 w 8961120"/>
              <a:gd name="connsiteY1" fmla="*/ 0 h 2952750"/>
              <a:gd name="connsiteX2" fmla="*/ 8961120 w 8961120"/>
              <a:gd name="connsiteY2" fmla="*/ 1476375 h 2952750"/>
              <a:gd name="connsiteX3" fmla="*/ 8827774 w 8961120"/>
              <a:gd name="connsiteY3" fmla="*/ 2952750 h 2952750"/>
              <a:gd name="connsiteX4" fmla="*/ 0 w 8961120"/>
              <a:gd name="connsiteY4" fmla="*/ 2952750 h 2952750"/>
              <a:gd name="connsiteX5" fmla="*/ 0 w 8961120"/>
              <a:gd name="connsiteY5" fmla="*/ 0 h 2952750"/>
              <a:gd name="connsiteX0" fmla="*/ 0 w 8961120"/>
              <a:gd name="connsiteY0" fmla="*/ 0 h 2952750"/>
              <a:gd name="connsiteX1" fmla="*/ 8827774 w 8961120"/>
              <a:gd name="connsiteY1" fmla="*/ 0 h 2952750"/>
              <a:gd name="connsiteX2" fmla="*/ 8961120 w 8961120"/>
              <a:gd name="connsiteY2" fmla="*/ 1476375 h 2952750"/>
              <a:gd name="connsiteX3" fmla="*/ 8827774 w 8961120"/>
              <a:gd name="connsiteY3" fmla="*/ 2952750 h 2952750"/>
              <a:gd name="connsiteX4" fmla="*/ 0 w 8961120"/>
              <a:gd name="connsiteY4" fmla="*/ 2952750 h 2952750"/>
              <a:gd name="connsiteX5" fmla="*/ 0 w 8961120"/>
              <a:gd name="connsiteY5" fmla="*/ 0 h 295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61120" h="2952750">
                <a:moveTo>
                  <a:pt x="0" y="0"/>
                </a:moveTo>
                <a:lnTo>
                  <a:pt x="8827774" y="0"/>
                </a:lnTo>
                <a:lnTo>
                  <a:pt x="8961120" y="1476375"/>
                </a:lnTo>
                <a:lnTo>
                  <a:pt x="8827774" y="2952750"/>
                </a:lnTo>
                <a:lnTo>
                  <a:pt x="0" y="2952750"/>
                </a:lnTo>
                <a:lnTo>
                  <a:pt x="0" y="0"/>
                </a:lnTo>
                <a:close/>
              </a:path>
            </a:pathLst>
          </a:custGeom>
          <a:blipFill dpi="0" rotWithShape="0">
            <a:blip r:embed="rId2"/>
            <a:srcRect/>
            <a:stretch>
              <a:fillRect l="-850" r="-170"/>
            </a:stretch>
          </a:blipFill>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5646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ight Triangle 14"/>
          <p:cNvSpPr/>
          <p:nvPr/>
        </p:nvSpPr>
        <p:spPr>
          <a:xfrm>
            <a:off x="0" y="5582152"/>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rot="10800000">
            <a:off x="10916152" y="0"/>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p:cNvSpPr/>
          <p:nvPr/>
        </p:nvSpPr>
        <p:spPr>
          <a:xfrm rot="16200000">
            <a:off x="10922289" y="5576015"/>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6137" y="-6137"/>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638300" y="571500"/>
            <a:ext cx="184731" cy="369332"/>
          </a:xfrm>
          <a:prstGeom prst="rect">
            <a:avLst/>
          </a:prstGeom>
          <a:noFill/>
        </p:spPr>
        <p:txBody>
          <a:bodyPr wrap="none" rtlCol="0">
            <a:spAutoFit/>
          </a:bodyPr>
          <a:lstStyle/>
          <a:p>
            <a:endParaRPr lang="en-US" dirty="0"/>
          </a:p>
        </p:txBody>
      </p:sp>
      <p:grpSp>
        <p:nvGrpSpPr>
          <p:cNvPr id="8" name="Group 7"/>
          <p:cNvGrpSpPr/>
          <p:nvPr/>
        </p:nvGrpSpPr>
        <p:grpSpPr>
          <a:xfrm>
            <a:off x="679914" y="2110331"/>
            <a:ext cx="3228975" cy="795635"/>
            <a:chOff x="990600" y="1609069"/>
            <a:chExt cx="3228975" cy="795635"/>
          </a:xfrm>
        </p:grpSpPr>
        <p:sp>
          <p:nvSpPr>
            <p:cNvPr id="4" name="TextBox 3"/>
            <p:cNvSpPr txBox="1"/>
            <p:nvPr/>
          </p:nvSpPr>
          <p:spPr>
            <a:xfrm>
              <a:off x="1076325" y="1714500"/>
              <a:ext cx="2990850"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Dataset</a:t>
              </a:r>
              <a:r>
                <a:rPr lang="en-US" sz="3200" dirty="0" smtClean="0"/>
                <a:t> </a:t>
              </a:r>
              <a:r>
                <a:rPr lang="en-US" sz="3200" dirty="0" smtClean="0">
                  <a:latin typeface="Times New Roman" panose="02020603050405020304" pitchFamily="18" charset="0"/>
                  <a:cs typeface="Times New Roman" panose="02020603050405020304" pitchFamily="18" charset="0"/>
                </a:rPr>
                <a:t>Describe</a:t>
              </a:r>
              <a:endParaRPr lang="en-US" sz="3200" dirty="0">
                <a:latin typeface="Times New Roman" panose="02020603050405020304" pitchFamily="18" charset="0"/>
                <a:cs typeface="Times New Roman" panose="02020603050405020304" pitchFamily="18" charset="0"/>
              </a:endParaRPr>
            </a:p>
          </p:txBody>
        </p:sp>
        <p:sp>
          <p:nvSpPr>
            <p:cNvPr id="6" name="Bevel 5"/>
            <p:cNvSpPr/>
            <p:nvPr/>
          </p:nvSpPr>
          <p:spPr>
            <a:xfrm>
              <a:off x="990600" y="1609069"/>
              <a:ext cx="3228975" cy="795635"/>
            </a:xfrm>
            <a:prstGeom prst="beve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679914" y="631787"/>
            <a:ext cx="10868025" cy="1020095"/>
            <a:chOff x="752475" y="428568"/>
            <a:chExt cx="10868025" cy="1020095"/>
          </a:xfrm>
        </p:grpSpPr>
        <p:sp>
          <p:nvSpPr>
            <p:cNvPr id="3" name="TextBox 2"/>
            <p:cNvSpPr txBox="1"/>
            <p:nvPr/>
          </p:nvSpPr>
          <p:spPr>
            <a:xfrm>
              <a:off x="1163240" y="433000"/>
              <a:ext cx="10457259" cy="1015663"/>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This issue take a lot of time during all the day to measure, through this project will study the probability of prediction of air quality index depend on old measurement during last forty years to save time and </a:t>
              </a:r>
              <a:r>
                <a:rPr lang="en-US" sz="2000" dirty="0" smtClean="0">
                  <a:latin typeface="Times New Roman" panose="02020603050405020304" pitchFamily="18" charset="0"/>
                  <a:cs typeface="Times New Roman" panose="02020603050405020304" pitchFamily="18" charset="0"/>
                </a:rPr>
                <a:t>cost.</a:t>
              </a:r>
              <a:endParaRPr lang="en-US" sz="2000" dirty="0">
                <a:latin typeface="Times New Roman" panose="02020603050405020304" pitchFamily="18" charset="0"/>
                <a:cs typeface="Times New Roman" panose="02020603050405020304" pitchFamily="18" charset="0"/>
              </a:endParaRPr>
            </a:p>
          </p:txBody>
        </p:sp>
        <p:sp>
          <p:nvSpPr>
            <p:cNvPr id="7" name="4-Point Star 6"/>
            <p:cNvSpPr/>
            <p:nvPr/>
          </p:nvSpPr>
          <p:spPr>
            <a:xfrm>
              <a:off x="754167" y="428568"/>
              <a:ext cx="409073" cy="406438"/>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Process 9"/>
            <p:cNvSpPr/>
            <p:nvPr/>
          </p:nvSpPr>
          <p:spPr>
            <a:xfrm>
              <a:off x="752475" y="428568"/>
              <a:ext cx="10868025" cy="102009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Striped Right Arrow 11"/>
          <p:cNvSpPr/>
          <p:nvPr/>
        </p:nvSpPr>
        <p:spPr>
          <a:xfrm>
            <a:off x="679914" y="3200400"/>
            <a:ext cx="919096" cy="3810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
          <p:cNvSpPr>
            <a:spLocks noChangeArrowheads="1"/>
          </p:cNvSpPr>
          <p:nvPr/>
        </p:nvSpPr>
        <p:spPr bwMode="auto">
          <a:xfrm>
            <a:off x="1823031" y="3010472"/>
            <a:ext cx="25622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Unicode MS"/>
              </a:rPr>
              <a:t>5617325 </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Rows</a:t>
            </a:r>
            <a:r>
              <a:rPr kumimoji="0" lang="en-US" altLang="en-US" sz="40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
          <p:cNvSpPr>
            <a:spLocks noChangeArrowheads="1"/>
          </p:cNvSpPr>
          <p:nvPr/>
        </p:nvSpPr>
        <p:spPr bwMode="auto">
          <a:xfrm>
            <a:off x="7299906" y="3010472"/>
            <a:ext cx="223461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Unicode MS"/>
              </a:rPr>
              <a:t>15 </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Features</a:t>
            </a:r>
            <a:r>
              <a:rPr kumimoji="0" lang="en-US" altLang="en-US" sz="40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20" name="Striped Right Arrow 19"/>
          <p:cNvSpPr/>
          <p:nvPr/>
        </p:nvSpPr>
        <p:spPr>
          <a:xfrm>
            <a:off x="6057900" y="3200400"/>
            <a:ext cx="919096" cy="3810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Wave 13"/>
          <p:cNvSpPr/>
          <p:nvPr/>
        </p:nvSpPr>
        <p:spPr>
          <a:xfrm>
            <a:off x="4570876" y="5805083"/>
            <a:ext cx="3086100" cy="838200"/>
          </a:xfrm>
          <a:prstGeom prst="wav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837014" y="5931796"/>
            <a:ext cx="2553824"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From Kaggle</a:t>
            </a:r>
            <a:endParaRPr lang="en-US" sz="3200"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7390838" y="3868255"/>
            <a:ext cx="3384260"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8 Numerical Columns</a:t>
            </a:r>
            <a:endParaRPr lang="en-US" sz="2800"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7390838" y="4558038"/>
            <a:ext cx="3552163"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7</a:t>
            </a:r>
            <a:r>
              <a:rPr lang="en-US" sz="2800" dirty="0" smtClean="0">
                <a:latin typeface="Times New Roman" panose="02020603050405020304" pitchFamily="18" charset="0"/>
                <a:cs typeface="Times New Roman" panose="02020603050405020304" pitchFamily="18" charset="0"/>
              </a:rPr>
              <a:t> Categorical Columns</a:t>
            </a:r>
            <a:endParaRPr lang="en-US" sz="2800"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679915" y="3903470"/>
            <a:ext cx="5168436" cy="1384995"/>
          </a:xfrm>
          <a:prstGeom prst="rect">
            <a:avLst/>
          </a:prstGeom>
          <a:noFill/>
        </p:spPr>
        <p:txBody>
          <a:bodyPr wrap="square" rtlCol="0">
            <a:spAutoFit/>
          </a:bodyPr>
          <a:lstStyle/>
          <a:p>
            <a:pPr algn="just"/>
            <a:r>
              <a:rPr lang="en-US" sz="2800" dirty="0" smtClean="0">
                <a:latin typeface="Times New Roman" panose="02020603050405020304" pitchFamily="18" charset="0"/>
                <a:cs typeface="Times New Roman" panose="02020603050405020304" pitchFamily="18" charset="0"/>
              </a:rPr>
              <a:t>Each row represent average test of all measurement of AQI along all day.</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25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358703" y="478212"/>
            <a:ext cx="3474594" cy="785362"/>
            <a:chOff x="4706111" y="681488"/>
            <a:chExt cx="3474594" cy="785362"/>
          </a:xfrm>
        </p:grpSpPr>
        <p:sp>
          <p:nvSpPr>
            <p:cNvPr id="9" name="Folded Corner 8"/>
            <p:cNvSpPr/>
            <p:nvPr/>
          </p:nvSpPr>
          <p:spPr>
            <a:xfrm>
              <a:off x="4706111" y="681488"/>
              <a:ext cx="3474593" cy="785362"/>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734890" y="681488"/>
              <a:ext cx="3445815" cy="707886"/>
            </a:xfrm>
            <a:prstGeom prst="rect">
              <a:avLst/>
            </a:prstGeom>
            <a:noFill/>
          </p:spPr>
          <p:txBody>
            <a:bodyPr wrap="none" rtlCol="0">
              <a:spAutoFit/>
            </a:bodyPr>
            <a:lstStyle/>
            <a:p>
              <a:r>
                <a:rPr lang="en-US" sz="4000" dirty="0" smtClean="0">
                  <a:latin typeface="Times New Roman" panose="02020603050405020304" pitchFamily="18" charset="0"/>
                  <a:cs typeface="Times New Roman" panose="02020603050405020304" pitchFamily="18" charset="0"/>
                </a:rPr>
                <a:t>Data Wrangling</a:t>
              </a:r>
              <a:endParaRPr lang="en-US" sz="4000" dirty="0">
                <a:latin typeface="Times New Roman" panose="02020603050405020304" pitchFamily="18" charset="0"/>
                <a:cs typeface="Times New Roman" panose="02020603050405020304" pitchFamily="18" charset="0"/>
              </a:endParaRPr>
            </a:p>
          </p:txBody>
        </p:sp>
      </p:grpSp>
      <p:sp>
        <p:nvSpPr>
          <p:cNvPr id="15" name="Right Triangle 14"/>
          <p:cNvSpPr/>
          <p:nvPr/>
        </p:nvSpPr>
        <p:spPr>
          <a:xfrm>
            <a:off x="0" y="5582152"/>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rot="10800000">
            <a:off x="10916152" y="0"/>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p:cNvSpPr/>
          <p:nvPr/>
        </p:nvSpPr>
        <p:spPr>
          <a:xfrm rot="16200000">
            <a:off x="10922289" y="5576015"/>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6137" y="-6137"/>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738504" y="2555891"/>
            <a:ext cx="10638792" cy="4289835"/>
            <a:chOff x="743266" y="2637923"/>
            <a:chExt cx="10638792" cy="4289835"/>
          </a:xfrm>
        </p:grpSpPr>
        <p:sp>
          <p:nvSpPr>
            <p:cNvPr id="7" name="Oval 6"/>
            <p:cNvSpPr/>
            <p:nvPr/>
          </p:nvSpPr>
          <p:spPr>
            <a:xfrm>
              <a:off x="743266" y="2637923"/>
              <a:ext cx="823648" cy="823648"/>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8" name="Chord 7"/>
            <p:cNvSpPr/>
            <p:nvPr/>
          </p:nvSpPr>
          <p:spPr>
            <a:xfrm>
              <a:off x="825631" y="2720287"/>
              <a:ext cx="658918" cy="658918"/>
            </a:xfrm>
            <a:prstGeom prst="chord">
              <a:avLst>
                <a:gd name="adj1" fmla="val 1168272"/>
                <a:gd name="adj2" fmla="val 9631728"/>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Freeform 10"/>
            <p:cNvSpPr/>
            <p:nvPr/>
          </p:nvSpPr>
          <p:spPr>
            <a:xfrm>
              <a:off x="1738508" y="3461571"/>
              <a:ext cx="2436626" cy="3466187"/>
            </a:xfrm>
            <a:custGeom>
              <a:avLst/>
              <a:gdLst>
                <a:gd name="connsiteX0" fmla="*/ 0 w 2436626"/>
                <a:gd name="connsiteY0" fmla="*/ 0 h 3466187"/>
                <a:gd name="connsiteX1" fmla="*/ 2436626 w 2436626"/>
                <a:gd name="connsiteY1" fmla="*/ 0 h 3466187"/>
                <a:gd name="connsiteX2" fmla="*/ 2436626 w 2436626"/>
                <a:gd name="connsiteY2" fmla="*/ 3466187 h 3466187"/>
                <a:gd name="connsiteX3" fmla="*/ 0 w 2436626"/>
                <a:gd name="connsiteY3" fmla="*/ 3466187 h 3466187"/>
                <a:gd name="connsiteX4" fmla="*/ 0 w 2436626"/>
                <a:gd name="connsiteY4" fmla="*/ 0 h 3466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626" h="3466187">
                  <a:moveTo>
                    <a:pt x="0" y="0"/>
                  </a:moveTo>
                  <a:lnTo>
                    <a:pt x="2436626" y="0"/>
                  </a:lnTo>
                  <a:lnTo>
                    <a:pt x="2436626" y="3466187"/>
                  </a:lnTo>
                  <a:lnTo>
                    <a:pt x="0" y="346618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lvl="0" algn="l" defTabSz="106680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Load csv file, explore first five rows, sort values by date.</a:t>
              </a:r>
              <a:endParaRPr lang="en-US" sz="2400" kern="1200" dirty="0">
                <a:latin typeface="Times New Roman" panose="02020603050405020304" pitchFamily="18" charset="0"/>
                <a:cs typeface="Times New Roman" panose="02020603050405020304" pitchFamily="18" charset="0"/>
              </a:endParaRPr>
            </a:p>
          </p:txBody>
        </p:sp>
        <p:sp>
          <p:nvSpPr>
            <p:cNvPr id="12" name="Freeform 11"/>
            <p:cNvSpPr/>
            <p:nvPr/>
          </p:nvSpPr>
          <p:spPr>
            <a:xfrm>
              <a:off x="1738508" y="2832419"/>
              <a:ext cx="2436626" cy="434655"/>
            </a:xfrm>
            <a:custGeom>
              <a:avLst/>
              <a:gdLst>
                <a:gd name="connsiteX0" fmla="*/ 0 w 2436626"/>
                <a:gd name="connsiteY0" fmla="*/ 0 h 434655"/>
                <a:gd name="connsiteX1" fmla="*/ 2436626 w 2436626"/>
                <a:gd name="connsiteY1" fmla="*/ 0 h 434655"/>
                <a:gd name="connsiteX2" fmla="*/ 2436626 w 2436626"/>
                <a:gd name="connsiteY2" fmla="*/ 434655 h 434655"/>
                <a:gd name="connsiteX3" fmla="*/ 0 w 2436626"/>
                <a:gd name="connsiteY3" fmla="*/ 434655 h 434655"/>
                <a:gd name="connsiteX4" fmla="*/ 0 w 2436626"/>
                <a:gd name="connsiteY4" fmla="*/ 0 h 434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626" h="434655">
                  <a:moveTo>
                    <a:pt x="0" y="0"/>
                  </a:moveTo>
                  <a:lnTo>
                    <a:pt x="2436626" y="0"/>
                  </a:lnTo>
                  <a:lnTo>
                    <a:pt x="2436626" y="434655"/>
                  </a:lnTo>
                  <a:lnTo>
                    <a:pt x="0" y="43465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6040" tIns="66040" rIns="66040" bIns="66040" numCol="1" spcCol="1270" anchor="b" anchorCtr="0">
              <a:noAutofit/>
            </a:bodyPr>
            <a:lstStyle/>
            <a:p>
              <a:pPr lvl="0" algn="l" defTabSz="1155700">
                <a:lnSpc>
                  <a:spcPct val="90000"/>
                </a:lnSpc>
                <a:spcBef>
                  <a:spcPct val="0"/>
                </a:spcBef>
                <a:spcAft>
                  <a:spcPct val="35000"/>
                </a:spcAft>
              </a:pPr>
              <a:r>
                <a:rPr lang="en-US" sz="2600" kern="1200" dirty="0" smtClean="0">
                  <a:latin typeface="Times New Roman" panose="02020603050405020304" pitchFamily="18" charset="0"/>
                  <a:cs typeface="Times New Roman" panose="02020603050405020304" pitchFamily="18" charset="0"/>
                </a:rPr>
                <a:t>Load &amp; Explore</a:t>
              </a:r>
              <a:endParaRPr lang="en-US" sz="2600" kern="1200" dirty="0">
                <a:latin typeface="Times New Roman" panose="02020603050405020304" pitchFamily="18" charset="0"/>
                <a:cs typeface="Times New Roman" panose="02020603050405020304" pitchFamily="18" charset="0"/>
              </a:endParaRPr>
            </a:p>
          </p:txBody>
        </p:sp>
        <p:sp>
          <p:nvSpPr>
            <p:cNvPr id="14" name="Oval 13"/>
            <p:cNvSpPr/>
            <p:nvPr/>
          </p:nvSpPr>
          <p:spPr>
            <a:xfrm>
              <a:off x="4346728" y="2637923"/>
              <a:ext cx="823648" cy="823648"/>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1" name="Chord 20"/>
            <p:cNvSpPr/>
            <p:nvPr/>
          </p:nvSpPr>
          <p:spPr>
            <a:xfrm>
              <a:off x="4429093" y="2720287"/>
              <a:ext cx="658918" cy="658918"/>
            </a:xfrm>
            <a:prstGeom prst="chord">
              <a:avLst>
                <a:gd name="adj1" fmla="val 20431728"/>
                <a:gd name="adj2" fmla="val 11968272"/>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Freeform 21"/>
            <p:cNvSpPr/>
            <p:nvPr/>
          </p:nvSpPr>
          <p:spPr>
            <a:xfrm>
              <a:off x="5341970" y="3461571"/>
              <a:ext cx="2436626" cy="3466187"/>
            </a:xfrm>
            <a:custGeom>
              <a:avLst/>
              <a:gdLst>
                <a:gd name="connsiteX0" fmla="*/ 0 w 2436626"/>
                <a:gd name="connsiteY0" fmla="*/ 0 h 3466187"/>
                <a:gd name="connsiteX1" fmla="*/ 2436626 w 2436626"/>
                <a:gd name="connsiteY1" fmla="*/ 0 h 3466187"/>
                <a:gd name="connsiteX2" fmla="*/ 2436626 w 2436626"/>
                <a:gd name="connsiteY2" fmla="*/ 3466187 h 3466187"/>
                <a:gd name="connsiteX3" fmla="*/ 0 w 2436626"/>
                <a:gd name="connsiteY3" fmla="*/ 3466187 h 3466187"/>
                <a:gd name="connsiteX4" fmla="*/ 0 w 2436626"/>
                <a:gd name="connsiteY4" fmla="*/ 0 h 3466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626" h="3466187">
                  <a:moveTo>
                    <a:pt x="0" y="0"/>
                  </a:moveTo>
                  <a:lnTo>
                    <a:pt x="2436626" y="0"/>
                  </a:lnTo>
                  <a:lnTo>
                    <a:pt x="2436626" y="3466187"/>
                  </a:lnTo>
                  <a:lnTo>
                    <a:pt x="0" y="346618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lvl="0" algn="l" defTabSz="106680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check duplicates values and drop, dealing with missing data.</a:t>
              </a:r>
              <a:endParaRPr lang="en-US" sz="2400" kern="1200" dirty="0">
                <a:latin typeface="Times New Roman" panose="02020603050405020304" pitchFamily="18" charset="0"/>
                <a:cs typeface="Times New Roman" panose="02020603050405020304" pitchFamily="18" charset="0"/>
              </a:endParaRPr>
            </a:p>
          </p:txBody>
        </p:sp>
        <p:sp>
          <p:nvSpPr>
            <p:cNvPr id="23" name="Freeform 22"/>
            <p:cNvSpPr/>
            <p:nvPr/>
          </p:nvSpPr>
          <p:spPr>
            <a:xfrm>
              <a:off x="5341970" y="2803842"/>
              <a:ext cx="2436626" cy="491808"/>
            </a:xfrm>
            <a:custGeom>
              <a:avLst/>
              <a:gdLst>
                <a:gd name="connsiteX0" fmla="*/ 0 w 2436626"/>
                <a:gd name="connsiteY0" fmla="*/ 0 h 491808"/>
                <a:gd name="connsiteX1" fmla="*/ 2436626 w 2436626"/>
                <a:gd name="connsiteY1" fmla="*/ 0 h 491808"/>
                <a:gd name="connsiteX2" fmla="*/ 2436626 w 2436626"/>
                <a:gd name="connsiteY2" fmla="*/ 491808 h 491808"/>
                <a:gd name="connsiteX3" fmla="*/ 0 w 2436626"/>
                <a:gd name="connsiteY3" fmla="*/ 491808 h 491808"/>
                <a:gd name="connsiteX4" fmla="*/ 0 w 2436626"/>
                <a:gd name="connsiteY4" fmla="*/ 0 h 491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626" h="491808">
                  <a:moveTo>
                    <a:pt x="0" y="0"/>
                  </a:moveTo>
                  <a:lnTo>
                    <a:pt x="2436626" y="0"/>
                  </a:lnTo>
                  <a:lnTo>
                    <a:pt x="2436626" y="491808"/>
                  </a:lnTo>
                  <a:lnTo>
                    <a:pt x="0" y="49180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6040" tIns="66040" rIns="66040" bIns="66040" numCol="1" spcCol="1270" anchor="b" anchorCtr="0">
              <a:noAutofit/>
            </a:bodyPr>
            <a:lstStyle/>
            <a:p>
              <a:pPr lvl="0" algn="l" defTabSz="1155700">
                <a:lnSpc>
                  <a:spcPct val="90000"/>
                </a:lnSpc>
                <a:spcBef>
                  <a:spcPct val="0"/>
                </a:spcBef>
                <a:spcAft>
                  <a:spcPct val="35000"/>
                </a:spcAft>
              </a:pPr>
              <a:r>
                <a:rPr lang="en-US" sz="2600" kern="1200" dirty="0" smtClean="0">
                  <a:latin typeface="Times New Roman" panose="02020603050405020304" pitchFamily="18" charset="0"/>
                  <a:cs typeface="Times New Roman" panose="02020603050405020304" pitchFamily="18" charset="0"/>
                </a:rPr>
                <a:t>Clean</a:t>
              </a:r>
              <a:endParaRPr lang="en-US" sz="2600" kern="1200" dirty="0">
                <a:latin typeface="Times New Roman" panose="02020603050405020304" pitchFamily="18" charset="0"/>
                <a:cs typeface="Times New Roman" panose="02020603050405020304" pitchFamily="18" charset="0"/>
              </a:endParaRPr>
            </a:p>
          </p:txBody>
        </p:sp>
        <p:sp>
          <p:nvSpPr>
            <p:cNvPr id="24" name="Oval 23"/>
            <p:cNvSpPr/>
            <p:nvPr/>
          </p:nvSpPr>
          <p:spPr>
            <a:xfrm>
              <a:off x="7950190" y="2637923"/>
              <a:ext cx="823648" cy="823648"/>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5" name="Chord 24"/>
            <p:cNvSpPr/>
            <p:nvPr/>
          </p:nvSpPr>
          <p:spPr>
            <a:xfrm>
              <a:off x="8032555" y="2720287"/>
              <a:ext cx="658918" cy="658918"/>
            </a:xfrm>
            <a:prstGeom prst="chord">
              <a:avLst>
                <a:gd name="adj1" fmla="val 16200000"/>
                <a:gd name="adj2" fmla="val 162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Freeform 25"/>
            <p:cNvSpPr/>
            <p:nvPr/>
          </p:nvSpPr>
          <p:spPr>
            <a:xfrm>
              <a:off x="8945432" y="3461571"/>
              <a:ext cx="2436626" cy="3466187"/>
            </a:xfrm>
            <a:custGeom>
              <a:avLst/>
              <a:gdLst>
                <a:gd name="connsiteX0" fmla="*/ 0 w 2436626"/>
                <a:gd name="connsiteY0" fmla="*/ 0 h 3466187"/>
                <a:gd name="connsiteX1" fmla="*/ 2436626 w 2436626"/>
                <a:gd name="connsiteY1" fmla="*/ 0 h 3466187"/>
                <a:gd name="connsiteX2" fmla="*/ 2436626 w 2436626"/>
                <a:gd name="connsiteY2" fmla="*/ 3466187 h 3466187"/>
                <a:gd name="connsiteX3" fmla="*/ 0 w 2436626"/>
                <a:gd name="connsiteY3" fmla="*/ 3466187 h 3466187"/>
                <a:gd name="connsiteX4" fmla="*/ 0 w 2436626"/>
                <a:gd name="connsiteY4" fmla="*/ 0 h 3466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626" h="3466187">
                  <a:moveTo>
                    <a:pt x="0" y="0"/>
                  </a:moveTo>
                  <a:lnTo>
                    <a:pt x="2436626" y="0"/>
                  </a:lnTo>
                  <a:lnTo>
                    <a:pt x="2436626" y="3466187"/>
                  </a:lnTo>
                  <a:lnTo>
                    <a:pt x="0" y="346618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lvl="0" algn="l" defTabSz="106680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Extract year, month, day and </a:t>
              </a:r>
              <a:r>
                <a:rPr lang="en-US" sz="2400" kern="1200" smtClean="0">
                  <a:latin typeface="Times New Roman" panose="02020603050405020304" pitchFamily="18" charset="0"/>
                  <a:cs typeface="Times New Roman" panose="02020603050405020304" pitchFamily="18" charset="0"/>
                </a:rPr>
                <a:t>square kilometer.</a:t>
              </a:r>
              <a:endParaRPr lang="en-US" sz="2400" kern="1200" dirty="0">
                <a:latin typeface="Times New Roman" panose="02020603050405020304" pitchFamily="18" charset="0"/>
                <a:cs typeface="Times New Roman" panose="02020603050405020304" pitchFamily="18" charset="0"/>
              </a:endParaRPr>
            </a:p>
          </p:txBody>
        </p:sp>
        <p:sp>
          <p:nvSpPr>
            <p:cNvPr id="27" name="Freeform 26"/>
            <p:cNvSpPr/>
            <p:nvPr/>
          </p:nvSpPr>
          <p:spPr>
            <a:xfrm>
              <a:off x="8945432" y="2637923"/>
              <a:ext cx="2436626" cy="823648"/>
            </a:xfrm>
            <a:custGeom>
              <a:avLst/>
              <a:gdLst>
                <a:gd name="connsiteX0" fmla="*/ 0 w 2436626"/>
                <a:gd name="connsiteY0" fmla="*/ 0 h 823648"/>
                <a:gd name="connsiteX1" fmla="*/ 2436626 w 2436626"/>
                <a:gd name="connsiteY1" fmla="*/ 0 h 823648"/>
                <a:gd name="connsiteX2" fmla="*/ 2436626 w 2436626"/>
                <a:gd name="connsiteY2" fmla="*/ 823648 h 823648"/>
                <a:gd name="connsiteX3" fmla="*/ 0 w 2436626"/>
                <a:gd name="connsiteY3" fmla="*/ 823648 h 823648"/>
                <a:gd name="connsiteX4" fmla="*/ 0 w 2436626"/>
                <a:gd name="connsiteY4" fmla="*/ 0 h 823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626" h="823648">
                  <a:moveTo>
                    <a:pt x="0" y="0"/>
                  </a:moveTo>
                  <a:lnTo>
                    <a:pt x="2436626" y="0"/>
                  </a:lnTo>
                  <a:lnTo>
                    <a:pt x="2436626" y="823648"/>
                  </a:lnTo>
                  <a:lnTo>
                    <a:pt x="0" y="82364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6040" tIns="66040" rIns="66040" bIns="66040" numCol="1" spcCol="1270" anchor="b" anchorCtr="0">
              <a:noAutofit/>
            </a:bodyPr>
            <a:lstStyle/>
            <a:p>
              <a:pPr lvl="0" algn="l" defTabSz="1155700">
                <a:lnSpc>
                  <a:spcPct val="90000"/>
                </a:lnSpc>
                <a:spcBef>
                  <a:spcPct val="0"/>
                </a:spcBef>
                <a:spcAft>
                  <a:spcPct val="35000"/>
                </a:spcAft>
              </a:pPr>
              <a:r>
                <a:rPr lang="en-US" sz="2600" b="0" kern="1200" dirty="0" smtClean="0">
                  <a:latin typeface="Times New Roman" panose="02020603050405020304" pitchFamily="18" charset="0"/>
                  <a:cs typeface="Times New Roman" panose="02020603050405020304" pitchFamily="18" charset="0"/>
                </a:rPr>
                <a:t>Feature Extract &amp; Transform</a:t>
              </a:r>
              <a:endParaRPr lang="en-US" sz="2600" kern="12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440656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241389" y="490486"/>
            <a:ext cx="5633022" cy="785362"/>
            <a:chOff x="4706111" y="681488"/>
            <a:chExt cx="3474593" cy="785362"/>
          </a:xfrm>
        </p:grpSpPr>
        <p:sp>
          <p:nvSpPr>
            <p:cNvPr id="9" name="Folded Corner 8"/>
            <p:cNvSpPr/>
            <p:nvPr/>
          </p:nvSpPr>
          <p:spPr>
            <a:xfrm>
              <a:off x="4706111" y="681488"/>
              <a:ext cx="3474593" cy="785362"/>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734890" y="681488"/>
              <a:ext cx="3109565" cy="707886"/>
            </a:xfrm>
            <a:prstGeom prst="rect">
              <a:avLst/>
            </a:prstGeom>
            <a:noFill/>
          </p:spPr>
          <p:txBody>
            <a:bodyPr wrap="none" rtlCol="0">
              <a:spAutoFit/>
            </a:bodyPr>
            <a:lstStyle/>
            <a:p>
              <a:r>
                <a:rPr lang="en-US" sz="4000" dirty="0" smtClean="0">
                  <a:latin typeface="Times New Roman" panose="02020603050405020304" pitchFamily="18" charset="0"/>
                  <a:cs typeface="Times New Roman" panose="02020603050405020304" pitchFamily="18" charset="0"/>
                </a:rPr>
                <a:t>Exploratory Data Analysis </a:t>
              </a:r>
              <a:endParaRPr lang="en-US" sz="4000" dirty="0">
                <a:latin typeface="Times New Roman" panose="02020603050405020304" pitchFamily="18" charset="0"/>
                <a:cs typeface="Times New Roman" panose="02020603050405020304" pitchFamily="18" charset="0"/>
              </a:endParaRPr>
            </a:p>
          </p:txBody>
        </p:sp>
      </p:grpSp>
      <p:sp>
        <p:nvSpPr>
          <p:cNvPr id="15" name="Right Triangle 14"/>
          <p:cNvSpPr/>
          <p:nvPr/>
        </p:nvSpPr>
        <p:spPr>
          <a:xfrm>
            <a:off x="0" y="5582152"/>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rot="10800000">
            <a:off x="10916152" y="0"/>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p:cNvSpPr/>
          <p:nvPr/>
        </p:nvSpPr>
        <p:spPr>
          <a:xfrm rot="16200000">
            <a:off x="10922289" y="5576015"/>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6137" y="-6137"/>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087486" y="2057400"/>
            <a:ext cx="7940828"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What's the average of AQI for last 10 year in California for each City </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grpSp>
        <p:nvGrpSpPr>
          <p:cNvPr id="13" name="Group 12"/>
          <p:cNvGrpSpPr/>
          <p:nvPr/>
        </p:nvGrpSpPr>
        <p:grpSpPr>
          <a:xfrm>
            <a:off x="1243330" y="1933577"/>
            <a:ext cx="844156" cy="523935"/>
            <a:chOff x="1400176" y="2057400"/>
            <a:chExt cx="678165" cy="489075"/>
          </a:xfrm>
        </p:grpSpPr>
        <p:sp>
          <p:nvSpPr>
            <p:cNvPr id="5" name="Cloud Callout 4"/>
            <p:cNvSpPr/>
            <p:nvPr/>
          </p:nvSpPr>
          <p:spPr>
            <a:xfrm flipH="1">
              <a:off x="1400176" y="2057400"/>
              <a:ext cx="678165" cy="489075"/>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520208" y="2115193"/>
              <a:ext cx="468709" cy="373489"/>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Q 1</a:t>
              </a:r>
              <a:endParaRPr lang="en-US" sz="2000" dirty="0">
                <a:latin typeface="Times New Roman" panose="02020603050405020304" pitchFamily="18" charset="0"/>
                <a:cs typeface="Times New Roman" panose="02020603050405020304" pitchFamily="18" charset="0"/>
              </a:endParaRPr>
            </a:p>
          </p:txBody>
        </p:sp>
      </p:grpSp>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l="8609" t="3553" r="8255"/>
          <a:stretch/>
        </p:blipFill>
        <p:spPr>
          <a:xfrm>
            <a:off x="1976175" y="2781300"/>
            <a:ext cx="8286751" cy="3815202"/>
          </a:xfrm>
          <a:prstGeom prst="rect">
            <a:avLst/>
          </a:prstGeom>
        </p:spPr>
      </p:pic>
    </p:spTree>
    <p:extLst>
      <p:ext uri="{BB962C8B-B14F-4D97-AF65-F5344CB8AC3E}">
        <p14:creationId xmlns:p14="http://schemas.microsoft.com/office/powerpoint/2010/main" val="3161368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ight Triangle 14"/>
          <p:cNvSpPr/>
          <p:nvPr/>
        </p:nvSpPr>
        <p:spPr>
          <a:xfrm>
            <a:off x="0" y="5582152"/>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rot="10800000">
            <a:off x="10916152" y="0"/>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p:cNvSpPr/>
          <p:nvPr/>
        </p:nvSpPr>
        <p:spPr>
          <a:xfrm rot="16200000">
            <a:off x="10922289" y="5576015"/>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6137" y="-6137"/>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8943" y="863462"/>
            <a:ext cx="8198270"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What's the highest parameter concentration along months in California ?</a:t>
            </a:r>
          </a:p>
        </p:txBody>
      </p:sp>
      <p:grpSp>
        <p:nvGrpSpPr>
          <p:cNvPr id="13" name="Group 12"/>
          <p:cNvGrpSpPr/>
          <p:nvPr/>
        </p:nvGrpSpPr>
        <p:grpSpPr>
          <a:xfrm>
            <a:off x="1574787" y="739639"/>
            <a:ext cx="844156" cy="523935"/>
            <a:chOff x="1400176" y="2057400"/>
            <a:chExt cx="678165" cy="489075"/>
          </a:xfrm>
        </p:grpSpPr>
        <p:sp>
          <p:nvSpPr>
            <p:cNvPr id="5" name="Cloud Callout 4"/>
            <p:cNvSpPr/>
            <p:nvPr/>
          </p:nvSpPr>
          <p:spPr>
            <a:xfrm flipH="1">
              <a:off x="1400176" y="2057400"/>
              <a:ext cx="678165" cy="489075"/>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520208" y="2115193"/>
              <a:ext cx="468709" cy="373489"/>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Q 2</a:t>
              </a:r>
              <a:endParaRPr lang="en-US" sz="2000" dirty="0">
                <a:latin typeface="Times New Roman" panose="02020603050405020304" pitchFamily="18" charset="0"/>
                <a:cs typeface="Times New Roman" panose="02020603050405020304" pitchFamily="18" charset="0"/>
              </a:endParaRPr>
            </a:p>
          </p:txBody>
        </p:sp>
      </p:gr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7617" t="4389" r="6726" b="2100"/>
          <a:stretch/>
        </p:blipFill>
        <p:spPr>
          <a:xfrm>
            <a:off x="1057275" y="1828800"/>
            <a:ext cx="10067925" cy="4667250"/>
          </a:xfrm>
          <a:prstGeom prst="rect">
            <a:avLst/>
          </a:prstGeom>
        </p:spPr>
      </p:pic>
    </p:spTree>
    <p:extLst>
      <p:ext uri="{BB962C8B-B14F-4D97-AF65-F5344CB8AC3E}">
        <p14:creationId xmlns:p14="http://schemas.microsoft.com/office/powerpoint/2010/main" val="578782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ight Triangle 14"/>
          <p:cNvSpPr/>
          <p:nvPr/>
        </p:nvSpPr>
        <p:spPr>
          <a:xfrm>
            <a:off x="0" y="5582152"/>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rot="10800000">
            <a:off x="10916152" y="0"/>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p:cNvSpPr/>
          <p:nvPr/>
        </p:nvSpPr>
        <p:spPr>
          <a:xfrm rot="16200000">
            <a:off x="10922289" y="5576015"/>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6137" y="-6137"/>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923643" y="875736"/>
            <a:ext cx="8701934"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compare between Riverside city and Los Angeles city which one have better AQI ?</a:t>
            </a:r>
          </a:p>
        </p:txBody>
      </p:sp>
      <p:grpSp>
        <p:nvGrpSpPr>
          <p:cNvPr id="13" name="Group 12"/>
          <p:cNvGrpSpPr/>
          <p:nvPr/>
        </p:nvGrpSpPr>
        <p:grpSpPr>
          <a:xfrm>
            <a:off x="1079487" y="751913"/>
            <a:ext cx="844156" cy="523935"/>
            <a:chOff x="1400176" y="2057400"/>
            <a:chExt cx="678165" cy="489075"/>
          </a:xfrm>
        </p:grpSpPr>
        <p:sp>
          <p:nvSpPr>
            <p:cNvPr id="5" name="Cloud Callout 4"/>
            <p:cNvSpPr/>
            <p:nvPr/>
          </p:nvSpPr>
          <p:spPr>
            <a:xfrm flipH="1">
              <a:off x="1400176" y="2057400"/>
              <a:ext cx="678165" cy="489075"/>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520208" y="2115193"/>
              <a:ext cx="468709" cy="373489"/>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Q 3</a:t>
              </a:r>
              <a:endParaRPr lang="en-US" sz="2000" dirty="0">
                <a:latin typeface="Times New Roman" panose="02020603050405020304" pitchFamily="18" charset="0"/>
                <a:cs typeface="Times New Roman" panose="02020603050405020304" pitchFamily="18" charset="0"/>
              </a:endParaRPr>
            </a:p>
          </p:txBody>
        </p:sp>
      </p:gr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8133" t="4302" r="7328" b="2638"/>
          <a:stretch/>
        </p:blipFill>
        <p:spPr>
          <a:xfrm>
            <a:off x="909637" y="1549320"/>
            <a:ext cx="10320338" cy="4943475"/>
          </a:xfrm>
          <a:prstGeom prst="rect">
            <a:avLst/>
          </a:prstGeom>
        </p:spPr>
      </p:pic>
    </p:spTree>
    <p:extLst>
      <p:ext uri="{BB962C8B-B14F-4D97-AF65-F5344CB8AC3E}">
        <p14:creationId xmlns:p14="http://schemas.microsoft.com/office/powerpoint/2010/main" val="2353995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ight Triangle 14"/>
          <p:cNvSpPr/>
          <p:nvPr/>
        </p:nvSpPr>
        <p:spPr>
          <a:xfrm>
            <a:off x="0" y="5582152"/>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rot="10800000">
            <a:off x="10916152" y="0"/>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p:cNvSpPr/>
          <p:nvPr/>
        </p:nvSpPr>
        <p:spPr>
          <a:xfrm rot="16200000">
            <a:off x="10922289" y="5576015"/>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6137" y="-6137"/>
            <a:ext cx="1263574" cy="1275848"/>
          </a:xfrm>
          <a:prstGeom prst="rtTriangle">
            <a:avLst/>
          </a:prstGeom>
          <a:pattFill prst="pct5">
            <a:fgClr>
              <a:srgbClr val="FFFF00"/>
            </a:fgClr>
            <a:bgClr>
              <a:schemeClr val="tx2"/>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761520" y="584364"/>
            <a:ext cx="9513117" cy="707886"/>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Does the area of the city in square kilometers affect </a:t>
            </a:r>
            <a:r>
              <a:rPr lang="en-US" sz="2000" b="1" dirty="0" smtClean="0">
                <a:latin typeface="Times New Roman" panose="02020603050405020304" pitchFamily="18" charset="0"/>
                <a:cs typeface="Times New Roman" panose="02020603050405020304" pitchFamily="18" charset="0"/>
              </a:rPr>
              <a:t>on the </a:t>
            </a:r>
            <a:r>
              <a:rPr lang="en-US" sz="2000" b="1" dirty="0">
                <a:latin typeface="Times New Roman" panose="02020603050405020304" pitchFamily="18" charset="0"/>
                <a:cs typeface="Times New Roman" panose="02020603050405020304" pitchFamily="18" charset="0"/>
              </a:rPr>
              <a:t>Number of Sites </a:t>
            </a:r>
            <a:r>
              <a:rPr lang="en-US" sz="2000" b="1" dirty="0" smtClean="0">
                <a:latin typeface="Times New Roman" panose="02020603050405020304" pitchFamily="18" charset="0"/>
                <a:cs typeface="Times New Roman" panose="02020603050405020304" pitchFamily="18" charset="0"/>
              </a:rPr>
              <a:t>Reporting</a:t>
            </a:r>
          </a:p>
          <a:p>
            <a:pPr algn="ct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needed to measure AQI (in California) </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grpSp>
        <p:nvGrpSpPr>
          <p:cNvPr id="13" name="Group 12"/>
          <p:cNvGrpSpPr/>
          <p:nvPr/>
        </p:nvGrpSpPr>
        <p:grpSpPr>
          <a:xfrm>
            <a:off x="917364" y="610904"/>
            <a:ext cx="844156" cy="523935"/>
            <a:chOff x="1400176" y="2057400"/>
            <a:chExt cx="678165" cy="489075"/>
          </a:xfrm>
        </p:grpSpPr>
        <p:sp>
          <p:nvSpPr>
            <p:cNvPr id="5" name="Cloud Callout 4"/>
            <p:cNvSpPr/>
            <p:nvPr/>
          </p:nvSpPr>
          <p:spPr>
            <a:xfrm flipH="1">
              <a:off x="1400176" y="2057400"/>
              <a:ext cx="678165" cy="489075"/>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520208" y="2115193"/>
              <a:ext cx="468709" cy="373489"/>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Q 4</a:t>
              </a:r>
              <a:endParaRPr lang="en-US" sz="2000" dirty="0">
                <a:latin typeface="Times New Roman" panose="02020603050405020304" pitchFamily="18" charset="0"/>
                <a:cs typeface="Times New Roman" panose="02020603050405020304" pitchFamily="18" charset="0"/>
              </a:endParaRPr>
            </a:p>
          </p:txBody>
        </p:sp>
      </p:gr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7352" t="3868" r="6624" b="3290"/>
          <a:stretch/>
        </p:blipFill>
        <p:spPr>
          <a:xfrm>
            <a:off x="917364" y="1562100"/>
            <a:ext cx="10477501" cy="4838700"/>
          </a:xfrm>
          <a:prstGeom prst="rect">
            <a:avLst/>
          </a:prstGeom>
        </p:spPr>
      </p:pic>
    </p:spTree>
    <p:extLst>
      <p:ext uri="{BB962C8B-B14F-4D97-AF65-F5344CB8AC3E}">
        <p14:creationId xmlns:p14="http://schemas.microsoft.com/office/powerpoint/2010/main" val="3480651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7"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4D207C8-8198-4CB2-8AF2-FCC05A6CD4DA}">
  <we:reference id="wa104381063" version="1.0.0.1" store="en-US" storeType="OMEX"/>
  <we:alternateReferences>
    <we:reference id="WA104381063" version="1.0.0.1" store="WA10438106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1495</TotalTime>
  <Words>697</Words>
  <Application>Microsoft Office PowerPoint</Application>
  <PresentationFormat>Widescreen</PresentationFormat>
  <Paragraphs>140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Unicode MS</vt:lpstr>
      <vt:lpstr>Calibri</vt:lpstr>
      <vt:lpstr>Calibri Light</vt:lpstr>
      <vt:lpstr>Times New Roman</vt:lpstr>
      <vt:lpstr>Office Theme</vt:lpstr>
      <vt:lpstr>Us Air Quality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Air Quality Prediction</dc:title>
  <dc:creator>mahmoud eisa</dc:creator>
  <cp:lastModifiedBy>mahmoud eisa</cp:lastModifiedBy>
  <cp:revision>68</cp:revision>
  <dcterms:created xsi:type="dcterms:W3CDTF">2022-09-06T09:54:10Z</dcterms:created>
  <dcterms:modified xsi:type="dcterms:W3CDTF">2022-09-12T14:23:00Z</dcterms:modified>
</cp:coreProperties>
</file>