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0"/>
  </p:notesMasterIdLst>
  <p:sldIdLst>
    <p:sldId id="256" r:id="rId2"/>
    <p:sldId id="260" r:id="rId3"/>
    <p:sldId id="261" r:id="rId4"/>
    <p:sldId id="263" r:id="rId5"/>
    <p:sldId id="264" r:id="rId6"/>
    <p:sldId id="265" r:id="rId7"/>
    <p:sldId id="269" r:id="rId8"/>
    <p:sldId id="271" r:id="rId9"/>
    <p:sldId id="270" r:id="rId10"/>
    <p:sldId id="272" r:id="rId11"/>
    <p:sldId id="273" r:id="rId12"/>
    <p:sldId id="274" r:id="rId13"/>
    <p:sldId id="275" r:id="rId14"/>
    <p:sldId id="276" r:id="rId15"/>
    <p:sldId id="279" r:id="rId16"/>
    <p:sldId id="277"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a:srgbClr val="740000"/>
    <a:srgbClr val="A8004D"/>
    <a:srgbClr val="8901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4" d="100"/>
          <a:sy n="84" d="100"/>
        </p:scale>
        <p:origin x="581" y="82"/>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E31D9-474E-4E0A-A2E1-1B3F0A8AAD85}"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9813A-8D99-4ADD-AE73-B340F593D28E}" type="slidenum">
              <a:rPr lang="en-US" smtClean="0"/>
              <a:t>‹#›</a:t>
            </a:fld>
            <a:endParaRPr lang="en-US"/>
          </a:p>
        </p:txBody>
      </p:sp>
    </p:spTree>
    <p:extLst>
      <p:ext uri="{BB962C8B-B14F-4D97-AF65-F5344CB8AC3E}">
        <p14:creationId xmlns:p14="http://schemas.microsoft.com/office/powerpoint/2010/main" val="178612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214008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19075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402388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161904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3102FD-21EB-4829-B4DD-E08E639341EB}"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314992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102FD-21EB-4829-B4DD-E08E639341EB}"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37464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102FD-21EB-4829-B4DD-E08E639341EB}"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228475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3102FD-21EB-4829-B4DD-E08E639341EB}"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7139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102FD-21EB-4829-B4DD-E08E639341EB}"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326569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3102FD-21EB-4829-B4DD-E08E639341EB}"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58980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3102FD-21EB-4829-B4DD-E08E639341EB}"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28056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2"/>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102FD-21EB-4829-B4DD-E08E639341EB}" type="datetimeFigureOut">
              <a:rPr lang="en-US" smtClean="0"/>
              <a:t>9/9/2022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7B9BA-A6A6-417A-882B-4458AE2C1421}" type="slidenum">
              <a:rPr lang="en-US" smtClean="0"/>
              <a:t>‹#›</a:t>
            </a:fld>
            <a:endParaRPr lang="en-US"/>
          </a:p>
        </p:txBody>
      </p:sp>
    </p:spTree>
    <p:extLst>
      <p:ext uri="{BB962C8B-B14F-4D97-AF65-F5344CB8AC3E}">
        <p14:creationId xmlns:p14="http://schemas.microsoft.com/office/powerpoint/2010/main" val="170426697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alf Frame 10"/>
          <p:cNvSpPr>
            <a:spLocks noChangeAspect="1"/>
          </p:cNvSpPr>
          <p:nvPr/>
        </p:nvSpPr>
        <p:spPr>
          <a:xfrm>
            <a:off x="0" y="0"/>
            <a:ext cx="6853646" cy="6853646"/>
          </a:xfrm>
          <a:prstGeom prst="halfFrame">
            <a:avLst/>
          </a:prstGeom>
          <a:pattFill prst="divot">
            <a:fgClr>
              <a:schemeClr val="tx1"/>
            </a:fgClr>
            <a:bgClr>
              <a:schemeClr val="accent1"/>
            </a:bgClr>
          </a:pattFill>
          <a:effectLst>
            <a:outerShdw dist="50800" dir="5400000" sx="15000" sy="15000" algn="ctr" rotWithShape="0">
              <a:srgbClr val="740000">
                <a:alpha val="4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3818950" y="4538358"/>
            <a:ext cx="4354287" cy="618716"/>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Us Air Quality Prediction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876443"/>
            <a:ext cx="3126377" cy="981557"/>
          </a:xfrm>
        </p:spPr>
        <p:txBody>
          <a:bodyPr>
            <a:normAutofit fontScale="92500"/>
          </a:bodyPr>
          <a:lstStyle/>
          <a:p>
            <a:pPr algn="l"/>
            <a:r>
              <a:rPr lang="en-US" dirty="0" smtClean="0">
                <a:solidFill>
                  <a:schemeClr val="bg2"/>
                </a:solidFill>
                <a:latin typeface="Times New Roman" panose="02020603050405020304" pitchFamily="18" charset="0"/>
                <a:cs typeface="Times New Roman" panose="02020603050405020304" pitchFamily="18" charset="0"/>
              </a:rPr>
              <a:t>Prepar</a:t>
            </a:r>
            <a:r>
              <a:rPr lang="en-US" dirty="0" smtClean="0">
                <a:latin typeface="Times New Roman" panose="02020603050405020304" pitchFamily="18" charset="0"/>
                <a:cs typeface="Times New Roman" panose="02020603050405020304" pitchFamily="18" charset="0"/>
              </a:rPr>
              <a:t>ed by : </a:t>
            </a:r>
          </a:p>
          <a:p>
            <a:pPr algn="l"/>
            <a:r>
              <a:rPr lang="en-US" dirty="0" smtClean="0">
                <a:latin typeface="Times New Roman" panose="02020603050405020304" pitchFamily="18" charset="0"/>
                <a:cs typeface="Times New Roman" panose="02020603050405020304" pitchFamily="18" charset="0"/>
              </a:rPr>
              <a:t>Mahmoud Mohamed Eisa</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9568" y1="28395" x2="29048" y2="60494"/>
                        <a14:foregroundMark x1="29048" y1="39232" x2="66340" y2="50069"/>
                        <a14:foregroundMark x1="52012" y1="24554" x2="60059" y2="61591"/>
                        <a14:foregroundMark x1="66143" y1="33333" x2="48479" y2="58025"/>
                        <a14:foregroundMark x1="60059" y1="35665" x2="27478" y2="49520"/>
                        <a14:foregroundMark x1="51325" y1="24554" x2="30422" y2="66392"/>
                        <a14:foregroundMark x1="36506" y1="26749" x2="64279" y2="61591"/>
                        <a14:foregroundMark x1="68597" y1="48285" x2="31992" y2="64198"/>
                        <a14:foregroundMark x1="35231" y1="30041" x2="42983" y2="66118"/>
                        <a14:foregroundMark x1="64082" y1="31413" x2="51423" y2="66529"/>
                        <a14:foregroundMark x1="61727" y1="67490" x2="50932" y2="57202"/>
                      </a14:backgroundRemoval>
                    </a14:imgEffect>
                  </a14:imgLayer>
                </a14:imgProps>
              </a:ext>
              <a:ext uri="{28A0092B-C50C-407E-A947-70E740481C1C}">
                <a14:useLocalDpi xmlns:a14="http://schemas.microsoft.com/office/drawing/2010/main" val="0"/>
              </a:ext>
            </a:extLst>
          </a:blip>
          <a:stretch>
            <a:fillRect/>
          </a:stretch>
        </p:blipFill>
        <p:spPr>
          <a:xfrm>
            <a:off x="3818950" y="1471426"/>
            <a:ext cx="4597885" cy="3289360"/>
          </a:xfrm>
          <a:prstGeom prst="rect">
            <a:avLst/>
          </a:prstGeom>
        </p:spPr>
      </p:pic>
      <p:sp>
        <p:nvSpPr>
          <p:cNvPr id="9" name="Subtitle 2"/>
          <p:cNvSpPr txBox="1">
            <a:spLocks/>
          </p:cNvSpPr>
          <p:nvPr/>
        </p:nvSpPr>
        <p:spPr>
          <a:xfrm>
            <a:off x="8882744" y="0"/>
            <a:ext cx="3309256" cy="981557"/>
          </a:xfrm>
          <a:prstGeom prst="rect">
            <a:avLst/>
          </a:prstGeom>
        </p:spPr>
        <p:txBody>
          <a:bodyPr vert="horz" lIns="91440" tIns="45720" rIns="91440" bIns="45720" rtlCol="0" anchor="t">
            <a:normAutofit fontScale="925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Supervisor : </a:t>
            </a:r>
          </a:p>
          <a:p>
            <a:pPr algn="l"/>
            <a:r>
              <a:rPr lang="en-US" dirty="0" smtClean="0">
                <a:latin typeface="Times New Roman" panose="02020603050405020304" pitchFamily="18" charset="0"/>
                <a:cs typeface="Times New Roman" panose="02020603050405020304" pitchFamily="18" charset="0"/>
              </a:rPr>
              <a:t>Eng.  Abdulrahman Mohamed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36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73055" y="875738"/>
            <a:ext cx="850322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what's the reason behind the increasing in number of testing in last decade ?</a:t>
            </a:r>
          </a:p>
        </p:txBody>
      </p:sp>
      <p:grpSp>
        <p:nvGrpSpPr>
          <p:cNvPr id="13" name="Group 12"/>
          <p:cNvGrpSpPr/>
          <p:nvPr/>
        </p:nvGrpSpPr>
        <p:grpSpPr>
          <a:xfrm>
            <a:off x="1193642" y="739639"/>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5</a:t>
              </a:r>
              <a:endParaRPr lang="en-US" sz="2000"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7110" t="3833" r="6953" b="3803"/>
          <a:stretch/>
        </p:blipFill>
        <p:spPr>
          <a:xfrm>
            <a:off x="851113" y="1628775"/>
            <a:ext cx="10477500" cy="4791075"/>
          </a:xfrm>
          <a:prstGeom prst="rect">
            <a:avLst/>
          </a:prstGeom>
        </p:spPr>
      </p:pic>
    </p:spTree>
    <p:extLst>
      <p:ext uri="{BB962C8B-B14F-4D97-AF65-F5344CB8AC3E}">
        <p14:creationId xmlns:p14="http://schemas.microsoft.com/office/powerpoint/2010/main" val="423709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72077" y="472869"/>
            <a:ext cx="9744075" cy="785362"/>
            <a:chOff x="4706111" y="681488"/>
            <a:chExt cx="3474593"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342918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Machine Learning Modeling and Deployment</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789664" y="1777791"/>
            <a:ext cx="4070435" cy="4593777"/>
            <a:chOff x="6789664" y="1777791"/>
            <a:chExt cx="4070435" cy="4593777"/>
          </a:xfrm>
        </p:grpSpPr>
        <p:sp>
          <p:nvSpPr>
            <p:cNvPr id="11" name="Oval 10"/>
            <p:cNvSpPr/>
            <p:nvPr/>
          </p:nvSpPr>
          <p:spPr>
            <a:xfrm>
              <a:off x="6943759" y="1937701"/>
              <a:ext cx="3750615" cy="1302539"/>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2" name="Down Arrow 11"/>
            <p:cNvSpPr/>
            <p:nvPr/>
          </p:nvSpPr>
          <p:spPr>
            <a:xfrm>
              <a:off x="8461450" y="5127178"/>
              <a:ext cx="726863" cy="465192"/>
            </a:xfrm>
            <a:prstGeom prst="down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7080409" y="5499332"/>
              <a:ext cx="3488944" cy="872236"/>
            </a:xfrm>
            <a:custGeom>
              <a:avLst/>
              <a:gdLst>
                <a:gd name="connsiteX0" fmla="*/ 0 w 3488944"/>
                <a:gd name="connsiteY0" fmla="*/ 0 h 872236"/>
                <a:gd name="connsiteX1" fmla="*/ 3488944 w 3488944"/>
                <a:gd name="connsiteY1" fmla="*/ 0 h 872236"/>
                <a:gd name="connsiteX2" fmla="*/ 3488944 w 3488944"/>
                <a:gd name="connsiteY2" fmla="*/ 872236 h 872236"/>
                <a:gd name="connsiteX3" fmla="*/ 0 w 3488944"/>
                <a:gd name="connsiteY3" fmla="*/ 872236 h 872236"/>
                <a:gd name="connsiteX4" fmla="*/ 0 w 3488944"/>
                <a:gd name="connsiteY4" fmla="*/ 0 h 872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44" h="872236">
                  <a:moveTo>
                    <a:pt x="0" y="0"/>
                  </a:moveTo>
                  <a:lnTo>
                    <a:pt x="3488944" y="0"/>
                  </a:lnTo>
                  <a:lnTo>
                    <a:pt x="3488944" y="872236"/>
                  </a:lnTo>
                  <a:lnTo>
                    <a:pt x="0" y="8722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Deployment</a:t>
              </a:r>
              <a:endParaRPr lang="en-US" sz="3000" kern="1200" dirty="0"/>
            </a:p>
          </p:txBody>
        </p:sp>
        <p:sp>
          <p:nvSpPr>
            <p:cNvPr id="19" name="Freeform 18"/>
            <p:cNvSpPr/>
            <p:nvPr/>
          </p:nvSpPr>
          <p:spPr>
            <a:xfrm>
              <a:off x="8307355" y="3340838"/>
              <a:ext cx="1308354" cy="1308354"/>
            </a:xfrm>
            <a:custGeom>
              <a:avLst/>
              <a:gdLst>
                <a:gd name="connsiteX0" fmla="*/ 0 w 1308354"/>
                <a:gd name="connsiteY0" fmla="*/ 654177 h 1308354"/>
                <a:gd name="connsiteX1" fmla="*/ 654177 w 1308354"/>
                <a:gd name="connsiteY1" fmla="*/ 0 h 1308354"/>
                <a:gd name="connsiteX2" fmla="*/ 1308354 w 1308354"/>
                <a:gd name="connsiteY2" fmla="*/ 654177 h 1308354"/>
                <a:gd name="connsiteX3" fmla="*/ 654177 w 1308354"/>
                <a:gd name="connsiteY3" fmla="*/ 1308354 h 1308354"/>
                <a:gd name="connsiteX4" fmla="*/ 0 w 1308354"/>
                <a:gd name="connsiteY4" fmla="*/ 654177 h 13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354" h="1308354">
                  <a:moveTo>
                    <a:pt x="0" y="654177"/>
                  </a:moveTo>
                  <a:cubicBezTo>
                    <a:pt x="0" y="292885"/>
                    <a:pt x="292885" y="0"/>
                    <a:pt x="654177" y="0"/>
                  </a:cubicBezTo>
                  <a:cubicBezTo>
                    <a:pt x="1015469" y="0"/>
                    <a:pt x="1308354" y="292885"/>
                    <a:pt x="1308354" y="654177"/>
                  </a:cubicBezTo>
                  <a:cubicBezTo>
                    <a:pt x="1308354" y="1015469"/>
                    <a:pt x="1015469" y="1308354"/>
                    <a:pt x="654177" y="1308354"/>
                  </a:cubicBezTo>
                  <a:cubicBezTo>
                    <a:pt x="292885" y="1308354"/>
                    <a:pt x="0" y="1015469"/>
                    <a:pt x="0" y="654177"/>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6844" tIns="206844" rIns="206844" bIns="206844" numCol="1" spcCol="1270" anchor="ctr" anchorCtr="0">
              <a:noAutofit/>
            </a:bodyPr>
            <a:lstStyle/>
            <a:p>
              <a:pPr lvl="0" algn="ctr" defTabSz="533400">
                <a:lnSpc>
                  <a:spcPct val="90000"/>
                </a:lnSpc>
                <a:spcBef>
                  <a:spcPct val="0"/>
                </a:spcBef>
                <a:spcAft>
                  <a:spcPct val="35000"/>
                </a:spcAft>
              </a:pPr>
              <a:r>
                <a:rPr lang="en-US" sz="1200" kern="1200" dirty="0" smtClean="0"/>
                <a:t>Regression</a:t>
              </a:r>
              <a:endParaRPr lang="en-US" sz="1200" kern="1200" dirty="0"/>
            </a:p>
          </p:txBody>
        </p:sp>
        <p:sp>
          <p:nvSpPr>
            <p:cNvPr id="20" name="Freeform 19"/>
            <p:cNvSpPr/>
            <p:nvPr/>
          </p:nvSpPr>
          <p:spPr>
            <a:xfrm>
              <a:off x="7371155" y="2359282"/>
              <a:ext cx="1308354" cy="1308354"/>
            </a:xfrm>
            <a:custGeom>
              <a:avLst/>
              <a:gdLst>
                <a:gd name="connsiteX0" fmla="*/ 0 w 1308354"/>
                <a:gd name="connsiteY0" fmla="*/ 654177 h 1308354"/>
                <a:gd name="connsiteX1" fmla="*/ 654177 w 1308354"/>
                <a:gd name="connsiteY1" fmla="*/ 0 h 1308354"/>
                <a:gd name="connsiteX2" fmla="*/ 1308354 w 1308354"/>
                <a:gd name="connsiteY2" fmla="*/ 654177 h 1308354"/>
                <a:gd name="connsiteX3" fmla="*/ 654177 w 1308354"/>
                <a:gd name="connsiteY3" fmla="*/ 1308354 h 1308354"/>
                <a:gd name="connsiteX4" fmla="*/ 0 w 1308354"/>
                <a:gd name="connsiteY4" fmla="*/ 654177 h 13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354" h="1308354">
                  <a:moveTo>
                    <a:pt x="0" y="654177"/>
                  </a:moveTo>
                  <a:cubicBezTo>
                    <a:pt x="0" y="292885"/>
                    <a:pt x="292885" y="0"/>
                    <a:pt x="654177" y="0"/>
                  </a:cubicBezTo>
                  <a:cubicBezTo>
                    <a:pt x="1015469" y="0"/>
                    <a:pt x="1308354" y="292885"/>
                    <a:pt x="1308354" y="654177"/>
                  </a:cubicBezTo>
                  <a:cubicBezTo>
                    <a:pt x="1308354" y="1015469"/>
                    <a:pt x="1015469" y="1308354"/>
                    <a:pt x="654177" y="1308354"/>
                  </a:cubicBezTo>
                  <a:cubicBezTo>
                    <a:pt x="292885" y="1308354"/>
                    <a:pt x="0" y="1015469"/>
                    <a:pt x="0" y="654177"/>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6844" tIns="206844" rIns="206844" bIns="206844" numCol="1" spcCol="1270" anchor="ctr" anchorCtr="0">
              <a:noAutofit/>
            </a:bodyPr>
            <a:lstStyle/>
            <a:p>
              <a:pPr lvl="0" algn="ctr" defTabSz="533400">
                <a:lnSpc>
                  <a:spcPct val="90000"/>
                </a:lnSpc>
                <a:spcBef>
                  <a:spcPct val="0"/>
                </a:spcBef>
                <a:spcAft>
                  <a:spcPct val="35000"/>
                </a:spcAft>
              </a:pPr>
              <a:r>
                <a:rPr lang="en-US" sz="1200" kern="1200" dirty="0" smtClean="0"/>
                <a:t>Classification</a:t>
              </a:r>
              <a:endParaRPr lang="en-US" sz="1200" kern="1200" dirty="0"/>
            </a:p>
          </p:txBody>
        </p:sp>
        <p:sp>
          <p:nvSpPr>
            <p:cNvPr id="21" name="Freeform 20"/>
            <p:cNvSpPr/>
            <p:nvPr/>
          </p:nvSpPr>
          <p:spPr>
            <a:xfrm>
              <a:off x="8708583" y="2042951"/>
              <a:ext cx="1308354" cy="1308354"/>
            </a:xfrm>
            <a:custGeom>
              <a:avLst/>
              <a:gdLst>
                <a:gd name="connsiteX0" fmla="*/ 0 w 1308354"/>
                <a:gd name="connsiteY0" fmla="*/ 654177 h 1308354"/>
                <a:gd name="connsiteX1" fmla="*/ 654177 w 1308354"/>
                <a:gd name="connsiteY1" fmla="*/ 0 h 1308354"/>
                <a:gd name="connsiteX2" fmla="*/ 1308354 w 1308354"/>
                <a:gd name="connsiteY2" fmla="*/ 654177 h 1308354"/>
                <a:gd name="connsiteX3" fmla="*/ 654177 w 1308354"/>
                <a:gd name="connsiteY3" fmla="*/ 1308354 h 1308354"/>
                <a:gd name="connsiteX4" fmla="*/ 0 w 1308354"/>
                <a:gd name="connsiteY4" fmla="*/ 654177 h 13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354" h="1308354">
                  <a:moveTo>
                    <a:pt x="0" y="654177"/>
                  </a:moveTo>
                  <a:cubicBezTo>
                    <a:pt x="0" y="292885"/>
                    <a:pt x="292885" y="0"/>
                    <a:pt x="654177" y="0"/>
                  </a:cubicBezTo>
                  <a:cubicBezTo>
                    <a:pt x="1015469" y="0"/>
                    <a:pt x="1308354" y="292885"/>
                    <a:pt x="1308354" y="654177"/>
                  </a:cubicBezTo>
                  <a:cubicBezTo>
                    <a:pt x="1308354" y="1015469"/>
                    <a:pt x="1015469" y="1308354"/>
                    <a:pt x="654177" y="1308354"/>
                  </a:cubicBezTo>
                  <a:cubicBezTo>
                    <a:pt x="292885" y="1308354"/>
                    <a:pt x="0" y="1015469"/>
                    <a:pt x="0" y="654177"/>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6844" tIns="206844" rIns="206844" bIns="206844" numCol="1" spcCol="1270" anchor="ctr" anchorCtr="0">
              <a:noAutofit/>
            </a:bodyPr>
            <a:lstStyle/>
            <a:p>
              <a:pPr lvl="0" algn="ctr" defTabSz="533400">
                <a:lnSpc>
                  <a:spcPct val="90000"/>
                </a:lnSpc>
                <a:spcBef>
                  <a:spcPct val="0"/>
                </a:spcBef>
                <a:spcAft>
                  <a:spcPct val="35000"/>
                </a:spcAft>
              </a:pPr>
              <a:r>
                <a:rPr lang="en-US" sz="1200" kern="1200" smtClean="0"/>
                <a:t>Preprocessing</a:t>
              </a:r>
              <a:endParaRPr lang="en-US" sz="1200" kern="1200" dirty="0"/>
            </a:p>
          </p:txBody>
        </p:sp>
        <p:sp>
          <p:nvSpPr>
            <p:cNvPr id="22" name="Shape 21"/>
            <p:cNvSpPr/>
            <p:nvPr/>
          </p:nvSpPr>
          <p:spPr>
            <a:xfrm>
              <a:off x="6789664" y="1777791"/>
              <a:ext cx="4070435" cy="3256348"/>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grpSp>
      <p:sp>
        <p:nvSpPr>
          <p:cNvPr id="7" name="TextBox 6"/>
          <p:cNvSpPr txBox="1"/>
          <p:nvPr/>
        </p:nvSpPr>
        <p:spPr>
          <a:xfrm>
            <a:off x="707986" y="2600325"/>
            <a:ext cx="4797463" cy="212365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Modeling pass through three stages before deployment.</a:t>
            </a: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Preprocessing</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Classification model</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Regression model</a:t>
            </a:r>
          </a:p>
        </p:txBody>
      </p:sp>
    </p:spTree>
    <p:extLst>
      <p:ext uri="{BB962C8B-B14F-4D97-AF65-F5344CB8AC3E}">
        <p14:creationId xmlns:p14="http://schemas.microsoft.com/office/powerpoint/2010/main" val="373518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610100" y="636293"/>
            <a:ext cx="28956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Preprocessing</a:t>
            </a:r>
            <a:endParaRPr lang="en-US" sz="3600" dirty="0">
              <a:latin typeface="Times New Roman" panose="02020603050405020304" pitchFamily="18" charset="0"/>
              <a:cs typeface="Times New Roman" panose="02020603050405020304" pitchFamily="18" charset="0"/>
            </a:endParaRPr>
          </a:p>
        </p:txBody>
      </p:sp>
      <p:sp>
        <p:nvSpPr>
          <p:cNvPr id="6" name="Flowchart: Extract 5"/>
          <p:cNvSpPr/>
          <p:nvPr/>
        </p:nvSpPr>
        <p:spPr>
          <a:xfrm rot="5400000">
            <a:off x="7519046" y="689120"/>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Extract 22"/>
          <p:cNvSpPr/>
          <p:nvPr/>
        </p:nvSpPr>
        <p:spPr>
          <a:xfrm rot="16200000">
            <a:off x="3899545" y="676845"/>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90574" y="2073821"/>
            <a:ext cx="230981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Take sample</a:t>
            </a:r>
            <a:endParaRPr lang="en-US" sz="32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247900" y="3032633"/>
            <a:ext cx="315277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Split to train / test</a:t>
            </a:r>
            <a:endParaRPr lang="en-US" sz="32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486274" y="4015991"/>
            <a:ext cx="3381376"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Features selection</a:t>
            </a:r>
            <a:endParaRPr lang="en-US" sz="32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807500" y="4997376"/>
            <a:ext cx="5143501"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Create preprocessing pipeline</a:t>
            </a:r>
            <a:endParaRPr lang="en-US" sz="3200" dirty="0">
              <a:latin typeface="Times New Roman" panose="02020603050405020304" pitchFamily="18" charset="0"/>
              <a:cs typeface="Times New Roman" panose="02020603050405020304" pitchFamily="18" charset="0"/>
            </a:endParaRPr>
          </a:p>
        </p:txBody>
      </p:sp>
      <p:sp>
        <p:nvSpPr>
          <p:cNvPr id="39" name="Left-Up Arrow 38"/>
          <p:cNvSpPr/>
          <p:nvPr/>
        </p:nvSpPr>
        <p:spPr>
          <a:xfrm rot="16200000">
            <a:off x="3343273" y="2028826"/>
            <a:ext cx="504825" cy="990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Up Arrow 39"/>
          <p:cNvSpPr/>
          <p:nvPr/>
        </p:nvSpPr>
        <p:spPr>
          <a:xfrm rot="16200000">
            <a:off x="5810249" y="2986089"/>
            <a:ext cx="504825" cy="990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Up Arrow 40"/>
          <p:cNvSpPr/>
          <p:nvPr/>
        </p:nvSpPr>
        <p:spPr>
          <a:xfrm rot="16200000">
            <a:off x="8077200" y="3986214"/>
            <a:ext cx="504825" cy="990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16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43362" y="664868"/>
            <a:ext cx="41052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Classification Model</a:t>
            </a:r>
            <a:endParaRPr lang="en-US" sz="3600" dirty="0">
              <a:latin typeface="Times New Roman" panose="02020603050405020304" pitchFamily="18" charset="0"/>
              <a:cs typeface="Times New Roman" panose="02020603050405020304" pitchFamily="18" charset="0"/>
            </a:endParaRPr>
          </a:p>
        </p:txBody>
      </p:sp>
      <p:sp>
        <p:nvSpPr>
          <p:cNvPr id="6" name="Flowchart: Extract 5"/>
          <p:cNvSpPr/>
          <p:nvPr/>
        </p:nvSpPr>
        <p:spPr>
          <a:xfrm rot="5400000">
            <a:off x="8152459" y="689120"/>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Extract 22"/>
          <p:cNvSpPr/>
          <p:nvPr/>
        </p:nvSpPr>
        <p:spPr>
          <a:xfrm rot="16200000">
            <a:off x="3332808" y="676845"/>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1787" y="2280775"/>
            <a:ext cx="340995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Algorithms to train</a:t>
            </a:r>
            <a:endParaRPr lang="en-US" sz="3200" dirty="0">
              <a:latin typeface="Times New Roman" panose="02020603050405020304" pitchFamily="18" charset="0"/>
              <a:cs typeface="Times New Roman" panose="02020603050405020304" pitchFamily="18" charset="0"/>
            </a:endParaRPr>
          </a:p>
        </p:txBody>
      </p:sp>
      <p:sp>
        <p:nvSpPr>
          <p:cNvPr id="4" name="Double Bracket 3"/>
          <p:cNvSpPr/>
          <p:nvPr/>
        </p:nvSpPr>
        <p:spPr>
          <a:xfrm>
            <a:off x="631787" y="2309350"/>
            <a:ext cx="328775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31787" y="3389297"/>
            <a:ext cx="3024189"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Logistic Regression</a:t>
            </a:r>
            <a:endParaRPr lang="en-US" sz="28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553575" y="4378670"/>
            <a:ext cx="187404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Kneighbors</a:t>
            </a:r>
            <a:endParaRPr lang="en-US" sz="28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5389018" y="4390590"/>
            <a:ext cx="199548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Naive</a:t>
            </a:r>
            <a:r>
              <a:rPr lang="en-US" dirty="0"/>
              <a:t> </a:t>
            </a:r>
            <a:r>
              <a:rPr lang="en-US" sz="2800" dirty="0">
                <a:latin typeface="Times New Roman" panose="02020603050405020304" pitchFamily="18" charset="0"/>
                <a:cs typeface="Times New Roman" panose="02020603050405020304" pitchFamily="18" charset="0"/>
              </a:rPr>
              <a:t>Bayes</a:t>
            </a:r>
          </a:p>
        </p:txBody>
      </p:sp>
      <p:sp>
        <p:nvSpPr>
          <p:cNvPr id="25" name="TextBox 24"/>
          <p:cNvSpPr txBox="1"/>
          <p:nvPr/>
        </p:nvSpPr>
        <p:spPr>
          <a:xfrm>
            <a:off x="631787" y="4378670"/>
            <a:ext cx="232836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a:t>
            </a:r>
            <a:r>
              <a:rPr lang="en-US" dirty="0"/>
              <a:t> </a:t>
            </a:r>
            <a:r>
              <a:rPr lang="en-US" sz="2800" dirty="0">
                <a:latin typeface="Times New Roman" panose="02020603050405020304" pitchFamily="18" charset="0"/>
                <a:cs typeface="Times New Roman" panose="02020603050405020304" pitchFamily="18" charset="0"/>
              </a:rPr>
              <a:t>Forest</a:t>
            </a:r>
          </a:p>
        </p:txBody>
      </p:sp>
      <p:sp>
        <p:nvSpPr>
          <p:cNvPr id="26" name="TextBox 25"/>
          <p:cNvSpPr txBox="1"/>
          <p:nvPr/>
        </p:nvSpPr>
        <p:spPr>
          <a:xfrm>
            <a:off x="5312817" y="3383394"/>
            <a:ext cx="214788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Decision</a:t>
            </a:r>
            <a:r>
              <a:rPr lang="en-US" dirty="0"/>
              <a:t> </a:t>
            </a:r>
            <a:r>
              <a:rPr lang="en-US" sz="2800" dirty="0">
                <a:latin typeface="Times New Roman" panose="02020603050405020304" pitchFamily="18" charset="0"/>
                <a:cs typeface="Times New Roman" panose="02020603050405020304" pitchFamily="18" charset="0"/>
              </a:rPr>
              <a:t>Tree</a:t>
            </a:r>
          </a:p>
        </p:txBody>
      </p:sp>
      <p:sp>
        <p:nvSpPr>
          <p:cNvPr id="31" name="TextBox 30"/>
          <p:cNvSpPr txBox="1"/>
          <p:nvPr/>
        </p:nvSpPr>
        <p:spPr>
          <a:xfrm>
            <a:off x="9758362" y="3389297"/>
            <a:ext cx="1669257"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XGBoost</a:t>
            </a:r>
            <a:endParaRPr lang="en-US" sz="2800" dirty="0">
              <a:latin typeface="Times New Roman" panose="02020603050405020304" pitchFamily="18" charset="0"/>
              <a:cs typeface="Times New Roman" panose="02020603050405020304" pitchFamily="18" charset="0"/>
            </a:endParaRPr>
          </a:p>
        </p:txBody>
      </p:sp>
      <p:sp>
        <p:nvSpPr>
          <p:cNvPr id="10" name="Flowchart: Sort 9"/>
          <p:cNvSpPr/>
          <p:nvPr/>
        </p:nvSpPr>
        <p:spPr>
          <a:xfrm>
            <a:off x="4297090" y="3469932"/>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ort 31"/>
          <p:cNvSpPr/>
          <p:nvPr/>
        </p:nvSpPr>
        <p:spPr>
          <a:xfrm>
            <a:off x="4297090" y="4465208"/>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Sort 32"/>
          <p:cNvSpPr/>
          <p:nvPr/>
        </p:nvSpPr>
        <p:spPr>
          <a:xfrm>
            <a:off x="8369028" y="3469932"/>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Sort 33"/>
          <p:cNvSpPr/>
          <p:nvPr/>
        </p:nvSpPr>
        <p:spPr>
          <a:xfrm>
            <a:off x="8369028" y="4465208"/>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7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lded Corner 26"/>
          <p:cNvSpPr/>
          <p:nvPr/>
        </p:nvSpPr>
        <p:spPr>
          <a:xfrm rot="10800000">
            <a:off x="1086464" y="3690768"/>
            <a:ext cx="10019072" cy="1472184"/>
          </a:xfrm>
          <a:prstGeom prst="foldedCorner">
            <a:avLst/>
          </a:prstGeom>
          <a:pattFill prst="pct5">
            <a:fgClr>
              <a:schemeClr val="tx1"/>
            </a:fgClr>
            <a:bgClr>
              <a:schemeClr val="accent1"/>
            </a:bgClr>
          </a:pattFill>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Ribbon 10"/>
          <p:cNvSpPr/>
          <p:nvPr/>
        </p:nvSpPr>
        <p:spPr>
          <a:xfrm>
            <a:off x="4065922" y="5568174"/>
            <a:ext cx="4047881" cy="116205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XGBoost</a:t>
            </a:r>
            <a:endParaRPr lang="en-US" sz="36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7985385"/>
              </p:ext>
            </p:extLst>
          </p:nvPr>
        </p:nvGraphicFramePr>
        <p:xfrm>
          <a:off x="1086464" y="248835"/>
          <a:ext cx="10019072" cy="3186302"/>
        </p:xfrm>
        <a:graphic>
          <a:graphicData uri="http://schemas.openxmlformats.org/drawingml/2006/table">
            <a:tbl>
              <a:tblPr firstRow="1" bandRow="1">
                <a:tableStyleId>{5C22544A-7EE6-4342-B048-85BDC9FD1C3A}</a:tableStyleId>
              </a:tblPr>
              <a:tblGrid>
                <a:gridCol w="1431296">
                  <a:extLst>
                    <a:ext uri="{9D8B030D-6E8A-4147-A177-3AD203B41FA5}">
                      <a16:colId xmlns:a16="http://schemas.microsoft.com/office/drawing/2014/main" val="1165227141"/>
                    </a:ext>
                  </a:extLst>
                </a:gridCol>
                <a:gridCol w="1431296">
                  <a:extLst>
                    <a:ext uri="{9D8B030D-6E8A-4147-A177-3AD203B41FA5}">
                      <a16:colId xmlns:a16="http://schemas.microsoft.com/office/drawing/2014/main" val="2108547680"/>
                    </a:ext>
                  </a:extLst>
                </a:gridCol>
                <a:gridCol w="1431296">
                  <a:extLst>
                    <a:ext uri="{9D8B030D-6E8A-4147-A177-3AD203B41FA5}">
                      <a16:colId xmlns:a16="http://schemas.microsoft.com/office/drawing/2014/main" val="772322013"/>
                    </a:ext>
                  </a:extLst>
                </a:gridCol>
                <a:gridCol w="1431296">
                  <a:extLst>
                    <a:ext uri="{9D8B030D-6E8A-4147-A177-3AD203B41FA5}">
                      <a16:colId xmlns:a16="http://schemas.microsoft.com/office/drawing/2014/main" val="2154880925"/>
                    </a:ext>
                  </a:extLst>
                </a:gridCol>
                <a:gridCol w="1431296">
                  <a:extLst>
                    <a:ext uri="{9D8B030D-6E8A-4147-A177-3AD203B41FA5}">
                      <a16:colId xmlns:a16="http://schemas.microsoft.com/office/drawing/2014/main" val="287285944"/>
                    </a:ext>
                  </a:extLst>
                </a:gridCol>
                <a:gridCol w="1431296">
                  <a:extLst>
                    <a:ext uri="{9D8B030D-6E8A-4147-A177-3AD203B41FA5}">
                      <a16:colId xmlns:a16="http://schemas.microsoft.com/office/drawing/2014/main" val="2301057467"/>
                    </a:ext>
                  </a:extLst>
                </a:gridCol>
                <a:gridCol w="1431296">
                  <a:extLst>
                    <a:ext uri="{9D8B030D-6E8A-4147-A177-3AD203B41FA5}">
                      <a16:colId xmlns:a16="http://schemas.microsoft.com/office/drawing/2014/main" val="1259571518"/>
                    </a:ext>
                  </a:extLst>
                </a:gridCol>
              </a:tblGrid>
              <a:tr h="713790">
                <a:tc>
                  <a:txBody>
                    <a:bodyPr/>
                    <a:lstStyle/>
                    <a:p>
                      <a:pPr lvl="0" algn="ctr" rtl="0"/>
                      <a:r>
                        <a:rPr lang="en-US" sz="2000" dirty="0" smtClean="0">
                          <a:solidFill>
                            <a:schemeClr val="tx1"/>
                          </a:solidFill>
                          <a:latin typeface="Times New Roman" panose="02020603050405020304" pitchFamily="18" charset="0"/>
                          <a:cs typeface="Times New Roman" panose="02020603050405020304" pitchFamily="18" charset="0"/>
                        </a:rPr>
                        <a:t>Model</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Logistic Regression</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KNeighbors</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Naive Bayes</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Decision Tree</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Random Forest</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XGBoost</a:t>
                      </a:r>
                    </a:p>
                  </a:txBody>
                  <a:tcPr marL="7620" marR="7620" marT="7620" marB="0" anchor="ctr"/>
                </a:tc>
                <a:extLst>
                  <a:ext uri="{0D108BD9-81ED-4DB2-BD59-A6C34878D82A}">
                    <a16:rowId xmlns:a16="http://schemas.microsoft.com/office/drawing/2014/main" val="950046055"/>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(0)</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0.876426288</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0.898091572</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0.29078114</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0.897899216</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0.910048716</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0.884012731</a:t>
                      </a:r>
                    </a:p>
                  </a:txBody>
                  <a:tcPr marL="7620" marR="7620" marT="7620" marB="0" anchor="ctr"/>
                </a:tc>
                <a:extLst>
                  <a:ext uri="{0D108BD9-81ED-4DB2-BD59-A6C34878D82A}">
                    <a16:rowId xmlns:a16="http://schemas.microsoft.com/office/drawing/2014/main" val="2194985478"/>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(1)</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0.227902439</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0.56025796</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0.177482229</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0.598831848</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0.610147127</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0.306014968</a:t>
                      </a:r>
                    </a:p>
                  </a:txBody>
                  <a:tcPr marL="7620" marR="7620" marT="7620" marB="0" anchor="ctr"/>
                </a:tc>
                <a:extLst>
                  <a:ext uri="{0D108BD9-81ED-4DB2-BD59-A6C34878D82A}">
                    <a16:rowId xmlns:a16="http://schemas.microsoft.com/office/drawing/2014/main" val="3532671407"/>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0.010928962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0.24671916</a:t>
                      </a:r>
                    </a:p>
                  </a:txBody>
                  <a:tcPr marL="7620" marR="7620" marT="7620" marB="0" anchor="ctr"/>
                </a:tc>
                <a:tc>
                  <a:txBody>
                    <a:bodyPr/>
                    <a:lstStyle/>
                    <a:p>
                      <a:pPr marL="0" algn="ctr" defTabSz="914400" rtl="0" eaLnBrk="1" fontAlgn="b" latinLnBrk="0" hangingPunct="1"/>
                      <a:r>
                        <a:rPr lang="en-US" sz="1100" b="0" i="0" u="none" strike="noStrike" kern="1200">
                          <a:solidFill>
                            <a:srgbClr val="000000"/>
                          </a:solidFill>
                          <a:effectLst/>
                          <a:latin typeface="Calibri" panose="020F0502020204030204" pitchFamily="34" charset="0"/>
                          <a:ea typeface="+mn-ea"/>
                          <a:cs typeface="+mn-cs"/>
                        </a:rPr>
                        <a:t>0.016633775</a:t>
                      </a:r>
                    </a:p>
                  </a:txBody>
                  <a:tcPr marL="7620" marR="7620" marT="762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0.313405797</a:t>
                      </a:r>
                    </a:p>
                  </a:txBody>
                  <a:tcPr marL="7620" marR="7620" marT="7620" marB="0" anchor="ctr">
                    <a:solidFill>
                      <a:srgbClr val="D2DEEF"/>
                    </a:solidFill>
                  </a:tcPr>
                </a:tc>
                <a:tc>
                  <a:txBody>
                    <a:bodyPr/>
                    <a:lstStyle/>
                    <a:p>
                      <a:pPr algn="ctr" fontAlgn="b"/>
                      <a:r>
                        <a:rPr lang="en-US" sz="1100" b="0" i="0" u="none" strike="noStrike" dirty="0">
                          <a:solidFill>
                            <a:srgbClr val="000000"/>
                          </a:solidFill>
                          <a:effectLst/>
                          <a:latin typeface="Calibri" panose="020F0502020204030204" pitchFamily="34" charset="0"/>
                        </a:rPr>
                        <a:t>0.316248637</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0.071917808</a:t>
                      </a:r>
                    </a:p>
                  </a:txBody>
                  <a:tcPr marL="7620" marR="7620" marT="7620" marB="0" anchor="ctr"/>
                </a:tc>
                <a:extLst>
                  <a:ext uri="{0D108BD9-81ED-4DB2-BD59-A6C34878D82A}">
                    <a16:rowId xmlns:a16="http://schemas.microsoft.com/office/drawing/2014/main" val="3571463259"/>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(3)</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0.248962656</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0.00474475</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0.404833837</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0.452054795</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0.114285714</a:t>
                      </a:r>
                    </a:p>
                  </a:txBody>
                  <a:tcPr marL="7620" marR="7620" marT="7620" marB="0" anchor="ctr"/>
                </a:tc>
                <a:extLst>
                  <a:ext uri="{0D108BD9-81ED-4DB2-BD59-A6C34878D82A}">
                    <a16:rowId xmlns:a16="http://schemas.microsoft.com/office/drawing/2014/main" val="446726355"/>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(4)</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0.347826087</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0.006550543</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0.533333333</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0.561403509</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0.565217391</a:t>
                      </a:r>
                    </a:p>
                  </a:txBody>
                  <a:tcPr marL="7620" marR="7620" marT="7620" marB="0" anchor="ctr"/>
                </a:tc>
                <a:extLst>
                  <a:ext uri="{0D108BD9-81ED-4DB2-BD59-A6C34878D82A}">
                    <a16:rowId xmlns:a16="http://schemas.microsoft.com/office/drawing/2014/main" val="4177592675"/>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(5)</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0.001884422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3046809315"/>
                  </a:ext>
                </a:extLst>
              </a:tr>
              <a:tr h="353216">
                <a:tc>
                  <a:txBody>
                    <a:bodyPr/>
                    <a:lstStyle/>
                    <a:p>
                      <a:pPr algn="ctr" fontAlgn="t"/>
                      <a:r>
                        <a:rPr lang="en-US" sz="1100" b="1" i="0" u="none" strike="noStrike" dirty="0">
                          <a:solidFill>
                            <a:srgbClr val="000000"/>
                          </a:solidFill>
                          <a:effectLst/>
                          <a:latin typeface="Calibri" panose="020F0502020204030204" pitchFamily="34" charset="0"/>
                        </a:rPr>
                        <a:t>accuracy</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0.781720877</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0.823911462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0.167229554</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0.823833524</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0.841863244</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0.794606672</a:t>
                      </a:r>
                    </a:p>
                  </a:txBody>
                  <a:tcPr marL="7620" marR="7620" marT="7620" marB="0" anchor="ctr"/>
                </a:tc>
                <a:extLst>
                  <a:ext uri="{0D108BD9-81ED-4DB2-BD59-A6C34878D82A}">
                    <a16:rowId xmlns:a16="http://schemas.microsoft.com/office/drawing/2014/main" val="2390102680"/>
                  </a:ext>
                </a:extLst>
              </a:tr>
            </a:tbl>
          </a:graphicData>
        </a:graphic>
      </p:graphicFrame>
      <p:sp>
        <p:nvSpPr>
          <p:cNvPr id="8" name="TextBox 7"/>
          <p:cNvSpPr txBox="1"/>
          <p:nvPr/>
        </p:nvSpPr>
        <p:spPr>
          <a:xfrm>
            <a:off x="1086464" y="3851264"/>
            <a:ext cx="10019072" cy="1015663"/>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Its seem random forest is the best model to train, but otherwise there is high overfitting with it similar with kneighbors and decision </a:t>
            </a:r>
            <a:r>
              <a:rPr lang="en-US" sz="2000" dirty="0" smtClean="0">
                <a:solidFill>
                  <a:schemeClr val="bg1"/>
                </a:solidFill>
                <a:latin typeface="Times New Roman" panose="02020603050405020304" pitchFamily="18" charset="0"/>
                <a:cs typeface="Times New Roman" panose="02020603050405020304" pitchFamily="18" charset="0"/>
              </a:rPr>
              <a:t>tree, </a:t>
            </a:r>
            <a:r>
              <a:rPr lang="en-US" sz="2000" dirty="0" smtClean="0">
                <a:solidFill>
                  <a:schemeClr val="bg1"/>
                </a:solidFill>
                <a:latin typeface="Times New Roman" panose="02020603050405020304" pitchFamily="18" charset="0"/>
                <a:cs typeface="Times New Roman" panose="02020603050405020304" pitchFamily="18" charset="0"/>
              </a:rPr>
              <a:t>after hyper parameters tuning still overfitting and low accuracy, so will try XGBoost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84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169" t="4943" r="6353" b="3649"/>
          <a:stretch/>
        </p:blipFill>
        <p:spPr>
          <a:xfrm>
            <a:off x="4367961" y="1988185"/>
            <a:ext cx="7824039" cy="4225753"/>
          </a:xfrm>
          <a:prstGeom prst="rect">
            <a:avLst/>
          </a:prstGeom>
        </p:spPr>
      </p:pic>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55690" y="617243"/>
            <a:ext cx="348062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Model Evaluation</a:t>
            </a:r>
            <a:endParaRPr lang="en-US" sz="3600" dirty="0">
              <a:latin typeface="Times New Roman" panose="02020603050405020304" pitchFamily="18" charset="0"/>
              <a:cs typeface="Times New Roman" panose="02020603050405020304" pitchFamily="18" charset="0"/>
            </a:endParaRPr>
          </a:p>
        </p:txBody>
      </p:sp>
      <p:sp>
        <p:nvSpPr>
          <p:cNvPr id="12" name="Double Bracket 11"/>
          <p:cNvSpPr/>
          <p:nvPr/>
        </p:nvSpPr>
        <p:spPr>
          <a:xfrm>
            <a:off x="4355690" y="691073"/>
            <a:ext cx="348062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081549" y="3129290"/>
            <a:ext cx="32741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Score on train : </a:t>
            </a:r>
            <a:r>
              <a:rPr lang="en-US" sz="2800" dirty="0" smtClean="0">
                <a:latin typeface="Times New Roman" panose="02020603050405020304" pitchFamily="18" charset="0"/>
                <a:cs typeface="Times New Roman" panose="02020603050405020304" pitchFamily="18" charset="0"/>
              </a:rPr>
              <a:t>0.835</a:t>
            </a:r>
            <a:endParaRPr lang="en-US" sz="28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81548" y="4211485"/>
            <a:ext cx="32741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Score on test : </a:t>
            </a:r>
            <a:r>
              <a:rPr lang="en-US" sz="2800" dirty="0" smtClean="0">
                <a:latin typeface="Times New Roman" panose="02020603050405020304" pitchFamily="18" charset="0"/>
                <a:cs typeface="Times New Roman" panose="02020603050405020304" pitchFamily="18" charset="0"/>
              </a:rPr>
              <a:t>0.783</a:t>
            </a:r>
            <a:endParaRPr lang="en-US" sz="2800" dirty="0">
              <a:latin typeface="Times New Roman" panose="02020603050405020304" pitchFamily="18" charset="0"/>
              <a:cs typeface="Times New Roman" panose="02020603050405020304" pitchFamily="18" charset="0"/>
            </a:endParaRPr>
          </a:p>
        </p:txBody>
      </p:sp>
      <p:sp>
        <p:nvSpPr>
          <p:cNvPr id="5" name="Right Arrow 4"/>
          <p:cNvSpPr/>
          <p:nvPr/>
        </p:nvSpPr>
        <p:spPr>
          <a:xfrm>
            <a:off x="326987" y="3292058"/>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26987" y="4355721"/>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35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3753" y="628919"/>
            <a:ext cx="41052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Regression Model</a:t>
            </a:r>
            <a:endParaRPr lang="en-US" sz="3600" dirty="0">
              <a:latin typeface="Times New Roman" panose="02020603050405020304" pitchFamily="18" charset="0"/>
              <a:cs typeface="Times New Roman" panose="02020603050405020304" pitchFamily="18" charset="0"/>
            </a:endParaRPr>
          </a:p>
        </p:txBody>
      </p:sp>
      <p:sp>
        <p:nvSpPr>
          <p:cNvPr id="6" name="Flowchart: Extract 5"/>
          <p:cNvSpPr/>
          <p:nvPr/>
        </p:nvSpPr>
        <p:spPr>
          <a:xfrm rot="5400000">
            <a:off x="7965643" y="689120"/>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Extract 22"/>
          <p:cNvSpPr/>
          <p:nvPr/>
        </p:nvSpPr>
        <p:spPr>
          <a:xfrm rot="16200000">
            <a:off x="3509791" y="676845"/>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1787" y="2202119"/>
            <a:ext cx="340995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Algorithms to train</a:t>
            </a:r>
            <a:endParaRPr lang="en-US" sz="3200" dirty="0">
              <a:latin typeface="Times New Roman" panose="02020603050405020304" pitchFamily="18" charset="0"/>
              <a:cs typeface="Times New Roman" panose="02020603050405020304" pitchFamily="18" charset="0"/>
            </a:endParaRPr>
          </a:p>
        </p:txBody>
      </p:sp>
      <p:sp>
        <p:nvSpPr>
          <p:cNvPr id="4" name="Double Bracket 3"/>
          <p:cNvSpPr/>
          <p:nvPr/>
        </p:nvSpPr>
        <p:spPr>
          <a:xfrm>
            <a:off x="631787" y="2230694"/>
            <a:ext cx="328775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742834" y="3315344"/>
            <a:ext cx="27898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Linear</a:t>
            </a:r>
            <a:r>
              <a:rPr lang="en-US" dirty="0"/>
              <a:t> </a:t>
            </a:r>
            <a:r>
              <a:rPr lang="en-US" sz="2800" dirty="0">
                <a:latin typeface="Times New Roman" panose="02020603050405020304" pitchFamily="18" charset="0"/>
                <a:cs typeface="Times New Roman" panose="02020603050405020304" pitchFamily="18" charset="0"/>
              </a:rPr>
              <a:t>Regression</a:t>
            </a:r>
          </a:p>
        </p:txBody>
      </p:sp>
      <p:sp>
        <p:nvSpPr>
          <p:cNvPr id="22" name="TextBox 21"/>
          <p:cNvSpPr txBox="1"/>
          <p:nvPr/>
        </p:nvSpPr>
        <p:spPr>
          <a:xfrm>
            <a:off x="8028498" y="4359849"/>
            <a:ext cx="1562388"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XGBoost</a:t>
            </a:r>
            <a:endParaRPr 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742833" y="4304717"/>
            <a:ext cx="106919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Ridge</a:t>
            </a:r>
            <a:endParaRPr lang="en-US" sz="28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952296" y="3352653"/>
            <a:ext cx="1019157"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Lasso</a:t>
            </a:r>
            <a:endParaRPr lang="en-US" sz="2800" dirty="0">
              <a:latin typeface="Times New Roman" panose="02020603050405020304" pitchFamily="18" charset="0"/>
              <a:cs typeface="Times New Roman" panose="02020603050405020304" pitchFamily="18" charset="0"/>
            </a:endParaRPr>
          </a:p>
        </p:txBody>
      </p:sp>
      <p:sp>
        <p:nvSpPr>
          <p:cNvPr id="10" name="Flowchart: Sort 9"/>
          <p:cNvSpPr/>
          <p:nvPr/>
        </p:nvSpPr>
        <p:spPr>
          <a:xfrm>
            <a:off x="5988239" y="3391276"/>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ort 31"/>
          <p:cNvSpPr/>
          <p:nvPr/>
        </p:nvSpPr>
        <p:spPr>
          <a:xfrm>
            <a:off x="5988239" y="4386552"/>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Ribbon 23"/>
          <p:cNvSpPr/>
          <p:nvPr/>
        </p:nvSpPr>
        <p:spPr>
          <a:xfrm>
            <a:off x="3919537" y="5448300"/>
            <a:ext cx="4229100" cy="116205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XGBoost</a:t>
            </a:r>
            <a:endParaRPr lang="en-US" sz="3600" dirty="0">
              <a:solidFill>
                <a:schemeClr val="tx1"/>
              </a:solidFill>
            </a:endParaRPr>
          </a:p>
        </p:txBody>
      </p:sp>
    </p:spTree>
    <p:extLst>
      <p:ext uri="{BB962C8B-B14F-4D97-AF65-F5344CB8AC3E}">
        <p14:creationId xmlns:p14="http://schemas.microsoft.com/office/powerpoint/2010/main" val="323131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55690" y="617243"/>
            <a:ext cx="348062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Model Evaluation</a:t>
            </a:r>
            <a:endParaRPr lang="en-US" sz="3600" dirty="0">
              <a:latin typeface="Times New Roman" panose="02020603050405020304" pitchFamily="18" charset="0"/>
              <a:cs typeface="Times New Roman" panose="02020603050405020304" pitchFamily="18" charset="0"/>
            </a:endParaRPr>
          </a:p>
        </p:txBody>
      </p:sp>
      <p:sp>
        <p:nvSpPr>
          <p:cNvPr id="12" name="Double Bracket 11"/>
          <p:cNvSpPr/>
          <p:nvPr/>
        </p:nvSpPr>
        <p:spPr>
          <a:xfrm>
            <a:off x="4355690" y="691073"/>
            <a:ext cx="348062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101216" y="3101359"/>
            <a:ext cx="32741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Score on train : 0.873</a:t>
            </a:r>
            <a:endParaRPr lang="en-US" sz="2800" dirty="0">
              <a:latin typeface="Times New Roman" panose="02020603050405020304" pitchFamily="18" charset="0"/>
              <a:cs typeface="Times New Roman" panose="02020603050405020304" pitchFamily="18" charset="0"/>
            </a:endParaRPr>
          </a:p>
        </p:txBody>
      </p:sp>
      <p:sp>
        <p:nvSpPr>
          <p:cNvPr id="5" name="Right Arrow 4"/>
          <p:cNvSpPr/>
          <p:nvPr/>
        </p:nvSpPr>
        <p:spPr>
          <a:xfrm>
            <a:off x="346654" y="3264127"/>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89776" y="3101359"/>
            <a:ext cx="400173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Mean absolute error : </a:t>
            </a:r>
            <a:r>
              <a:rPr lang="ar-EG" sz="2800" dirty="0" smtClean="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.95</a:t>
            </a:r>
            <a:endParaRPr lang="en-US"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189776" y="4165022"/>
            <a:ext cx="4586749"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Root mean square error : 9.00</a:t>
            </a:r>
            <a:endParaRPr lang="en-US" sz="28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101215" y="4165022"/>
            <a:ext cx="262521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R2 score: 0.869</a:t>
            </a:r>
            <a:endParaRPr lang="en-US" sz="2800" dirty="0">
              <a:latin typeface="Times New Roman" panose="02020603050405020304" pitchFamily="18" charset="0"/>
              <a:cs typeface="Times New Roman" panose="02020603050405020304" pitchFamily="18" charset="0"/>
            </a:endParaRPr>
          </a:p>
        </p:txBody>
      </p:sp>
      <p:sp>
        <p:nvSpPr>
          <p:cNvPr id="22" name="Right Arrow 21"/>
          <p:cNvSpPr/>
          <p:nvPr/>
        </p:nvSpPr>
        <p:spPr>
          <a:xfrm>
            <a:off x="346654" y="4306228"/>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115667" y="3232164"/>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115667" y="4295827"/>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58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99161" y="807396"/>
            <a:ext cx="2593678" cy="785362"/>
            <a:chOff x="4706111" y="681488"/>
            <a:chExt cx="3474593"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899252"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6092" y="2344204"/>
            <a:ext cx="10707542"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cs typeface="+mj-cs"/>
              </a:rPr>
              <a:t>Some tests show a defect in the measurements, perhaps as a result of abnormal things that led to a defect during the </a:t>
            </a:r>
            <a:r>
              <a:rPr lang="en-US" sz="2800" dirty="0" smtClean="0">
                <a:cs typeface="+mj-cs"/>
              </a:rPr>
              <a:t>tests</a:t>
            </a:r>
            <a:r>
              <a:rPr lang="ar-EG" sz="2800" dirty="0" smtClean="0">
                <a:cs typeface="+mj-cs"/>
              </a:rPr>
              <a:t>.</a:t>
            </a:r>
          </a:p>
          <a:p>
            <a:pPr marL="285750" indent="-285750" algn="just">
              <a:buFont typeface="Arial" panose="020B0604020202020204" pitchFamily="34" charset="0"/>
              <a:buChar char="•"/>
            </a:pPr>
            <a:r>
              <a:rPr lang="en-US" sz="2800" dirty="0">
                <a:cs typeface="+mj-cs"/>
              </a:rPr>
              <a:t>The most important </a:t>
            </a:r>
            <a:r>
              <a:rPr lang="en-US" sz="2800" dirty="0" smtClean="0">
                <a:cs typeface="+mj-cs"/>
              </a:rPr>
              <a:t>factor </a:t>
            </a:r>
            <a:r>
              <a:rPr lang="en-US" sz="2800" dirty="0">
                <a:cs typeface="+mj-cs"/>
              </a:rPr>
              <a:t>affecting </a:t>
            </a:r>
            <a:r>
              <a:rPr lang="en-US" sz="2800" dirty="0" smtClean="0">
                <a:cs typeface="+mj-cs"/>
              </a:rPr>
              <a:t>(AQI) is </a:t>
            </a:r>
            <a:r>
              <a:rPr lang="en-US" sz="2800" dirty="0">
                <a:cs typeface="+mj-cs"/>
              </a:rPr>
              <a:t>the damage caused by the </a:t>
            </a:r>
            <a:r>
              <a:rPr lang="en-US" sz="2800" dirty="0" smtClean="0">
                <a:cs typeface="+mj-cs"/>
              </a:rPr>
              <a:t>ozone, </a:t>
            </a:r>
            <a:r>
              <a:rPr lang="en-US" sz="2800" dirty="0">
                <a:cs typeface="+mj-cs"/>
              </a:rPr>
              <a:t>but it is less dangerous compared to the rest of the </a:t>
            </a:r>
            <a:r>
              <a:rPr lang="en-US" sz="2800" dirty="0" smtClean="0">
                <a:cs typeface="+mj-cs"/>
              </a:rPr>
              <a:t>elements.</a:t>
            </a:r>
            <a:endParaRPr lang="en-US" sz="2800" dirty="0">
              <a:cs typeface="+mj-cs"/>
            </a:endParaRPr>
          </a:p>
          <a:p>
            <a:pPr marL="285750" indent="-285750" algn="just">
              <a:buFont typeface="Arial" panose="020B0604020202020204" pitchFamily="34" charset="0"/>
              <a:buChar char="•"/>
            </a:pPr>
            <a:r>
              <a:rPr lang="en-US" sz="2800" dirty="0" smtClean="0">
                <a:cs typeface="+mj-cs"/>
              </a:rPr>
              <a:t>Successful model to predict (AQI) but in my opinion (AQI) value its very important and missing one can be cause a lot of problems so predict on location and datetime not enough to achieve the purpose, but the model can be powerful and accurate if additional data added such as weather details, air and </a:t>
            </a:r>
            <a:r>
              <a:rPr lang="en-US" sz="2800" dirty="0">
                <a:cs typeface="+mj-cs"/>
              </a:rPr>
              <a:t>industrial </a:t>
            </a:r>
            <a:r>
              <a:rPr lang="en-US" sz="2800" dirty="0" smtClean="0">
                <a:cs typeface="+mj-cs"/>
              </a:rPr>
              <a:t>pollution</a:t>
            </a:r>
            <a:r>
              <a:rPr lang="ar-EG" sz="2800" dirty="0" smtClean="0">
                <a:cs typeface="+mj-cs"/>
              </a:rPr>
              <a:t> </a:t>
            </a:r>
            <a:r>
              <a:rPr lang="en-US" sz="2800" dirty="0" smtClean="0">
                <a:cs typeface="+mj-cs"/>
              </a:rPr>
              <a:t>information.</a:t>
            </a:r>
          </a:p>
        </p:txBody>
      </p:sp>
    </p:spTree>
    <p:extLst>
      <p:ext uri="{BB962C8B-B14F-4D97-AF65-F5344CB8AC3E}">
        <p14:creationId xmlns:p14="http://schemas.microsoft.com/office/powerpoint/2010/main" val="269854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19220" y="3505200"/>
            <a:ext cx="11728941" cy="2258138"/>
            <a:chOff x="141334" y="2265500"/>
            <a:chExt cx="11947080" cy="2327406"/>
          </a:xfrm>
        </p:grpSpPr>
        <p:sp>
          <p:nvSpPr>
            <p:cNvPr id="26" name="Oval 25"/>
            <p:cNvSpPr/>
            <p:nvPr/>
          </p:nvSpPr>
          <p:spPr>
            <a:xfrm>
              <a:off x="9761389" y="2265500"/>
              <a:ext cx="2327025" cy="2327406"/>
            </a:xfrm>
            <a:prstGeom prst="ellipse">
              <a:avLst/>
            </a:prstGeom>
            <a:gradFill rotWithShape="0">
              <a:gsLst>
                <a:gs pos="0">
                  <a:schemeClr val="accent2"/>
                </a:gs>
                <a:gs pos="50000">
                  <a:schemeClr val="accent1">
                    <a:hueOff val="0"/>
                    <a:satOff val="0"/>
                    <a:lumOff val="0"/>
                    <a:alphaOff val="0"/>
                    <a:satMod val="110000"/>
                    <a:lumMod val="100000"/>
                    <a:shade val="100000"/>
                  </a:schemeClr>
                </a:gs>
                <a:gs pos="100000">
                  <a:schemeClr val="accent2"/>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27" name="Freeform 26"/>
            <p:cNvSpPr/>
            <p:nvPr/>
          </p:nvSpPr>
          <p:spPr>
            <a:xfrm>
              <a:off x="9838172"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6249" tIns="335776" rIns="335009"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Conclusion</a:t>
              </a:r>
              <a:endParaRPr lang="en-US" sz="2000" kern="1200" dirty="0">
                <a:latin typeface="Times New Roman" panose="02020603050405020304" pitchFamily="18" charset="0"/>
                <a:cs typeface="Times New Roman" panose="02020603050405020304" pitchFamily="18" charset="0"/>
              </a:endParaRPr>
            </a:p>
          </p:txBody>
        </p:sp>
        <p:sp>
          <p:nvSpPr>
            <p:cNvPr id="28" name="Teardrop 27"/>
            <p:cNvSpPr/>
            <p:nvPr/>
          </p:nvSpPr>
          <p:spPr>
            <a:xfrm rot="2700000">
              <a:off x="7355238" y="2265621"/>
              <a:ext cx="2326756" cy="2326756"/>
            </a:xfrm>
            <a:prstGeom prst="teardrop">
              <a:avLst>
                <a:gd name="adj" fmla="val 100000"/>
              </a:avLst>
            </a:prstGeom>
            <a:gradFill rotWithShape="0">
              <a:gsLst>
                <a:gs pos="0">
                  <a:schemeClr val="accent2"/>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29" name="Freeform 28"/>
            <p:cNvSpPr/>
            <p:nvPr/>
          </p:nvSpPr>
          <p:spPr>
            <a:xfrm>
              <a:off x="7434363"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5010" tIns="335776" rIns="336248" bIns="335774" numCol="1" spcCol="1270" anchor="ctr" anchorCtr="0">
              <a:noAutofit/>
            </a:bodyPr>
            <a:lstStyle/>
            <a:p>
              <a:pPr lvl="0" algn="ctr" defTabSz="889000">
                <a:lnSpc>
                  <a:spcPct val="90000"/>
                </a:lnSpc>
                <a:spcBef>
                  <a:spcPct val="0"/>
                </a:spcBef>
                <a:spcAft>
                  <a:spcPct val="35000"/>
                </a:spcAft>
              </a:pPr>
              <a:r>
                <a:rPr lang="en-US" sz="2000" dirty="0" smtClean="0">
                  <a:latin typeface="Times New Roman" panose="02020603050405020304" pitchFamily="18" charset="0"/>
                  <a:cs typeface="Times New Roman" panose="02020603050405020304" pitchFamily="18" charset="0"/>
                </a:rPr>
                <a:t>Machine Learning</a:t>
              </a:r>
              <a:r>
                <a:rPr lang="en-US" sz="2000" kern="1200" dirty="0" smtClean="0">
                  <a:latin typeface="Times New Roman" panose="02020603050405020304" pitchFamily="18" charset="0"/>
                  <a:cs typeface="Times New Roman" panose="02020603050405020304" pitchFamily="18" charset="0"/>
                </a:rPr>
                <a:t> Modeling and Deployment</a:t>
              </a:r>
              <a:endParaRPr lang="en-US" sz="2000" kern="1200" dirty="0">
                <a:latin typeface="Times New Roman" panose="02020603050405020304" pitchFamily="18" charset="0"/>
                <a:cs typeface="Times New Roman" panose="02020603050405020304" pitchFamily="18" charset="0"/>
              </a:endParaRPr>
            </a:p>
          </p:txBody>
        </p:sp>
        <p:sp>
          <p:nvSpPr>
            <p:cNvPr id="30" name="Teardrop 29"/>
            <p:cNvSpPr/>
            <p:nvPr/>
          </p:nvSpPr>
          <p:spPr>
            <a:xfrm rot="2700000">
              <a:off x="4951429" y="2265621"/>
              <a:ext cx="2326756" cy="2326756"/>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2"/>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31" name="Freeform 30"/>
            <p:cNvSpPr/>
            <p:nvPr/>
          </p:nvSpPr>
          <p:spPr>
            <a:xfrm>
              <a:off x="5029316"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5010" tIns="335776" rIns="336248"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Exploratory Data Analysis</a:t>
              </a:r>
              <a:endParaRPr lang="en-US" sz="2000" kern="1200" dirty="0">
                <a:latin typeface="Times New Roman" panose="02020603050405020304" pitchFamily="18" charset="0"/>
                <a:cs typeface="Times New Roman" panose="02020603050405020304" pitchFamily="18" charset="0"/>
              </a:endParaRPr>
            </a:p>
          </p:txBody>
        </p:sp>
        <p:sp>
          <p:nvSpPr>
            <p:cNvPr id="32" name="Teardrop 31"/>
            <p:cNvSpPr/>
            <p:nvPr/>
          </p:nvSpPr>
          <p:spPr>
            <a:xfrm rot="2700000">
              <a:off x="2546381" y="2265621"/>
              <a:ext cx="2326756" cy="2326756"/>
            </a:xfrm>
            <a:prstGeom prst="teardrop">
              <a:avLst>
                <a:gd name="adj" fmla="val 100000"/>
              </a:avLst>
            </a:prstGeom>
            <a:gradFill rotWithShape="0">
              <a:gsLst>
                <a:gs pos="0">
                  <a:schemeClr val="accent2"/>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33" name="Freeform 32"/>
            <p:cNvSpPr/>
            <p:nvPr/>
          </p:nvSpPr>
          <p:spPr>
            <a:xfrm>
              <a:off x="2624269"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6248" tIns="335776" rIns="335010"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Data Wrangling</a:t>
              </a:r>
              <a:endParaRPr lang="en-US" sz="2000" kern="1200" dirty="0">
                <a:latin typeface="Times New Roman" panose="02020603050405020304" pitchFamily="18" charset="0"/>
                <a:cs typeface="Times New Roman" panose="02020603050405020304" pitchFamily="18" charset="0"/>
              </a:endParaRPr>
            </a:p>
          </p:txBody>
        </p:sp>
        <p:sp>
          <p:nvSpPr>
            <p:cNvPr id="34" name="Teardrop 33"/>
            <p:cNvSpPr/>
            <p:nvPr/>
          </p:nvSpPr>
          <p:spPr>
            <a:xfrm rot="2700000">
              <a:off x="141334" y="2265621"/>
              <a:ext cx="2326756" cy="2326756"/>
            </a:xfrm>
            <a:prstGeom prst="teardrop">
              <a:avLst>
                <a:gd name="adj" fmla="val 100000"/>
              </a:avLst>
            </a:prstGeom>
            <a:gradFill rotWithShape="0">
              <a:gsLst>
                <a:gs pos="0">
                  <a:schemeClr val="accent2"/>
                </a:gs>
                <a:gs pos="50000">
                  <a:schemeClr val="accent1">
                    <a:hueOff val="0"/>
                    <a:satOff val="0"/>
                    <a:lumOff val="0"/>
                    <a:alphaOff val="0"/>
                    <a:satMod val="110000"/>
                    <a:lumMod val="100000"/>
                    <a:shade val="100000"/>
                  </a:schemeClr>
                </a:gs>
                <a:gs pos="100000">
                  <a:schemeClr val="accent2"/>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35" name="Freeform 34"/>
            <p:cNvSpPr/>
            <p:nvPr/>
          </p:nvSpPr>
          <p:spPr>
            <a:xfrm>
              <a:off x="219221"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6248" tIns="335776" rIns="335010"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Introduction</a:t>
              </a:r>
              <a:endParaRPr lang="en-US" sz="2000" kern="1200" dirty="0">
                <a:latin typeface="Times New Roman" panose="02020603050405020304" pitchFamily="18" charset="0"/>
                <a:cs typeface="Times New Roman" panose="02020603050405020304" pitchFamily="18" charset="0"/>
              </a:endParaRPr>
            </a:p>
          </p:txBody>
        </p:sp>
      </p:grpSp>
      <p:sp>
        <p:nvSpPr>
          <p:cNvPr id="36" name="Half Frame 35"/>
          <p:cNvSpPr/>
          <p:nvPr/>
        </p:nvSpPr>
        <p:spPr>
          <a:xfrm>
            <a:off x="4606687" y="799312"/>
            <a:ext cx="685800" cy="143626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p:cNvSpPr/>
          <p:nvPr/>
        </p:nvSpPr>
        <p:spPr>
          <a:xfrm rot="10800000">
            <a:off x="6916134" y="799312"/>
            <a:ext cx="685800" cy="143626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5010979" y="1248416"/>
            <a:ext cx="2207656"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Overview</a:t>
            </a:r>
            <a:endParaRPr lang="en-US" sz="4000" dirty="0">
              <a:latin typeface="Times New Roman" panose="02020603050405020304" pitchFamily="18" charset="0"/>
              <a:cs typeface="Times New Roman" panose="02020603050405020304" pitchFamily="18" charset="0"/>
            </a:endParaRPr>
          </a:p>
        </p:txBody>
      </p:sp>
      <p:grpSp>
        <p:nvGrpSpPr>
          <p:cNvPr id="44" name="Group 43"/>
          <p:cNvGrpSpPr/>
          <p:nvPr/>
        </p:nvGrpSpPr>
        <p:grpSpPr>
          <a:xfrm>
            <a:off x="0" y="0"/>
            <a:ext cx="12192000" cy="6858000"/>
            <a:chOff x="0" y="0"/>
            <a:chExt cx="12192000" cy="6858000"/>
          </a:xfrm>
        </p:grpSpPr>
        <p:sp>
          <p:nvSpPr>
            <p:cNvPr id="42" name="Rectangle 41"/>
            <p:cNvSpPr/>
            <p:nvPr/>
          </p:nvSpPr>
          <p:spPr>
            <a:xfrm>
              <a:off x="0" y="0"/>
              <a:ext cx="12192000" cy="6858000"/>
            </a:xfrm>
            <a:prstGeom prst="rect">
              <a:avLst/>
            </a:prstGeom>
            <a:no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1450" y="180975"/>
              <a:ext cx="11830049" cy="6486525"/>
            </a:xfrm>
            <a:prstGeom prst="rect">
              <a:avLst/>
            </a:prstGeom>
            <a:no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624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lded Corner 18"/>
          <p:cNvSpPr/>
          <p:nvPr/>
        </p:nvSpPr>
        <p:spPr>
          <a:xfrm rot="10800000">
            <a:off x="530352" y="1878435"/>
            <a:ext cx="10671048" cy="1472184"/>
          </a:xfrm>
          <a:prstGeom prst="foldedCorner">
            <a:avLst/>
          </a:prstGeom>
          <a:pattFill prst="pct5">
            <a:fgClr>
              <a:schemeClr val="tx1"/>
            </a:fgClr>
            <a:bgClr>
              <a:schemeClr val="accent1"/>
            </a:bgClr>
          </a:pattFill>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4706112" y="458902"/>
            <a:ext cx="2779776" cy="80467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458902"/>
            <a:ext cx="2722220"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30352" y="1878434"/>
            <a:ext cx="10681894" cy="1477328"/>
          </a:xfrm>
          <a:prstGeom prst="rect">
            <a:avLst/>
          </a:prstGeom>
          <a:noFill/>
        </p:spPr>
        <p:txBody>
          <a:bodyPr wrap="square" rtlCol="0">
            <a:spAutoFit/>
          </a:bodyPr>
          <a:lstStyle/>
          <a:p>
            <a:pPr algn="just"/>
            <a:r>
              <a:rPr lang="en-US" dirty="0">
                <a:solidFill>
                  <a:schemeClr val="bg1">
                    <a:lumMod val="95000"/>
                  </a:schemeClr>
                </a:solidFill>
                <a:latin typeface="Times New Roman" panose="02020603050405020304" pitchFamily="18" charset="0"/>
                <a:cs typeface="Times New Roman" panose="02020603050405020304" pitchFamily="18" charset="0"/>
              </a:rPr>
              <a:t>In the past few years, the problem of air pollution in the United States has been increasing for several factors such as the damage caused by the ozone hole and the increase in the density of harmful particles from the air such as carbon monoxide, nitrogen dioxide, carbon dioxide and fine particles, so the United States is keen to study the level of air quality Throughout the day by air quality index, AQI is the primary way to measure the current quality of the air. AQI values range from 0-500 with 0 being perfectly healthy and 500 being </a:t>
            </a:r>
            <a:r>
              <a:rPr lang="en-US" dirty="0" smtClean="0">
                <a:solidFill>
                  <a:schemeClr val="bg1">
                    <a:lumMod val="95000"/>
                  </a:schemeClr>
                </a:solidFill>
                <a:latin typeface="Times New Roman" panose="02020603050405020304" pitchFamily="18" charset="0"/>
                <a:cs typeface="Times New Roman" panose="02020603050405020304" pitchFamily="18" charset="0"/>
              </a:rPr>
              <a:t>extremely hazardous.</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a:off x="333756" y="1658843"/>
            <a:ext cx="393192" cy="4114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Pentagon 20"/>
          <p:cNvSpPr/>
          <p:nvPr/>
        </p:nvSpPr>
        <p:spPr>
          <a:xfrm>
            <a:off x="1615440" y="3639883"/>
            <a:ext cx="8961120" cy="2952750"/>
          </a:xfrm>
          <a:custGeom>
            <a:avLst/>
            <a:gdLst>
              <a:gd name="connsiteX0" fmla="*/ 0 w 8961120"/>
              <a:gd name="connsiteY0" fmla="*/ 0 h 2952750"/>
              <a:gd name="connsiteX1" fmla="*/ 8827774 w 8961120"/>
              <a:gd name="connsiteY1" fmla="*/ 0 h 2952750"/>
              <a:gd name="connsiteX2" fmla="*/ 8961120 w 8961120"/>
              <a:gd name="connsiteY2" fmla="*/ 1476375 h 2952750"/>
              <a:gd name="connsiteX3" fmla="*/ 8827774 w 8961120"/>
              <a:gd name="connsiteY3" fmla="*/ 2952750 h 2952750"/>
              <a:gd name="connsiteX4" fmla="*/ 0 w 8961120"/>
              <a:gd name="connsiteY4" fmla="*/ 2952750 h 2952750"/>
              <a:gd name="connsiteX5" fmla="*/ 0 w 8961120"/>
              <a:gd name="connsiteY5" fmla="*/ 0 h 2952750"/>
              <a:gd name="connsiteX0" fmla="*/ 0 w 8961120"/>
              <a:gd name="connsiteY0" fmla="*/ 0 h 2952750"/>
              <a:gd name="connsiteX1" fmla="*/ 8827774 w 8961120"/>
              <a:gd name="connsiteY1" fmla="*/ 0 h 2952750"/>
              <a:gd name="connsiteX2" fmla="*/ 8961120 w 8961120"/>
              <a:gd name="connsiteY2" fmla="*/ 1476375 h 2952750"/>
              <a:gd name="connsiteX3" fmla="*/ 8827774 w 8961120"/>
              <a:gd name="connsiteY3" fmla="*/ 2952750 h 2952750"/>
              <a:gd name="connsiteX4" fmla="*/ 0 w 8961120"/>
              <a:gd name="connsiteY4" fmla="*/ 2952750 h 2952750"/>
              <a:gd name="connsiteX5" fmla="*/ 0 w 8961120"/>
              <a:gd name="connsiteY5" fmla="*/ 0 h 2952750"/>
              <a:gd name="connsiteX0" fmla="*/ 0 w 8961120"/>
              <a:gd name="connsiteY0" fmla="*/ 0 h 2952750"/>
              <a:gd name="connsiteX1" fmla="*/ 8827774 w 8961120"/>
              <a:gd name="connsiteY1" fmla="*/ 0 h 2952750"/>
              <a:gd name="connsiteX2" fmla="*/ 8961120 w 8961120"/>
              <a:gd name="connsiteY2" fmla="*/ 1476375 h 2952750"/>
              <a:gd name="connsiteX3" fmla="*/ 8827774 w 8961120"/>
              <a:gd name="connsiteY3" fmla="*/ 2952750 h 2952750"/>
              <a:gd name="connsiteX4" fmla="*/ 0 w 8961120"/>
              <a:gd name="connsiteY4" fmla="*/ 2952750 h 2952750"/>
              <a:gd name="connsiteX5" fmla="*/ 0 w 8961120"/>
              <a:gd name="connsiteY5" fmla="*/ 0 h 295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1120" h="2952750">
                <a:moveTo>
                  <a:pt x="0" y="0"/>
                </a:moveTo>
                <a:lnTo>
                  <a:pt x="8827774" y="0"/>
                </a:lnTo>
                <a:lnTo>
                  <a:pt x="8961120" y="1476375"/>
                </a:lnTo>
                <a:lnTo>
                  <a:pt x="8827774" y="2952750"/>
                </a:lnTo>
                <a:lnTo>
                  <a:pt x="0" y="2952750"/>
                </a:lnTo>
                <a:lnTo>
                  <a:pt x="0" y="0"/>
                </a:lnTo>
                <a:close/>
              </a:path>
            </a:pathLst>
          </a:custGeom>
          <a:blipFill dpi="0" rotWithShape="0">
            <a:blip r:embed="rId2"/>
            <a:srcRect/>
            <a:stretch>
              <a:fillRect l="-850" r="-170"/>
            </a:stretch>
          </a:blipFill>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64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38300" y="571500"/>
            <a:ext cx="184731" cy="369332"/>
          </a:xfrm>
          <a:prstGeom prst="rect">
            <a:avLst/>
          </a:prstGeom>
          <a:noFill/>
        </p:spPr>
        <p:txBody>
          <a:bodyPr wrap="none" rtlCol="0">
            <a:spAutoFit/>
          </a:bodyPr>
          <a:lstStyle/>
          <a:p>
            <a:endParaRPr lang="en-US" dirty="0"/>
          </a:p>
        </p:txBody>
      </p:sp>
      <p:grpSp>
        <p:nvGrpSpPr>
          <p:cNvPr id="8" name="Group 7"/>
          <p:cNvGrpSpPr/>
          <p:nvPr/>
        </p:nvGrpSpPr>
        <p:grpSpPr>
          <a:xfrm>
            <a:off x="679914" y="2110331"/>
            <a:ext cx="3228975" cy="795635"/>
            <a:chOff x="990600" y="1609069"/>
            <a:chExt cx="3228975" cy="795635"/>
          </a:xfrm>
        </p:grpSpPr>
        <p:sp>
          <p:nvSpPr>
            <p:cNvPr id="4" name="TextBox 3"/>
            <p:cNvSpPr txBox="1"/>
            <p:nvPr/>
          </p:nvSpPr>
          <p:spPr>
            <a:xfrm>
              <a:off x="1076325" y="1714500"/>
              <a:ext cx="299085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Dataset</a:t>
              </a:r>
              <a:r>
                <a:rPr lang="en-US" sz="3200" dirty="0" smtClean="0"/>
                <a:t> </a:t>
              </a:r>
              <a:r>
                <a:rPr lang="en-US" sz="3200" dirty="0" smtClean="0">
                  <a:latin typeface="Times New Roman" panose="02020603050405020304" pitchFamily="18" charset="0"/>
                  <a:cs typeface="Times New Roman" panose="02020603050405020304" pitchFamily="18" charset="0"/>
                </a:rPr>
                <a:t>Describe</a:t>
              </a:r>
              <a:endParaRPr lang="en-US" sz="3200" dirty="0">
                <a:latin typeface="Times New Roman" panose="02020603050405020304" pitchFamily="18" charset="0"/>
                <a:cs typeface="Times New Roman" panose="02020603050405020304" pitchFamily="18" charset="0"/>
              </a:endParaRPr>
            </a:p>
          </p:txBody>
        </p:sp>
        <p:sp>
          <p:nvSpPr>
            <p:cNvPr id="6" name="Bevel 5"/>
            <p:cNvSpPr/>
            <p:nvPr/>
          </p:nvSpPr>
          <p:spPr>
            <a:xfrm>
              <a:off x="990600" y="1609069"/>
              <a:ext cx="3228975" cy="795635"/>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9914" y="631787"/>
            <a:ext cx="10868025" cy="1020095"/>
            <a:chOff x="752475" y="428568"/>
            <a:chExt cx="10868025" cy="1020095"/>
          </a:xfrm>
        </p:grpSpPr>
        <p:sp>
          <p:nvSpPr>
            <p:cNvPr id="3" name="TextBox 2"/>
            <p:cNvSpPr txBox="1"/>
            <p:nvPr/>
          </p:nvSpPr>
          <p:spPr>
            <a:xfrm>
              <a:off x="1163240" y="433000"/>
              <a:ext cx="10457259"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issue take a lot of time during all the day to measure, through this project will study the probability of prediction of air quality index depend on old measurement during last forty years to save time and </a:t>
              </a:r>
              <a:r>
                <a:rPr lang="en-US" sz="2000" dirty="0" smtClean="0">
                  <a:latin typeface="Times New Roman" panose="02020603050405020304" pitchFamily="18" charset="0"/>
                  <a:cs typeface="Times New Roman" panose="02020603050405020304" pitchFamily="18" charset="0"/>
                </a:rPr>
                <a:t>cost.</a:t>
              </a:r>
              <a:endParaRPr lang="en-US" sz="2000" dirty="0">
                <a:latin typeface="Times New Roman" panose="02020603050405020304" pitchFamily="18" charset="0"/>
                <a:cs typeface="Times New Roman" panose="02020603050405020304" pitchFamily="18" charset="0"/>
              </a:endParaRPr>
            </a:p>
          </p:txBody>
        </p:sp>
        <p:sp>
          <p:nvSpPr>
            <p:cNvPr id="7" name="4-Point Star 6"/>
            <p:cNvSpPr/>
            <p:nvPr/>
          </p:nvSpPr>
          <p:spPr>
            <a:xfrm>
              <a:off x="754167" y="428568"/>
              <a:ext cx="409073" cy="40643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752475" y="428568"/>
              <a:ext cx="10868025" cy="102009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Striped Right Arrow 11"/>
          <p:cNvSpPr/>
          <p:nvPr/>
        </p:nvSpPr>
        <p:spPr>
          <a:xfrm>
            <a:off x="679914" y="3200400"/>
            <a:ext cx="91909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
          <p:cNvSpPr>
            <a:spLocks noChangeArrowheads="1"/>
          </p:cNvSpPr>
          <p:nvPr/>
        </p:nvSpPr>
        <p:spPr bwMode="auto">
          <a:xfrm>
            <a:off x="1823031" y="3010472"/>
            <a:ext cx="25622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a:rPr>
              <a:t>5617325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Rows</a:t>
            </a:r>
            <a:r>
              <a:rPr kumimoji="0" lang="en-US" altLang="en-US" sz="4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
          <p:cNvSpPr>
            <a:spLocks noChangeArrowheads="1"/>
          </p:cNvSpPr>
          <p:nvPr/>
        </p:nvSpPr>
        <p:spPr bwMode="auto">
          <a:xfrm>
            <a:off x="7299906" y="3010472"/>
            <a:ext cx="22346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a:rPr>
              <a:t>15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4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20" name="Striped Right Arrow 19"/>
          <p:cNvSpPr/>
          <p:nvPr/>
        </p:nvSpPr>
        <p:spPr>
          <a:xfrm>
            <a:off x="6057900" y="3200400"/>
            <a:ext cx="91909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Wave 13"/>
          <p:cNvSpPr/>
          <p:nvPr/>
        </p:nvSpPr>
        <p:spPr>
          <a:xfrm>
            <a:off x="4570876" y="5805083"/>
            <a:ext cx="3086100" cy="8382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37014" y="5931796"/>
            <a:ext cx="2553824"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From Kaggle</a:t>
            </a:r>
            <a:endParaRPr lang="en-US" sz="3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390838" y="3868255"/>
            <a:ext cx="338426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8 Numerical Columns</a:t>
            </a:r>
            <a:endParaRPr lang="en-US" sz="28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390838" y="4558038"/>
            <a:ext cx="355216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 Categorical Columns</a:t>
            </a:r>
            <a:endParaRPr 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79915" y="3903470"/>
            <a:ext cx="5168436" cy="1384995"/>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Each row represent average test of all measurement of AQI along all day.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358703" y="478212"/>
            <a:ext cx="3474594" cy="785362"/>
            <a:chOff x="4706111" y="681488"/>
            <a:chExt cx="3474594"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344581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Data Wrangling</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738504" y="2555891"/>
            <a:ext cx="10638792" cy="4289835"/>
            <a:chOff x="743266" y="2637923"/>
            <a:chExt cx="10638792" cy="4289835"/>
          </a:xfrm>
        </p:grpSpPr>
        <p:sp>
          <p:nvSpPr>
            <p:cNvPr id="7" name="Oval 6"/>
            <p:cNvSpPr/>
            <p:nvPr/>
          </p:nvSpPr>
          <p:spPr>
            <a:xfrm>
              <a:off x="743266" y="2637923"/>
              <a:ext cx="823648" cy="82364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Chord 7"/>
            <p:cNvSpPr/>
            <p:nvPr/>
          </p:nvSpPr>
          <p:spPr>
            <a:xfrm>
              <a:off x="825631" y="2720287"/>
              <a:ext cx="658918" cy="65891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1738508" y="3461571"/>
              <a:ext cx="2436626" cy="3466187"/>
            </a:xfrm>
            <a:custGeom>
              <a:avLst/>
              <a:gdLst>
                <a:gd name="connsiteX0" fmla="*/ 0 w 2436626"/>
                <a:gd name="connsiteY0" fmla="*/ 0 h 3466187"/>
                <a:gd name="connsiteX1" fmla="*/ 2436626 w 2436626"/>
                <a:gd name="connsiteY1" fmla="*/ 0 h 3466187"/>
                <a:gd name="connsiteX2" fmla="*/ 2436626 w 2436626"/>
                <a:gd name="connsiteY2" fmla="*/ 3466187 h 3466187"/>
                <a:gd name="connsiteX3" fmla="*/ 0 w 2436626"/>
                <a:gd name="connsiteY3" fmla="*/ 3466187 h 3466187"/>
                <a:gd name="connsiteX4" fmla="*/ 0 w 2436626"/>
                <a:gd name="connsiteY4" fmla="*/ 0 h 346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3466187">
                  <a:moveTo>
                    <a:pt x="0" y="0"/>
                  </a:moveTo>
                  <a:lnTo>
                    <a:pt x="2436626" y="0"/>
                  </a:lnTo>
                  <a:lnTo>
                    <a:pt x="2436626" y="3466187"/>
                  </a:lnTo>
                  <a:lnTo>
                    <a:pt x="0" y="3466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Load csv file, explore first five rows, sort values by date.</a:t>
              </a:r>
              <a:endParaRPr lang="en-US" sz="2400" kern="1200" dirty="0">
                <a:latin typeface="Times New Roman" panose="02020603050405020304" pitchFamily="18" charset="0"/>
                <a:cs typeface="Times New Roman" panose="02020603050405020304" pitchFamily="18" charset="0"/>
              </a:endParaRPr>
            </a:p>
          </p:txBody>
        </p:sp>
        <p:sp>
          <p:nvSpPr>
            <p:cNvPr id="12" name="Freeform 11"/>
            <p:cNvSpPr/>
            <p:nvPr/>
          </p:nvSpPr>
          <p:spPr>
            <a:xfrm>
              <a:off x="1738508" y="2832419"/>
              <a:ext cx="2436626" cy="434655"/>
            </a:xfrm>
            <a:custGeom>
              <a:avLst/>
              <a:gdLst>
                <a:gd name="connsiteX0" fmla="*/ 0 w 2436626"/>
                <a:gd name="connsiteY0" fmla="*/ 0 h 434655"/>
                <a:gd name="connsiteX1" fmla="*/ 2436626 w 2436626"/>
                <a:gd name="connsiteY1" fmla="*/ 0 h 434655"/>
                <a:gd name="connsiteX2" fmla="*/ 2436626 w 2436626"/>
                <a:gd name="connsiteY2" fmla="*/ 434655 h 434655"/>
                <a:gd name="connsiteX3" fmla="*/ 0 w 2436626"/>
                <a:gd name="connsiteY3" fmla="*/ 434655 h 434655"/>
                <a:gd name="connsiteX4" fmla="*/ 0 w 2436626"/>
                <a:gd name="connsiteY4" fmla="*/ 0 h 434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434655">
                  <a:moveTo>
                    <a:pt x="0" y="0"/>
                  </a:moveTo>
                  <a:lnTo>
                    <a:pt x="2436626" y="0"/>
                  </a:lnTo>
                  <a:lnTo>
                    <a:pt x="2436626" y="434655"/>
                  </a:lnTo>
                  <a:lnTo>
                    <a:pt x="0" y="4346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Load &amp; Explore</a:t>
              </a:r>
              <a:endParaRPr lang="en-US" sz="2600" kern="1200" dirty="0">
                <a:latin typeface="Times New Roman" panose="02020603050405020304" pitchFamily="18" charset="0"/>
                <a:cs typeface="Times New Roman" panose="02020603050405020304" pitchFamily="18" charset="0"/>
              </a:endParaRPr>
            </a:p>
          </p:txBody>
        </p:sp>
        <p:sp>
          <p:nvSpPr>
            <p:cNvPr id="14" name="Oval 13"/>
            <p:cNvSpPr/>
            <p:nvPr/>
          </p:nvSpPr>
          <p:spPr>
            <a:xfrm>
              <a:off x="4346728" y="2637923"/>
              <a:ext cx="823648" cy="82364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 name="Chord 20"/>
            <p:cNvSpPr/>
            <p:nvPr/>
          </p:nvSpPr>
          <p:spPr>
            <a:xfrm>
              <a:off x="4429093" y="2720287"/>
              <a:ext cx="658918" cy="65891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5341970" y="3461571"/>
              <a:ext cx="2436626" cy="3466187"/>
            </a:xfrm>
            <a:custGeom>
              <a:avLst/>
              <a:gdLst>
                <a:gd name="connsiteX0" fmla="*/ 0 w 2436626"/>
                <a:gd name="connsiteY0" fmla="*/ 0 h 3466187"/>
                <a:gd name="connsiteX1" fmla="*/ 2436626 w 2436626"/>
                <a:gd name="connsiteY1" fmla="*/ 0 h 3466187"/>
                <a:gd name="connsiteX2" fmla="*/ 2436626 w 2436626"/>
                <a:gd name="connsiteY2" fmla="*/ 3466187 h 3466187"/>
                <a:gd name="connsiteX3" fmla="*/ 0 w 2436626"/>
                <a:gd name="connsiteY3" fmla="*/ 3466187 h 3466187"/>
                <a:gd name="connsiteX4" fmla="*/ 0 w 2436626"/>
                <a:gd name="connsiteY4" fmla="*/ 0 h 346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3466187">
                  <a:moveTo>
                    <a:pt x="0" y="0"/>
                  </a:moveTo>
                  <a:lnTo>
                    <a:pt x="2436626" y="0"/>
                  </a:lnTo>
                  <a:lnTo>
                    <a:pt x="2436626" y="3466187"/>
                  </a:lnTo>
                  <a:lnTo>
                    <a:pt x="0" y="3466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check duplicates values and drop, dealing with missing data.</a:t>
              </a:r>
              <a:endParaRPr lang="en-US" sz="2400" kern="1200" dirty="0">
                <a:latin typeface="Times New Roman" panose="02020603050405020304" pitchFamily="18" charset="0"/>
                <a:cs typeface="Times New Roman" panose="02020603050405020304" pitchFamily="18" charset="0"/>
              </a:endParaRPr>
            </a:p>
          </p:txBody>
        </p:sp>
        <p:sp>
          <p:nvSpPr>
            <p:cNvPr id="23" name="Freeform 22"/>
            <p:cNvSpPr/>
            <p:nvPr/>
          </p:nvSpPr>
          <p:spPr>
            <a:xfrm>
              <a:off x="5341970" y="2803842"/>
              <a:ext cx="2436626" cy="491808"/>
            </a:xfrm>
            <a:custGeom>
              <a:avLst/>
              <a:gdLst>
                <a:gd name="connsiteX0" fmla="*/ 0 w 2436626"/>
                <a:gd name="connsiteY0" fmla="*/ 0 h 491808"/>
                <a:gd name="connsiteX1" fmla="*/ 2436626 w 2436626"/>
                <a:gd name="connsiteY1" fmla="*/ 0 h 491808"/>
                <a:gd name="connsiteX2" fmla="*/ 2436626 w 2436626"/>
                <a:gd name="connsiteY2" fmla="*/ 491808 h 491808"/>
                <a:gd name="connsiteX3" fmla="*/ 0 w 2436626"/>
                <a:gd name="connsiteY3" fmla="*/ 491808 h 491808"/>
                <a:gd name="connsiteX4" fmla="*/ 0 w 2436626"/>
                <a:gd name="connsiteY4" fmla="*/ 0 h 491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491808">
                  <a:moveTo>
                    <a:pt x="0" y="0"/>
                  </a:moveTo>
                  <a:lnTo>
                    <a:pt x="2436626" y="0"/>
                  </a:lnTo>
                  <a:lnTo>
                    <a:pt x="2436626" y="491808"/>
                  </a:lnTo>
                  <a:lnTo>
                    <a:pt x="0" y="4918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Clean</a:t>
              </a:r>
              <a:endParaRPr lang="en-US" sz="2600" kern="1200" dirty="0">
                <a:latin typeface="Times New Roman" panose="02020603050405020304" pitchFamily="18" charset="0"/>
                <a:cs typeface="Times New Roman" panose="02020603050405020304" pitchFamily="18" charset="0"/>
              </a:endParaRPr>
            </a:p>
          </p:txBody>
        </p:sp>
        <p:sp>
          <p:nvSpPr>
            <p:cNvPr id="24" name="Oval 23"/>
            <p:cNvSpPr/>
            <p:nvPr/>
          </p:nvSpPr>
          <p:spPr>
            <a:xfrm>
              <a:off x="7950190" y="2637923"/>
              <a:ext cx="823648" cy="82364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5" name="Chord 24"/>
            <p:cNvSpPr/>
            <p:nvPr/>
          </p:nvSpPr>
          <p:spPr>
            <a:xfrm>
              <a:off x="8032555" y="2720287"/>
              <a:ext cx="658918" cy="65891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8945432" y="3461571"/>
              <a:ext cx="2436626" cy="3466187"/>
            </a:xfrm>
            <a:custGeom>
              <a:avLst/>
              <a:gdLst>
                <a:gd name="connsiteX0" fmla="*/ 0 w 2436626"/>
                <a:gd name="connsiteY0" fmla="*/ 0 h 3466187"/>
                <a:gd name="connsiteX1" fmla="*/ 2436626 w 2436626"/>
                <a:gd name="connsiteY1" fmla="*/ 0 h 3466187"/>
                <a:gd name="connsiteX2" fmla="*/ 2436626 w 2436626"/>
                <a:gd name="connsiteY2" fmla="*/ 3466187 h 3466187"/>
                <a:gd name="connsiteX3" fmla="*/ 0 w 2436626"/>
                <a:gd name="connsiteY3" fmla="*/ 3466187 h 3466187"/>
                <a:gd name="connsiteX4" fmla="*/ 0 w 2436626"/>
                <a:gd name="connsiteY4" fmla="*/ 0 h 346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3466187">
                  <a:moveTo>
                    <a:pt x="0" y="0"/>
                  </a:moveTo>
                  <a:lnTo>
                    <a:pt x="2436626" y="0"/>
                  </a:lnTo>
                  <a:lnTo>
                    <a:pt x="2436626" y="3466187"/>
                  </a:lnTo>
                  <a:lnTo>
                    <a:pt x="0" y="3466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Extract year, month, day and </a:t>
              </a:r>
              <a:r>
                <a:rPr lang="en-US" sz="2400" kern="1200" smtClean="0">
                  <a:latin typeface="Times New Roman" panose="02020603050405020304" pitchFamily="18" charset="0"/>
                  <a:cs typeface="Times New Roman" panose="02020603050405020304" pitchFamily="18" charset="0"/>
                </a:rPr>
                <a:t>square kilometer.</a:t>
              </a:r>
              <a:endParaRPr lang="en-US" sz="2400" kern="1200" dirty="0">
                <a:latin typeface="Times New Roman" panose="02020603050405020304" pitchFamily="18" charset="0"/>
                <a:cs typeface="Times New Roman" panose="02020603050405020304" pitchFamily="18" charset="0"/>
              </a:endParaRPr>
            </a:p>
          </p:txBody>
        </p:sp>
        <p:sp>
          <p:nvSpPr>
            <p:cNvPr id="27" name="Freeform 26"/>
            <p:cNvSpPr/>
            <p:nvPr/>
          </p:nvSpPr>
          <p:spPr>
            <a:xfrm>
              <a:off x="8945432" y="2637923"/>
              <a:ext cx="2436626" cy="823648"/>
            </a:xfrm>
            <a:custGeom>
              <a:avLst/>
              <a:gdLst>
                <a:gd name="connsiteX0" fmla="*/ 0 w 2436626"/>
                <a:gd name="connsiteY0" fmla="*/ 0 h 823648"/>
                <a:gd name="connsiteX1" fmla="*/ 2436626 w 2436626"/>
                <a:gd name="connsiteY1" fmla="*/ 0 h 823648"/>
                <a:gd name="connsiteX2" fmla="*/ 2436626 w 2436626"/>
                <a:gd name="connsiteY2" fmla="*/ 823648 h 823648"/>
                <a:gd name="connsiteX3" fmla="*/ 0 w 2436626"/>
                <a:gd name="connsiteY3" fmla="*/ 823648 h 823648"/>
                <a:gd name="connsiteX4" fmla="*/ 0 w 2436626"/>
                <a:gd name="connsiteY4" fmla="*/ 0 h 823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823648">
                  <a:moveTo>
                    <a:pt x="0" y="0"/>
                  </a:moveTo>
                  <a:lnTo>
                    <a:pt x="2436626" y="0"/>
                  </a:lnTo>
                  <a:lnTo>
                    <a:pt x="2436626" y="823648"/>
                  </a:lnTo>
                  <a:lnTo>
                    <a:pt x="0" y="8236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b="0" kern="1200" dirty="0" smtClean="0">
                  <a:latin typeface="Times New Roman" panose="02020603050405020304" pitchFamily="18" charset="0"/>
                  <a:cs typeface="Times New Roman" panose="02020603050405020304" pitchFamily="18" charset="0"/>
                </a:rPr>
                <a:t>Feature Extract &amp; Transform</a:t>
              </a:r>
              <a:endParaRPr lang="en-US" sz="26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4065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41389" y="490486"/>
            <a:ext cx="5633022" cy="785362"/>
            <a:chOff x="4706111" y="681488"/>
            <a:chExt cx="3474593"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310956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Exploratory Data Analysis </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87486" y="2057400"/>
            <a:ext cx="794082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What's the average of AQI for last 10 year in California for each City </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1243330" y="1933577"/>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1</a:t>
              </a:r>
              <a:endParaRPr lang="en-US" sz="2000" dirty="0">
                <a:latin typeface="Times New Roman" panose="02020603050405020304" pitchFamily="18" charset="0"/>
                <a:cs typeface="Times New Roman" panose="02020603050405020304" pitchFamily="18" charset="0"/>
              </a:endParaRPr>
            </a:p>
          </p:txBody>
        </p:sp>
      </p:gr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8609" t="3553" r="8255"/>
          <a:stretch/>
        </p:blipFill>
        <p:spPr>
          <a:xfrm>
            <a:off x="1976175" y="2781300"/>
            <a:ext cx="8286751" cy="3815202"/>
          </a:xfrm>
          <a:prstGeom prst="rect">
            <a:avLst/>
          </a:prstGeom>
        </p:spPr>
      </p:pic>
    </p:spTree>
    <p:extLst>
      <p:ext uri="{BB962C8B-B14F-4D97-AF65-F5344CB8AC3E}">
        <p14:creationId xmlns:p14="http://schemas.microsoft.com/office/powerpoint/2010/main" val="316136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8943" y="863462"/>
            <a:ext cx="819827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What's the highest parameter concentration along months in California ?</a:t>
            </a:r>
          </a:p>
        </p:txBody>
      </p:sp>
      <p:grpSp>
        <p:nvGrpSpPr>
          <p:cNvPr id="13" name="Group 12"/>
          <p:cNvGrpSpPr/>
          <p:nvPr/>
        </p:nvGrpSpPr>
        <p:grpSpPr>
          <a:xfrm>
            <a:off x="1574787" y="739639"/>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2</a:t>
              </a:r>
              <a:endParaRPr lang="en-US" sz="2000" dirty="0">
                <a:latin typeface="Times New Roman" panose="02020603050405020304" pitchFamily="18" charset="0"/>
                <a:cs typeface="Times New Roman" panose="02020603050405020304" pitchFamily="18" charset="0"/>
              </a:endParaRPr>
            </a:p>
          </p:txBody>
        </p:sp>
      </p:gr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7617" t="4389" r="6726" b="2100"/>
          <a:stretch/>
        </p:blipFill>
        <p:spPr>
          <a:xfrm>
            <a:off x="1057275" y="1828800"/>
            <a:ext cx="10067925" cy="4667250"/>
          </a:xfrm>
          <a:prstGeom prst="rect">
            <a:avLst/>
          </a:prstGeom>
        </p:spPr>
      </p:pic>
    </p:spTree>
    <p:extLst>
      <p:ext uri="{BB962C8B-B14F-4D97-AF65-F5344CB8AC3E}">
        <p14:creationId xmlns:p14="http://schemas.microsoft.com/office/powerpoint/2010/main" val="57878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23643" y="875736"/>
            <a:ext cx="870193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compare between Riverside city and Los Angeles city which one have better AQI ?</a:t>
            </a:r>
          </a:p>
        </p:txBody>
      </p:sp>
      <p:grpSp>
        <p:nvGrpSpPr>
          <p:cNvPr id="13" name="Group 12"/>
          <p:cNvGrpSpPr/>
          <p:nvPr/>
        </p:nvGrpSpPr>
        <p:grpSpPr>
          <a:xfrm>
            <a:off x="1079487" y="751913"/>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3</a:t>
              </a:r>
              <a:endParaRPr lang="en-US" sz="2000" dirty="0">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8133" t="4302" r="7328" b="2638"/>
          <a:stretch/>
        </p:blipFill>
        <p:spPr>
          <a:xfrm>
            <a:off x="909637" y="1549320"/>
            <a:ext cx="10320338" cy="4943475"/>
          </a:xfrm>
          <a:prstGeom prst="rect">
            <a:avLst/>
          </a:prstGeom>
        </p:spPr>
      </p:pic>
    </p:spTree>
    <p:extLst>
      <p:ext uri="{BB962C8B-B14F-4D97-AF65-F5344CB8AC3E}">
        <p14:creationId xmlns:p14="http://schemas.microsoft.com/office/powerpoint/2010/main" val="23539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61520" y="584364"/>
            <a:ext cx="9513117"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Does the area of the city in square kilometers affect </a:t>
            </a:r>
            <a:r>
              <a:rPr lang="en-US" sz="2000" b="1" dirty="0" smtClean="0">
                <a:latin typeface="Times New Roman" panose="02020603050405020304" pitchFamily="18" charset="0"/>
                <a:cs typeface="Times New Roman" panose="02020603050405020304" pitchFamily="18" charset="0"/>
              </a:rPr>
              <a:t>on the </a:t>
            </a:r>
            <a:r>
              <a:rPr lang="en-US" sz="2000" b="1" dirty="0">
                <a:latin typeface="Times New Roman" panose="02020603050405020304" pitchFamily="18" charset="0"/>
                <a:cs typeface="Times New Roman" panose="02020603050405020304" pitchFamily="18" charset="0"/>
              </a:rPr>
              <a:t>Number of Sites </a:t>
            </a:r>
            <a:r>
              <a:rPr lang="en-US" sz="2000" b="1" dirty="0" smtClean="0">
                <a:latin typeface="Times New Roman" panose="02020603050405020304" pitchFamily="18" charset="0"/>
                <a:cs typeface="Times New Roman" panose="02020603050405020304" pitchFamily="18" charset="0"/>
              </a:rPr>
              <a:t>Reporting</a:t>
            </a:r>
          </a:p>
          <a:p>
            <a:pPr algn="ct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needed to measure AQI (in California) </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917364" y="610904"/>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4</a:t>
              </a:r>
              <a:endParaRPr lang="en-US" sz="2000" dirty="0">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7352" t="3868" r="6624" b="3290"/>
          <a:stretch/>
        </p:blipFill>
        <p:spPr>
          <a:xfrm>
            <a:off x="917364" y="1562100"/>
            <a:ext cx="10477501" cy="4838700"/>
          </a:xfrm>
          <a:prstGeom prst="rect">
            <a:avLst/>
          </a:prstGeom>
        </p:spPr>
      </p:pic>
    </p:spTree>
    <p:extLst>
      <p:ext uri="{BB962C8B-B14F-4D97-AF65-F5344CB8AC3E}">
        <p14:creationId xmlns:p14="http://schemas.microsoft.com/office/powerpoint/2010/main" val="348065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D207C8-8198-4CB2-8AF2-FCC05A6CD4DA}">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1461</TotalTime>
  <Words>697</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Unicode MS</vt:lpstr>
      <vt:lpstr>Calibri</vt:lpstr>
      <vt:lpstr>Calibri Light</vt:lpstr>
      <vt:lpstr>Times New Roman</vt:lpstr>
      <vt:lpstr>Office Theme</vt:lpstr>
      <vt:lpstr>Us Air Quality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 Quality Prediction</dc:title>
  <dc:creator>mahmoud eisa</dc:creator>
  <cp:lastModifiedBy>mahmoud eisa</cp:lastModifiedBy>
  <cp:revision>67</cp:revision>
  <dcterms:created xsi:type="dcterms:W3CDTF">2022-09-06T09:54:10Z</dcterms:created>
  <dcterms:modified xsi:type="dcterms:W3CDTF">2022-09-09T06:20:37Z</dcterms:modified>
</cp:coreProperties>
</file>