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10/3/2021</a:t>
            </a:fld>
            <a:endParaRPr lang="en-US" dirty="0"/>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32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10/3/2021</a:t>
            </a:fld>
            <a:endParaRPr lang="en-US" dirty="0"/>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404517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10/3/2021</a:t>
            </a:fld>
            <a:endParaRPr lang="en-US" dirty="0"/>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7004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10/3/2021</a:t>
            </a:fld>
            <a:endParaRPr lang="en-US" dirty="0"/>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13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10/3/2021</a:t>
            </a:fld>
            <a:endParaRPr lang="en-US" dirty="0"/>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6153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10/3/2021</a:t>
            </a:fld>
            <a:endParaRPr lang="en-US" dirty="0"/>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5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10/3/2021</a:t>
            </a:fld>
            <a:endParaRPr lang="en-US" dirty="0"/>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97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10/3/2021</a:t>
            </a:fld>
            <a:endParaRPr lang="en-US" dirty="0"/>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62859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10/3/2021</a:t>
            </a:fld>
            <a:endParaRPr lang="en-US" dirty="0"/>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1320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10/3/2021</a:t>
            </a:fld>
            <a:endParaRPr lang="en-US" dirty="0"/>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69034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10/3/2021</a:t>
            </a:fld>
            <a:endParaRPr lang="en-US" dirty="0"/>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30068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10/3/2021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54106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op view of a wooden desk with a white keyboard, drawing plan and drawing compass, and pens.">
            <a:extLst>
              <a:ext uri="{FF2B5EF4-FFF2-40B4-BE49-F238E27FC236}">
                <a16:creationId xmlns:a16="http://schemas.microsoft.com/office/drawing/2014/main" id="{981BF7B7-9622-46E0-976F-8C993DDB2BFC}"/>
              </a:ext>
            </a:extLst>
          </p:cNvPr>
          <p:cNvPicPr>
            <a:picLocks noChangeAspect="1"/>
          </p:cNvPicPr>
          <p:nvPr/>
        </p:nvPicPr>
        <p:blipFill rotWithShape="1">
          <a:blip r:embed="rId2"/>
          <a:srcRect b="15730"/>
          <a:stretch/>
        </p:blipFill>
        <p:spPr>
          <a:xfrm>
            <a:off x="20" y="10"/>
            <a:ext cx="12191979" cy="6857989"/>
          </a:xfrm>
          <a:prstGeom prst="rect">
            <a:avLst/>
          </a:prstGeom>
        </p:spPr>
      </p:pic>
      <p:sp>
        <p:nvSpPr>
          <p:cNvPr id="11" name="Rectangle 10">
            <a:extLst>
              <a:ext uri="{FF2B5EF4-FFF2-40B4-BE49-F238E27FC236}">
                <a16:creationId xmlns:a16="http://schemas.microsoft.com/office/drawing/2014/main" id="{DE478B8E-B09A-4F54-BAF6-88125E699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2513" y="-691487"/>
            <a:ext cx="6858000" cy="8240972"/>
          </a:xfrm>
          <a:prstGeom prst="rect">
            <a:avLst/>
          </a:prstGeom>
          <a:gradFill>
            <a:gsLst>
              <a:gs pos="100000">
                <a:srgbClr val="000000">
                  <a:alpha val="0"/>
                </a:srgbClr>
              </a:gs>
              <a:gs pos="0">
                <a:schemeClr val="tx1"/>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099" y="334926"/>
            <a:ext cx="4547155" cy="6188148"/>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0CA59A-E91B-47C1-85B2-2D1E457C94C1}"/>
              </a:ext>
            </a:extLst>
          </p:cNvPr>
          <p:cNvSpPr>
            <a:spLocks noGrp="1"/>
          </p:cNvSpPr>
          <p:nvPr>
            <p:ph type="ctrTitle"/>
          </p:nvPr>
        </p:nvSpPr>
        <p:spPr>
          <a:xfrm>
            <a:off x="7580671" y="723672"/>
            <a:ext cx="2915296" cy="3884668"/>
          </a:xfrm>
        </p:spPr>
        <p:txBody>
          <a:bodyPr anchor="t">
            <a:normAutofit/>
          </a:bodyPr>
          <a:lstStyle/>
          <a:p>
            <a:r>
              <a:rPr lang="en-US" sz="3200" dirty="0">
                <a:solidFill>
                  <a:srgbClr val="FFFFFF"/>
                </a:solidFill>
              </a:rPr>
              <a:t>More About Objects and Methods</a:t>
            </a:r>
          </a:p>
        </p:txBody>
      </p:sp>
      <p:sp>
        <p:nvSpPr>
          <p:cNvPr id="3" name="Subtitle 2">
            <a:extLst>
              <a:ext uri="{FF2B5EF4-FFF2-40B4-BE49-F238E27FC236}">
                <a16:creationId xmlns:a16="http://schemas.microsoft.com/office/drawing/2014/main" id="{DCC940AC-EA08-4770-806C-73E1986324CA}"/>
              </a:ext>
            </a:extLst>
          </p:cNvPr>
          <p:cNvSpPr>
            <a:spLocks noGrp="1"/>
          </p:cNvSpPr>
          <p:nvPr>
            <p:ph type="subTitle" idx="1"/>
          </p:nvPr>
        </p:nvSpPr>
        <p:spPr>
          <a:xfrm>
            <a:off x="7580670" y="5206622"/>
            <a:ext cx="2967797" cy="650314"/>
          </a:xfrm>
        </p:spPr>
        <p:txBody>
          <a:bodyPr anchor="ctr">
            <a:normAutofit/>
          </a:bodyPr>
          <a:lstStyle/>
          <a:p>
            <a:r>
              <a:rPr lang="en-US" sz="1800" dirty="0">
                <a:solidFill>
                  <a:srgbClr val="FFFFFF"/>
                </a:solidFill>
              </a:rPr>
              <a:t>More About Objects and Methods Problems</a:t>
            </a:r>
          </a:p>
        </p:txBody>
      </p:sp>
      <p:cxnSp>
        <p:nvCxnSpPr>
          <p:cNvPr id="15" name="Straight Connector 1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6"/>
            <a:ext cx="0" cy="6188148"/>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D2391C-602E-4522-B790-1F85883AF5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4991100"/>
            <a:ext cx="3471597"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6047437"/>
            <a:ext cx="347159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08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fontScale="92500" lnSpcReduction="10000"/>
          </a:bodyPr>
          <a:lstStyle/>
          <a:p>
            <a:pPr marL="228600" marR="0" lvl="0" indent="-228600" algn="l" defTabSz="914400" rtl="0" eaLnBrk="1" fontAlgn="auto" latinLnBrk="0" hangingPunct="1">
              <a:lnSpc>
                <a:spcPct val="140000"/>
              </a:lnSpc>
              <a:spcBef>
                <a:spcPts val="1000"/>
              </a:spcBef>
              <a:spcAft>
                <a:spcPts val="0"/>
              </a:spcAft>
              <a:buClrTx/>
              <a:buSzTx/>
              <a:buFont typeface="Arial" panose="020B0604020202020204" pitchFamily="34" charset="0"/>
              <a:buChar char="•"/>
              <a:tabLst/>
              <a:defRPr/>
            </a:pPr>
            <a:r>
              <a:rPr lang="en-US" sz="1600" dirty="0"/>
              <a:t>Consider a class Basketball Game that represents the state of a basketball game. Its attributes are </a:t>
            </a:r>
            <a:br>
              <a:rPr lang="en-US" sz="1600" dirty="0"/>
            </a:br>
            <a:r>
              <a:rPr lang="en-US" sz="1600" dirty="0"/>
              <a:t>• The name of the first team </a:t>
            </a:r>
            <a:br>
              <a:rPr lang="en-US" sz="1600" dirty="0"/>
            </a:br>
            <a:r>
              <a:rPr lang="en-US" sz="1600" dirty="0"/>
              <a:t>• The name of the second team </a:t>
            </a:r>
            <a:br>
              <a:rPr lang="en-US" sz="1600" dirty="0"/>
            </a:br>
            <a:r>
              <a:rPr lang="en-US" sz="1600" dirty="0"/>
              <a:t>• The score of the first team </a:t>
            </a:r>
            <a:br>
              <a:rPr lang="en-US" sz="1600" dirty="0"/>
            </a:br>
            <a:r>
              <a:rPr lang="en-US" sz="1600" dirty="0"/>
              <a:t>• The score of the second team </a:t>
            </a:r>
            <a:br>
              <a:rPr lang="en-US" sz="1600" dirty="0"/>
            </a:br>
            <a:r>
              <a:rPr lang="en-US" sz="1600" dirty="0"/>
              <a:t>• The status of the game (finished or in progress) Basketball Game has methods to </a:t>
            </a:r>
            <a:br>
              <a:rPr lang="en-US" sz="1600" dirty="0"/>
            </a:br>
            <a:r>
              <a:rPr lang="en-US" sz="1600" dirty="0"/>
              <a:t>• Record one point scored for a team </a:t>
            </a:r>
            <a:br>
              <a:rPr lang="en-US" sz="1600" dirty="0"/>
            </a:br>
            <a:r>
              <a:rPr lang="en-US" sz="1600" dirty="0"/>
              <a:t>• Record two points scored for a team </a:t>
            </a:r>
            <a:br>
              <a:rPr lang="en-US" sz="1600" dirty="0"/>
            </a:br>
            <a:r>
              <a:rPr lang="en-US" sz="1600" dirty="0"/>
              <a:t>• Record three points scored for a team </a:t>
            </a:r>
            <a:br>
              <a:rPr lang="en-US" sz="1600" dirty="0"/>
            </a:br>
            <a:r>
              <a:rPr lang="en-US" sz="1600" dirty="0"/>
              <a:t>• Change the status of the game to finished </a:t>
            </a:r>
            <a:br>
              <a:rPr lang="en-US" sz="1600" dirty="0"/>
            </a:br>
            <a:r>
              <a:rPr lang="en-US" sz="1600" dirty="0"/>
              <a:t>• Return the score of a team </a:t>
            </a:r>
            <a:br>
              <a:rPr lang="en-US" sz="1600" dirty="0"/>
            </a:br>
            <a:r>
              <a:rPr lang="en-US" sz="1600" dirty="0"/>
              <a:t>• Return the name of the team that is currently winning</a:t>
            </a:r>
            <a:endParaRPr kumimoji="0" lang="en-US" sz="1700" b="0" i="0" u="none" strike="noStrike" kern="1200" cap="none" spc="0" normalizeH="0" baseline="0" noProof="0" dirty="0">
              <a:ln>
                <a:noFill/>
              </a:ln>
              <a:solidFill>
                <a:srgbClr val="4472C4"/>
              </a:solidFill>
              <a:effectLst/>
              <a:uLnTx/>
              <a:uFillTx/>
              <a:latin typeface="Univers Condensed"/>
              <a:ea typeface="+mn-ea"/>
              <a:cs typeface="+mn-cs"/>
            </a:endParaRP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10</a:t>
            </a:fld>
            <a:endParaRPr lang="en-US" dirty="0"/>
          </a:p>
        </p:txBody>
      </p:sp>
    </p:spTree>
    <p:extLst>
      <p:ext uri="{BB962C8B-B14F-4D97-AF65-F5344CB8AC3E}">
        <p14:creationId xmlns:p14="http://schemas.microsoft.com/office/powerpoint/2010/main" val="92310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fontScale="92500" lnSpcReduction="10000"/>
          </a:bodyPr>
          <a:lstStyle/>
          <a:p>
            <a:pPr marL="228600" marR="0" lvl="0" indent="-228600" algn="l" defTabSz="914400" rtl="0" eaLnBrk="1" fontAlgn="auto" latinLnBrk="0" hangingPunct="1">
              <a:lnSpc>
                <a:spcPct val="140000"/>
              </a:lnSpc>
              <a:spcBef>
                <a:spcPts val="1000"/>
              </a:spcBef>
              <a:spcAft>
                <a:spcPts val="0"/>
              </a:spcAft>
              <a:buClrTx/>
              <a:buSzTx/>
              <a:buFont typeface="Arial" panose="020B0604020202020204" pitchFamily="34" charset="0"/>
              <a:buChar char="•"/>
              <a:tabLst/>
              <a:defRPr/>
            </a:pPr>
            <a:r>
              <a:rPr lang="en-US" sz="1400" dirty="0"/>
              <a:t>Consider a class ConcertPromoter that records the tickets sold for a performance. Before the day of the concert, tickets are sold only over the phone. Sales on the day of the performance are made only in person at the concert venue. The class has the following attributes: </a:t>
            </a:r>
            <a:br>
              <a:rPr lang="en-US" sz="1400" dirty="0"/>
            </a:br>
            <a:r>
              <a:rPr lang="en-US" sz="1400" dirty="0"/>
              <a:t>• The name of the band </a:t>
            </a:r>
            <a:br>
              <a:rPr lang="en-US" sz="1400" dirty="0"/>
            </a:br>
            <a:r>
              <a:rPr lang="en-US" sz="1400" dirty="0"/>
              <a:t>• The capacity of the venue </a:t>
            </a:r>
            <a:br>
              <a:rPr lang="en-US" sz="1400" dirty="0"/>
            </a:br>
            <a:r>
              <a:rPr lang="en-US" sz="1400" dirty="0"/>
              <a:t>• The number of tickets sold </a:t>
            </a:r>
            <a:br>
              <a:rPr lang="en-US" sz="1400" dirty="0"/>
            </a:br>
            <a:r>
              <a:rPr lang="en-US" sz="1400" dirty="0"/>
              <a:t>• The price of a ticket sold by phone </a:t>
            </a:r>
            <a:br>
              <a:rPr lang="en-US" sz="1400" dirty="0"/>
            </a:br>
            <a:r>
              <a:rPr lang="en-US" sz="1400" dirty="0"/>
              <a:t>• The price of a ticket sold at the concert venue </a:t>
            </a:r>
            <a:br>
              <a:rPr lang="en-US" sz="1400" dirty="0"/>
            </a:br>
            <a:r>
              <a:rPr lang="en-US" sz="1400" dirty="0"/>
              <a:t>• The total sales amount It has methods to </a:t>
            </a:r>
            <a:br>
              <a:rPr lang="en-US" sz="1400" dirty="0"/>
            </a:br>
            <a:r>
              <a:rPr lang="en-US" sz="1400" dirty="0"/>
              <a:t>• Record the sale of one or more tickets </a:t>
            </a:r>
            <a:br>
              <a:rPr lang="en-US" sz="1400" dirty="0"/>
            </a:br>
            <a:r>
              <a:rPr lang="en-US" sz="1400" dirty="0"/>
              <a:t>• Change from phone sales to sales at the concert venue </a:t>
            </a:r>
            <a:br>
              <a:rPr lang="en-US" sz="1400" dirty="0"/>
            </a:br>
            <a:r>
              <a:rPr lang="en-US" sz="1400" dirty="0"/>
              <a:t>• Return the number of tickets sold </a:t>
            </a:r>
            <a:br>
              <a:rPr lang="en-US" sz="1400" dirty="0"/>
            </a:br>
            <a:r>
              <a:rPr lang="en-US" sz="1400" dirty="0"/>
              <a:t>• Return the number of tickets remaining </a:t>
            </a:r>
            <a:br>
              <a:rPr lang="en-US" sz="1400" dirty="0"/>
            </a:br>
            <a:r>
              <a:rPr lang="en-US" sz="1400" dirty="0"/>
              <a:t>• Return the total sales for the concert</a:t>
            </a:r>
            <a:endParaRPr kumimoji="0" lang="en-US" sz="1400" b="0" i="0" u="none" strike="noStrike" kern="1200" cap="none" spc="0" normalizeH="0" baseline="0" noProof="0" dirty="0">
              <a:ln>
                <a:noFill/>
              </a:ln>
              <a:solidFill>
                <a:srgbClr val="4472C4"/>
              </a:solidFill>
              <a:effectLst/>
              <a:uLnTx/>
              <a:uFillTx/>
              <a:latin typeface="Univers Condensed"/>
              <a:ea typeface="+mn-ea"/>
              <a:cs typeface="+mn-cs"/>
            </a:endParaRP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11</a:t>
            </a:fld>
            <a:endParaRPr lang="en-US" dirty="0"/>
          </a:p>
        </p:txBody>
      </p:sp>
    </p:spTree>
    <p:extLst>
      <p:ext uri="{BB962C8B-B14F-4D97-AF65-F5344CB8AC3E}">
        <p14:creationId xmlns:p14="http://schemas.microsoft.com/office/powerpoint/2010/main" val="385491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9DA1-E562-4FE2-83A9-4B5D5FDC3082}"/>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C15C5914-2D28-41DE-96DB-9C5EB5FA2F6B}"/>
              </a:ext>
            </a:extLst>
          </p:cNvPr>
          <p:cNvSpPr>
            <a:spLocks noGrp="1"/>
          </p:cNvSpPr>
          <p:nvPr>
            <p:ph idx="1"/>
          </p:nvPr>
        </p:nvSpPr>
        <p:spPr/>
        <p:txBody>
          <a:bodyPr>
            <a:normAutofit lnSpcReduction="10000"/>
          </a:bodyPr>
          <a:lstStyle/>
          <a:p>
            <a:r>
              <a:rPr lang="en-US" dirty="0"/>
              <a:t>Consider a class Time that represents a time of day. It has attributes for the hour and minute. The hour value ranges from 0 to 23, where the range 0 to 11 represents a time before noon. The minute value ranges from 0 to 59. </a:t>
            </a:r>
            <a:br>
              <a:rPr lang="en-US" dirty="0"/>
            </a:br>
            <a:r>
              <a:rPr lang="en-US" dirty="0"/>
              <a:t>a. Write a default constructor that initializes the time to 0 hours, 0 minutes. </a:t>
            </a:r>
            <a:br>
              <a:rPr lang="en-US" dirty="0"/>
            </a:br>
            <a:r>
              <a:rPr lang="en-US" dirty="0"/>
              <a:t>b. Write a private method isValid(hour, minute) that returns true if the given hour and minute values are in the appropriate range. </a:t>
            </a:r>
            <a:br>
              <a:rPr lang="en-US" dirty="0"/>
            </a:br>
            <a:r>
              <a:rPr lang="en-US" dirty="0"/>
              <a:t>c. Write a method setTime(hour, minute) that sets the time if the given values are valid. </a:t>
            </a:r>
            <a:br>
              <a:rPr lang="en-US" dirty="0"/>
            </a:br>
            <a:r>
              <a:rPr lang="en-US" dirty="0"/>
              <a:t>d. Write another method setTime(hour, minute, isAM) that sets the time if the given values are valid. The given hour should be in the range 1 to 12. The parameter isAm is true if the time is an a.m. time and false otherwise.</a:t>
            </a:r>
          </a:p>
        </p:txBody>
      </p:sp>
      <p:sp>
        <p:nvSpPr>
          <p:cNvPr id="4" name="Date Placeholder 3">
            <a:extLst>
              <a:ext uri="{FF2B5EF4-FFF2-40B4-BE49-F238E27FC236}">
                <a16:creationId xmlns:a16="http://schemas.microsoft.com/office/drawing/2014/main" id="{B0755E23-D423-4C65-AA71-1771A836B823}"/>
              </a:ext>
            </a:extLst>
          </p:cNvPr>
          <p:cNvSpPr>
            <a:spLocks noGrp="1"/>
          </p:cNvSpPr>
          <p:nvPr>
            <p:ph type="dt" sz="half" idx="10"/>
          </p:nvPr>
        </p:nvSpPr>
        <p:spPr/>
        <p:txBody>
          <a:bodyPr/>
          <a:lstStyle/>
          <a:p>
            <a:fld id="{BE0A88F0-556B-4BB7-8AAB-D63AEB65C662}" type="datetime1">
              <a:rPr lang="en-US" smtClean="0"/>
              <a:t>10/3/2021</a:t>
            </a:fld>
            <a:endParaRPr lang="en-US" dirty="0"/>
          </a:p>
        </p:txBody>
      </p:sp>
      <p:sp>
        <p:nvSpPr>
          <p:cNvPr id="5" name="Footer Placeholder 4">
            <a:extLst>
              <a:ext uri="{FF2B5EF4-FFF2-40B4-BE49-F238E27FC236}">
                <a16:creationId xmlns:a16="http://schemas.microsoft.com/office/drawing/2014/main" id="{BBAF91E7-E7C0-4F4C-925E-4A7C976A6C68}"/>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8F07ECBB-0978-4280-B2EE-67992EA4C6B9}"/>
              </a:ext>
            </a:extLst>
          </p:cNvPr>
          <p:cNvSpPr>
            <a:spLocks noGrp="1"/>
          </p:cNvSpPr>
          <p:nvPr>
            <p:ph type="sldNum" sz="quarter" idx="12"/>
          </p:nvPr>
        </p:nvSpPr>
        <p:spPr/>
        <p:txBody>
          <a:bodyPr/>
          <a:lstStyle/>
          <a:p>
            <a:fld id="{81D2C36F-4504-47C0-B82F-A167342A2754}" type="slidenum">
              <a:rPr lang="en-US" smtClean="0"/>
              <a:t>2</a:t>
            </a:fld>
            <a:endParaRPr lang="en-US" dirty="0"/>
          </a:p>
        </p:txBody>
      </p:sp>
    </p:spTree>
    <p:extLst>
      <p:ext uri="{BB962C8B-B14F-4D97-AF65-F5344CB8AC3E}">
        <p14:creationId xmlns:p14="http://schemas.microsoft.com/office/powerpoint/2010/main" val="263166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fontScale="92500" lnSpcReduction="20000"/>
          </a:bodyPr>
          <a:lstStyle/>
          <a:p>
            <a:r>
              <a:rPr lang="en-US" dirty="0"/>
              <a:t>Create a class RoomOccupancy that can be used to record the number of people in the rooms of a building. The class has the attributes  </a:t>
            </a:r>
            <a:br>
              <a:rPr lang="en-US" dirty="0"/>
            </a:br>
            <a:r>
              <a:rPr lang="en-US" sz="1800" dirty="0"/>
              <a:t>•</a:t>
            </a:r>
            <a:r>
              <a:rPr lang="en-US" dirty="0"/>
              <a:t> numberInRoom—the number of people in a room  </a:t>
            </a:r>
            <a:br>
              <a:rPr lang="en-US" dirty="0"/>
            </a:br>
            <a:r>
              <a:rPr lang="en-US" sz="1800" dirty="0"/>
              <a:t>•</a:t>
            </a:r>
            <a:r>
              <a:rPr lang="en-US" dirty="0"/>
              <a:t> totalNumber—the total number of people in all rooms as a static variable The class has the following methods:  </a:t>
            </a:r>
            <a:br>
              <a:rPr lang="en-US" dirty="0"/>
            </a:br>
            <a:r>
              <a:rPr lang="en-US" sz="1800" dirty="0"/>
              <a:t>•</a:t>
            </a:r>
            <a:r>
              <a:rPr lang="en-US" dirty="0"/>
              <a:t> addOneToRoom—adds a person to the room and increases the value of totalNumber  </a:t>
            </a:r>
            <a:br>
              <a:rPr lang="en-US" dirty="0"/>
            </a:br>
            <a:r>
              <a:rPr lang="en-US" sz="1800" dirty="0"/>
              <a:t>•</a:t>
            </a:r>
            <a:r>
              <a:rPr lang="en-US" dirty="0"/>
              <a:t> removeOneFromRoom—removes a person from the room, ensuring that numberInRoom does not go below zero, and decreases the value of totalNumber as needed  </a:t>
            </a:r>
            <a:br>
              <a:rPr lang="en-US" dirty="0"/>
            </a:br>
            <a:r>
              <a:rPr lang="en-US" sz="1800" dirty="0"/>
              <a:t>•</a:t>
            </a:r>
            <a:r>
              <a:rPr lang="en-US" dirty="0"/>
              <a:t> getNumber—returns the number of people in the room  </a:t>
            </a:r>
            <a:br>
              <a:rPr lang="en-US" dirty="0"/>
            </a:br>
            <a:r>
              <a:rPr lang="en-US" sz="1800" dirty="0"/>
              <a:t>•</a:t>
            </a:r>
            <a:r>
              <a:rPr lang="en-US" dirty="0"/>
              <a:t> getTotal—a static method that returns the total number of people</a:t>
            </a:r>
            <a:br>
              <a:rPr lang="en-US" dirty="0"/>
            </a:br>
            <a:endParaRPr lang="en-US" dirty="0"/>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3</a:t>
            </a:fld>
            <a:endParaRPr lang="en-US" dirty="0"/>
          </a:p>
        </p:txBody>
      </p:sp>
    </p:spTree>
    <p:extLst>
      <p:ext uri="{BB962C8B-B14F-4D97-AF65-F5344CB8AC3E}">
        <p14:creationId xmlns:p14="http://schemas.microsoft.com/office/powerpoint/2010/main" val="390451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sz="1400" dirty="0"/>
              <a:t>Create a class Number that has several methods that can be performed on a number. The class has the attributes  </a:t>
            </a:r>
            <a:br>
              <a:rPr lang="en-US" sz="1400" dirty="0"/>
            </a:br>
            <a:r>
              <a:rPr lang="en-US" sz="1400" dirty="0"/>
              <a:t>• number which is double.</a:t>
            </a:r>
            <a:br>
              <a:rPr lang="en-US" sz="1400" dirty="0"/>
            </a:br>
            <a:r>
              <a:rPr lang="en-US" sz="1400" dirty="0"/>
              <a:t>The class has the following methods:  </a:t>
            </a:r>
            <a:br>
              <a:rPr lang="en-US" sz="1400" dirty="0"/>
            </a:br>
            <a:r>
              <a:rPr lang="en-US" sz="1400" dirty="0"/>
              <a:t>• isZero							• isArmstrong</a:t>
            </a:r>
            <a:br>
              <a:rPr lang="en-US" sz="1400" dirty="0"/>
            </a:br>
            <a:r>
              <a:rPr lang="en-US" sz="1400" dirty="0"/>
              <a:t>• isPositive						• getFactorial</a:t>
            </a:r>
            <a:br>
              <a:rPr lang="en-US" sz="1400" dirty="0"/>
            </a:br>
            <a:r>
              <a:rPr lang="en-US" sz="1400" dirty="0"/>
              <a:t>• isNegative						• getSqrt</a:t>
            </a:r>
            <a:br>
              <a:rPr lang="en-US" sz="1400" dirty="0"/>
            </a:br>
            <a:r>
              <a:rPr lang="en-US" sz="1400" dirty="0"/>
              <a:t>• isOdd							• getSqr</a:t>
            </a:r>
            <a:br>
              <a:rPr lang="en-US" sz="1400" dirty="0"/>
            </a:br>
            <a:r>
              <a:rPr lang="en-US" sz="1400" dirty="0"/>
              <a:t>• isEven							• getReverse</a:t>
            </a:r>
            <a:br>
              <a:rPr lang="en-US" sz="1400" dirty="0"/>
            </a:br>
            <a:r>
              <a:rPr lang="en-US" sz="1400" dirty="0"/>
              <a:t>• isPrime							• sumDigits</a:t>
            </a:r>
            <a:br>
              <a:rPr lang="en-US" sz="1400" dirty="0"/>
            </a:br>
            <a:r>
              <a:rPr lang="en-US" sz="1400" dirty="0"/>
              <a:t>• listFactor						• dispBinary</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4</a:t>
            </a:fld>
            <a:endParaRPr lang="en-US" dirty="0"/>
          </a:p>
        </p:txBody>
      </p:sp>
    </p:spTree>
    <p:extLst>
      <p:ext uri="{BB962C8B-B14F-4D97-AF65-F5344CB8AC3E}">
        <p14:creationId xmlns:p14="http://schemas.microsoft.com/office/powerpoint/2010/main" val="193719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Consider a class Point which represents a point in three dimensions. Its attributes are </a:t>
            </a:r>
            <a:br>
              <a:rPr lang="en-US" dirty="0"/>
            </a:br>
            <a:r>
              <a:rPr lang="en-US" dirty="0"/>
              <a:t>• x which represents the distance from the x-axis.</a:t>
            </a:r>
            <a:br>
              <a:rPr lang="en-US" dirty="0"/>
            </a:br>
            <a:r>
              <a:rPr lang="en-US" dirty="0"/>
              <a:t>• y which represents the distance from the y-axis.</a:t>
            </a:r>
            <a:br>
              <a:rPr lang="en-US" dirty="0"/>
            </a:br>
            <a:r>
              <a:rPr lang="en-US" dirty="0"/>
              <a:t>• z which represents the distance from the z-axis.</a:t>
            </a:r>
            <a:br>
              <a:rPr lang="en-US" dirty="0"/>
            </a:br>
            <a:r>
              <a:rPr lang="en-US" dirty="0"/>
              <a:t>It will have methods to </a:t>
            </a:r>
            <a:br>
              <a:rPr lang="en-US" dirty="0"/>
            </a:br>
            <a:r>
              <a:rPr lang="en-US" dirty="0"/>
              <a:t>• Constructor which initialize the attributes with specified x,y and z.</a:t>
            </a:r>
            <a:br>
              <a:rPr lang="en-US" dirty="0"/>
            </a:br>
            <a:r>
              <a:rPr lang="en-US" dirty="0"/>
              <a:t>• negate which reverse the point.</a:t>
            </a:r>
            <a:br>
              <a:rPr lang="en-US" dirty="0"/>
            </a:br>
            <a:r>
              <a:rPr lang="en-US" dirty="0"/>
              <a:t>• norm which normalize the point.</a:t>
            </a:r>
            <a:br>
              <a:rPr lang="en-US" dirty="0"/>
            </a:br>
            <a:r>
              <a:rPr lang="en-US" dirty="0"/>
              <a:t>• print which display the point on the three-axis x,y and z in the form (x, y, z).</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5</a:t>
            </a:fld>
            <a:endParaRPr lang="en-US" dirty="0"/>
          </a:p>
        </p:txBody>
      </p:sp>
    </p:spTree>
    <p:extLst>
      <p:ext uri="{BB962C8B-B14F-4D97-AF65-F5344CB8AC3E}">
        <p14:creationId xmlns:p14="http://schemas.microsoft.com/office/powerpoint/2010/main" val="351803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Consider a class SavingAccount that represents a saving bank account. Its attributes are </a:t>
            </a:r>
            <a:br>
              <a:rPr lang="en-US" dirty="0"/>
            </a:br>
            <a:r>
              <a:rPr lang="en-US" dirty="0"/>
              <a:t>• savingsBalance which represents the balance of the saving account.</a:t>
            </a:r>
            <a:br>
              <a:rPr lang="en-US" dirty="0"/>
            </a:br>
            <a:r>
              <a:rPr lang="en-US" dirty="0"/>
              <a:t>• annualInterestRate which represents the annual interest rate.</a:t>
            </a:r>
            <a:br>
              <a:rPr lang="en-US" dirty="0"/>
            </a:br>
            <a:r>
              <a:rPr lang="en-US" dirty="0"/>
              <a:t>It will have methods to </a:t>
            </a:r>
            <a:br>
              <a:rPr lang="en-US" dirty="0"/>
            </a:br>
            <a:r>
              <a:rPr lang="en-US" dirty="0"/>
              <a:t>• getter and setter for saving balance.</a:t>
            </a:r>
            <a:br>
              <a:rPr lang="en-US" dirty="0"/>
            </a:br>
            <a:r>
              <a:rPr lang="en-US" dirty="0"/>
              <a:t>• calculateMonthlyInterest which returns the monthly interest rate.</a:t>
            </a:r>
            <a:br>
              <a:rPr lang="en-US" dirty="0"/>
            </a:br>
            <a:r>
              <a:rPr lang="en-US" dirty="0"/>
              <a:t>• modifyInterestRate which set the interest rate to a new annual interest rate.</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6</a:t>
            </a:fld>
            <a:endParaRPr lang="en-US" dirty="0"/>
          </a:p>
        </p:txBody>
      </p:sp>
    </p:spTree>
    <p:extLst>
      <p:ext uri="{BB962C8B-B14F-4D97-AF65-F5344CB8AC3E}">
        <p14:creationId xmlns:p14="http://schemas.microsoft.com/office/powerpoint/2010/main" val="398316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fontScale="92500" lnSpcReduction="10000"/>
          </a:bodyPr>
          <a:lstStyle/>
          <a:p>
            <a:r>
              <a:rPr lang="en-US" dirty="0"/>
              <a:t>Create a class Time that represents a specified time. Its attributes are </a:t>
            </a:r>
            <a:br>
              <a:rPr lang="en-US" dirty="0"/>
            </a:br>
            <a:r>
              <a:rPr lang="en-US" dirty="0"/>
              <a:t>• hours.</a:t>
            </a:r>
            <a:br>
              <a:rPr lang="en-US" dirty="0"/>
            </a:br>
            <a:r>
              <a:rPr lang="en-US" dirty="0"/>
              <a:t>• minutes.</a:t>
            </a:r>
            <a:br>
              <a:rPr lang="en-US" dirty="0"/>
            </a:br>
            <a:r>
              <a:rPr lang="en-US" dirty="0"/>
              <a:t>• seconds.</a:t>
            </a:r>
            <a:br>
              <a:rPr lang="en-US" dirty="0"/>
            </a:br>
            <a:r>
              <a:rPr lang="en-US" dirty="0"/>
              <a:t>It will have methods to </a:t>
            </a:r>
            <a:br>
              <a:rPr lang="en-US" dirty="0"/>
            </a:br>
            <a:r>
              <a:rPr lang="en-US" dirty="0"/>
              <a:t>• Constructor to initialize the attributes.</a:t>
            </a:r>
            <a:br>
              <a:rPr lang="en-US" dirty="0"/>
            </a:br>
            <a:r>
              <a:rPr lang="en-US" dirty="0"/>
              <a:t>• normalize which normalize hours, minutes or seconds if they are in negative.</a:t>
            </a:r>
            <a:br>
              <a:rPr lang="en-US" dirty="0"/>
            </a:br>
            <a:r>
              <a:rPr lang="en-US" dirty="0"/>
              <a:t>• advance which advance the current time to a specified time.</a:t>
            </a:r>
            <a:br>
              <a:rPr lang="en-US" dirty="0"/>
            </a:br>
            <a:r>
              <a:rPr lang="en-US" dirty="0"/>
              <a:t>• reset which resets the current time to a specified time.</a:t>
            </a:r>
            <a:br>
              <a:rPr lang="en-US" dirty="0"/>
            </a:br>
            <a:r>
              <a:rPr lang="en-US" dirty="0"/>
              <a:t>• print which display the time.</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7</a:t>
            </a:fld>
            <a:endParaRPr lang="en-US" dirty="0"/>
          </a:p>
        </p:txBody>
      </p:sp>
    </p:spTree>
    <p:extLst>
      <p:ext uri="{BB962C8B-B14F-4D97-AF65-F5344CB8AC3E}">
        <p14:creationId xmlns:p14="http://schemas.microsoft.com/office/powerpoint/2010/main" val="134641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fontScale="85000" lnSpcReduction="10000"/>
          </a:bodyPr>
          <a:lstStyle/>
          <a:p>
            <a:r>
              <a:rPr lang="en-US" dirty="0"/>
              <a:t>Write a Temperature class that represents temperatures in degrees in both Celsius and Fahrenheit. Use a floating-point number for the temperature and a character for the scale: either ' C ' for Celsius or ' F’ for Fahrenheit. The class should have </a:t>
            </a:r>
            <a:br>
              <a:rPr lang="en-US" dirty="0"/>
            </a:br>
            <a:r>
              <a:rPr lang="en-US" dirty="0"/>
              <a:t>• Four constructors: one for the number of degrees, one for the scale, one for both the degrees and the scale, and a default constructor. For each of these constructors, assume zero degrees if no value is specified and Celsius if no scale is given. </a:t>
            </a:r>
            <a:br>
              <a:rPr lang="en-US" dirty="0"/>
            </a:br>
            <a:r>
              <a:rPr lang="en-US" dirty="0"/>
              <a:t>• Two accessor methods: one to return the temperature in degrees Celsius, the other to return it in degrees Fahrenheit. Use the formulas from Programming Project 5 of Chapter 3 and round to the nearest tenth of a degree.</a:t>
            </a:r>
            <a:br>
              <a:rPr lang="en-US" dirty="0"/>
            </a:br>
            <a:r>
              <a:rPr lang="en-US" dirty="0"/>
              <a:t>• Three set methods: one to set the number of degrees, one to set the scale, and one to set both. </a:t>
            </a:r>
            <a:br>
              <a:rPr lang="en-US" dirty="0"/>
            </a:br>
            <a:r>
              <a:rPr lang="en-US" dirty="0"/>
              <a:t>• Three comparison methods: one to test whether two temperatures are equal, one to test whether one temperature is greater than another, and one to test whether one temperature is less than another</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8</a:t>
            </a:fld>
            <a:endParaRPr lang="en-US" dirty="0"/>
          </a:p>
        </p:txBody>
      </p:sp>
    </p:spTree>
    <p:extLst>
      <p:ext uri="{BB962C8B-B14F-4D97-AF65-F5344CB8AC3E}">
        <p14:creationId xmlns:p14="http://schemas.microsoft.com/office/powerpoint/2010/main" val="305757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fontScale="92500" lnSpcReduction="20000"/>
          </a:bodyPr>
          <a:lstStyle/>
          <a:p>
            <a:pPr marL="228600" marR="0" lvl="0" indent="-228600" algn="l" defTabSz="914400" rtl="0" eaLnBrk="1" fontAlgn="auto" latinLnBrk="0" hangingPunct="1">
              <a:lnSpc>
                <a:spcPct val="140000"/>
              </a:lnSpc>
              <a:spcBef>
                <a:spcPts val="1000"/>
              </a:spcBef>
              <a:spcAft>
                <a:spcPts val="0"/>
              </a:spcAft>
              <a:buClrTx/>
              <a:buSzTx/>
              <a:buFont typeface="Arial" panose="020B0604020202020204" pitchFamily="34" charset="0"/>
              <a:buChar char="•"/>
              <a:tabLst/>
              <a:defRPr/>
            </a:pPr>
            <a:r>
              <a:rPr lang="en-US" sz="1600" dirty="0"/>
              <a:t>Consider a class that could be used to play a game of hangman. The class has the following attributes: </a:t>
            </a:r>
            <a:br>
              <a:rPr lang="en-US" sz="1600" dirty="0"/>
            </a:br>
            <a:r>
              <a:rPr lang="en-US" sz="1600" dirty="0"/>
              <a:t>• The secret word. </a:t>
            </a:r>
            <a:br>
              <a:rPr lang="en-US" sz="1600" dirty="0"/>
            </a:br>
            <a:r>
              <a:rPr lang="en-US" sz="1600" dirty="0"/>
              <a:t>• The disguised word, in which each unknown letter in the secret word is replaced with a question mark (?). For example, if the secret word is abracadabra and the letters a, b, and e have been guessed, the disguised word would be </a:t>
            </a:r>
            <a:r>
              <a:rPr lang="pt-BR" sz="1600" dirty="0"/>
              <a:t>ab?a?a?ab?a</a:t>
            </a:r>
            <a:r>
              <a:rPr lang="en-US" sz="1600" dirty="0"/>
              <a:t>.</a:t>
            </a:r>
            <a:br>
              <a:rPr lang="en-US" sz="1600" dirty="0"/>
            </a:br>
            <a:r>
              <a:rPr lang="en-US" sz="1600" dirty="0"/>
              <a:t>• The number of guesses made. </a:t>
            </a:r>
            <a:br>
              <a:rPr lang="en-US" sz="1600" dirty="0"/>
            </a:br>
            <a:r>
              <a:rPr lang="en-US" sz="1600" dirty="0"/>
              <a:t>• The number of incorrect guesses. It will have the following methods: </a:t>
            </a:r>
            <a:br>
              <a:rPr lang="en-US" sz="1600" dirty="0"/>
            </a:br>
            <a:r>
              <a:rPr lang="en-US" sz="1600" dirty="0"/>
              <a:t>• makeGuess(c) guesses that character c is in the word. </a:t>
            </a:r>
            <a:br>
              <a:rPr lang="en-US" sz="1600" dirty="0"/>
            </a:br>
            <a:r>
              <a:rPr lang="en-US" sz="1600" dirty="0"/>
              <a:t>• getDisguisedWord returns a string containing correctly guessed letters in their correct positions and unknown letters replaced with ?. </a:t>
            </a:r>
            <a:br>
              <a:rPr lang="en-US" sz="1600" dirty="0"/>
            </a:br>
            <a:r>
              <a:rPr lang="en-US" sz="1600" dirty="0"/>
              <a:t>• getSecretWord returns the secret word. </a:t>
            </a:r>
            <a:br>
              <a:rPr lang="en-US" sz="1600" dirty="0"/>
            </a:br>
            <a:r>
              <a:rPr lang="en-US" sz="1600" dirty="0"/>
              <a:t>• getGuessCount returns the number of guesses made. </a:t>
            </a:r>
            <a:br>
              <a:rPr lang="en-US" sz="1600" dirty="0"/>
            </a:br>
            <a:r>
              <a:rPr lang="en-US" sz="1600" dirty="0"/>
              <a:t>• isFound returns true if the hidden word has been discovered.</a:t>
            </a:r>
            <a:endParaRPr kumimoji="0" lang="en-US" sz="1700" b="0" i="0" u="none" strike="noStrike" kern="1200" cap="none" spc="0" normalizeH="0" baseline="0" noProof="0" dirty="0">
              <a:ln>
                <a:noFill/>
              </a:ln>
              <a:solidFill>
                <a:srgbClr val="4472C4"/>
              </a:solidFill>
              <a:effectLst/>
              <a:uLnTx/>
              <a:uFillTx/>
              <a:latin typeface="Univers Condensed"/>
              <a:ea typeface="+mn-ea"/>
              <a:cs typeface="+mn-cs"/>
            </a:endParaRP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9</a:t>
            </a:fld>
            <a:endParaRPr lang="en-US" dirty="0"/>
          </a:p>
        </p:txBody>
      </p:sp>
    </p:spTree>
    <p:extLst>
      <p:ext uri="{BB962C8B-B14F-4D97-AF65-F5344CB8AC3E}">
        <p14:creationId xmlns:p14="http://schemas.microsoft.com/office/powerpoint/2010/main" val="2015032278"/>
      </p:ext>
    </p:extLst>
  </p:cSld>
  <p:clrMapOvr>
    <a:masterClrMapping/>
  </p:clrMapOvr>
</p:sld>
</file>

<file path=ppt/theme/theme1.xml><?xml version="1.0" encoding="utf-8"?>
<a:theme xmlns:a="http://schemas.openxmlformats.org/drawingml/2006/main" name="Memo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845</TotalTime>
  <Words>1427</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Elephant</vt:lpstr>
      <vt:lpstr>Univers Condensed</vt:lpstr>
      <vt:lpstr>MemoVTI</vt:lpstr>
      <vt:lpstr>More About Objects and Methods</vt:lpstr>
      <vt:lpstr>Problem 1</vt:lpstr>
      <vt:lpstr>Problem 2</vt:lpstr>
      <vt:lpstr>Problem 3</vt:lpstr>
      <vt:lpstr>Problem 4</vt:lpstr>
      <vt:lpstr>Problem 5</vt:lpstr>
      <vt:lpstr>Problem 6</vt:lpstr>
      <vt:lpstr>Problem 7</vt:lpstr>
      <vt:lpstr>Problem 8</vt:lpstr>
      <vt:lpstr>Problem 9</vt:lpstr>
      <vt:lpstr>Problem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Objects and Methods Problems</dc:title>
  <dc:creator>Mahmoud Abas Mohammed Essmail</dc:creator>
  <cp:lastModifiedBy>Mahmoud Abas Mohammed Essmail</cp:lastModifiedBy>
  <cp:revision>101</cp:revision>
  <dcterms:created xsi:type="dcterms:W3CDTF">2021-09-26T20:54:49Z</dcterms:created>
  <dcterms:modified xsi:type="dcterms:W3CDTF">2021-10-03T21:33:33Z</dcterms:modified>
</cp:coreProperties>
</file>