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12/4/2021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12/4/2021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12/4/2021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12/4/2021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12/4/2021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12/4/2021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12/4/2021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12/4/2021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12/4/2021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12/4/2021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12/4/2021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Classes and Methods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Classes and Methods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Create a class Date that represents a specified date. it should have attributes: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Year.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Month.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Day.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Write methods to perform the following tasks: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Access the attributes.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Display the entered date in the corresponding format (31/December/2017).</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Create a class Rational that represents a fraction number. it should have attributes: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a which represents numerator  of the fraction number.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b which represents denominator of the fraction number.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Write methods to perform the following tasks: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Add which returns addition of two fractions.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Subtract which returns subtraction of two fractions.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Multiply which returns multiplication of two fractions.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Divide which returns division of two fractions.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gcd which returns the greatest common divisor between a and b.</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lstStyle/>
          <a:p>
            <a:r>
              <a:rPr lang="en-US" dirty="0"/>
              <a:t>Design a class to represent a credit card. Think about the attributes of a credit card; that is, what data is on the card? What behaviors might be reasonable for a credit card? Use the answers to these questions to write a UML class diagram for a credit card class. Then give three examples of instances of this class.</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Consider a class that keeps track of the sales of an item. An object of this class will have the attributes </a:t>
            </a:r>
            <a:br>
              <a:rPr lang="en-US" dirty="0"/>
            </a:br>
            <a:r>
              <a:rPr lang="en-US" dirty="0"/>
              <a:t>• Number sold </a:t>
            </a:r>
            <a:br>
              <a:rPr lang="en-US" dirty="0"/>
            </a:br>
            <a:r>
              <a:rPr lang="en-US" dirty="0"/>
              <a:t>• Total sales </a:t>
            </a:r>
            <a:br>
              <a:rPr lang="en-US" dirty="0"/>
            </a:br>
            <a:r>
              <a:rPr lang="en-US" dirty="0"/>
              <a:t>• Total discounts </a:t>
            </a:r>
            <a:br>
              <a:rPr lang="en-US" dirty="0"/>
            </a:br>
            <a:r>
              <a:rPr lang="en-US" dirty="0"/>
              <a:t>• Cost per item </a:t>
            </a:r>
            <a:br>
              <a:rPr lang="en-US" dirty="0"/>
            </a:br>
            <a:r>
              <a:rPr lang="en-US" dirty="0"/>
              <a:t>• Bulk quantity </a:t>
            </a:r>
            <a:br>
              <a:rPr lang="en-US" dirty="0"/>
            </a:br>
            <a:r>
              <a:rPr lang="en-US" dirty="0"/>
              <a:t>• Bulk discount percentage and the following methods: </a:t>
            </a:r>
            <a:br>
              <a:rPr lang="en-US" dirty="0"/>
            </a:br>
            <a:r>
              <a:rPr lang="en-US" dirty="0"/>
              <a:t>• registerSale(n) records the sale of n items. If n is larger than the bulk quantity, the cost per item will be reduced by the bulk discount. </a:t>
            </a:r>
            <a:br>
              <a:rPr lang="en-US" dirty="0"/>
            </a:br>
            <a:r>
              <a:rPr lang="en-US" dirty="0"/>
              <a:t>• displaySales displays the number sold, the total sales, and total discount. </a:t>
            </a:r>
            <a:br>
              <a:rPr lang="en-US" dirty="0"/>
            </a:br>
            <a:endParaRPr lang="en-US"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sz="1400" dirty="0"/>
                  <a:t>Consider a class MotorBoat that represents motorboats. A motorboat has attributes for </a:t>
                </a:r>
                <a:br>
                  <a:rPr lang="en-US" sz="1400" dirty="0"/>
                </a:br>
                <a:r>
                  <a:rPr lang="en-US" sz="1400" dirty="0"/>
                  <a:t>• The capacity of the fuel tank </a:t>
                </a:r>
                <a:br>
                  <a:rPr lang="en-US" sz="1400" dirty="0"/>
                </a:br>
                <a:r>
                  <a:rPr lang="en-US" sz="1400" dirty="0"/>
                  <a:t>• The amount of fuel in the tank </a:t>
                </a:r>
                <a:br>
                  <a:rPr lang="en-US" sz="1400" dirty="0"/>
                </a:br>
                <a:r>
                  <a:rPr lang="en-US" sz="1400" dirty="0"/>
                  <a:t>• The maximum speed of the boat </a:t>
                </a:r>
                <a:br>
                  <a:rPr lang="en-US" sz="1400" dirty="0"/>
                </a:br>
                <a:r>
                  <a:rPr lang="en-US" sz="1400" dirty="0"/>
                  <a:t>• The current speed of the boat </a:t>
                </a:r>
                <a:br>
                  <a:rPr lang="en-US" sz="1400" dirty="0"/>
                </a:br>
                <a:r>
                  <a:rPr lang="en-US" sz="1400" dirty="0"/>
                  <a:t>• The efficiency of the boat's motor </a:t>
                </a:r>
                <a:br>
                  <a:rPr lang="en-US" sz="1400" dirty="0"/>
                </a:br>
                <a:r>
                  <a:rPr lang="en-US" sz="1400" dirty="0"/>
                  <a:t>• The distance traveled </a:t>
                </a:r>
                <a:br>
                  <a:rPr lang="en-US" sz="1400" dirty="0"/>
                </a:br>
                <a:r>
                  <a:rPr lang="en-US" sz="1400" dirty="0"/>
                  <a:t>The class has methods to </a:t>
                </a:r>
                <a:br>
                  <a:rPr lang="en-US" sz="1400" dirty="0"/>
                </a:br>
                <a:r>
                  <a:rPr lang="en-US" sz="1400" dirty="0"/>
                  <a:t>• Change the speed of the boat </a:t>
                </a:r>
                <a:br>
                  <a:rPr lang="en-US" sz="1400" dirty="0"/>
                </a:br>
                <a:r>
                  <a:rPr lang="en-US" sz="1400" dirty="0"/>
                  <a:t>• Operate the boat for an amount of time at the current speed </a:t>
                </a:r>
                <a:br>
                  <a:rPr lang="en-US" sz="1400" dirty="0"/>
                </a:br>
                <a:r>
                  <a:rPr lang="en-US" sz="1400" dirty="0"/>
                  <a:t>• Refuel the boat with some amount of fuel </a:t>
                </a:r>
                <a:br>
                  <a:rPr lang="en-US" sz="1400" dirty="0"/>
                </a:br>
                <a:r>
                  <a:rPr lang="en-US" sz="1400" dirty="0"/>
                  <a:t>• Return the amount of fuel in the tank </a:t>
                </a:r>
                <a:br>
                  <a:rPr lang="en-US" sz="1400" dirty="0"/>
                </a:br>
                <a:r>
                  <a:rPr lang="en-US" sz="1400" dirty="0"/>
                  <a:t>• Return the distance traveled so far If the boat has efficiency e, the amount of fuel used when traveling at a speed S for time t is e x </a:t>
                </a:r>
                <a14:m>
                  <m:oMath xmlns:m="http://schemas.openxmlformats.org/officeDocument/2006/math">
                    <m:sSup>
                      <m:sSupPr>
                        <m:ctrlPr>
                          <a:rPr lang="pt-BR" sz="1400" i="1" smtClean="0">
                            <a:latin typeface="Cambria Math" panose="02040503050406030204" pitchFamily="18" charset="0"/>
                          </a:rPr>
                        </m:ctrlPr>
                      </m:sSupPr>
                      <m:e>
                        <m:r>
                          <a:rPr lang="en-US" sz="1400" b="0" i="1" smtClean="0">
                            <a:latin typeface="Cambria Math" panose="02040503050406030204" pitchFamily="18" charset="0"/>
                          </a:rPr>
                          <m:t>𝑠</m:t>
                        </m:r>
                      </m:e>
                      <m:sup>
                        <m:r>
                          <a:rPr lang="pt-BR" sz="1400" i="1" smtClean="0">
                            <a:latin typeface="Cambria Math" panose="02040503050406030204" pitchFamily="18" charset="0"/>
                          </a:rPr>
                          <m:t>2</m:t>
                        </m:r>
                      </m:sup>
                    </m:sSup>
                  </m:oMath>
                </a14:m>
                <a:r>
                  <a:rPr lang="en-US" sz="1400" dirty="0"/>
                  <a:t> x t. The distance traveled in that time is s t. </a:t>
                </a:r>
              </a:p>
            </p:txBody>
          </p:sp>
        </mc:Choice>
        <mc:Fallback xmlns="">
          <p:sp>
            <p:nvSpPr>
              <p:cNvPr id="3" name="Content Placeholder 2">
                <a:extLst>
                  <a:ext uri="{FF2B5EF4-FFF2-40B4-BE49-F238E27FC236}">
                    <a16:creationId xmlns:a16="http://schemas.microsoft.com/office/drawing/2014/main" id="{6803AD69-0E22-42CA-A52B-0888FE0B3075}"/>
                  </a:ext>
                </a:extLst>
              </p:cNvPr>
              <p:cNvSpPr>
                <a:spLocks noGrp="1" noRot="1" noChangeAspect="1" noMove="1" noResize="1" noEditPoints="1" noAdjustHandles="1" noChangeArrowheads="1" noChangeShapeType="1" noTextEdit="1"/>
              </p:cNvSpPr>
              <p:nvPr>
                <p:ph idx="1"/>
              </p:nvPr>
            </p:nvSpPr>
            <p:spPr>
              <a:blipFill>
                <a:blip r:embed="rId2"/>
                <a:stretch>
                  <a:fillRect r="-1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Consider a class PersonAddress that represents an entry in an address book. Its attributes are </a:t>
            </a:r>
            <a:br>
              <a:rPr lang="en-US" dirty="0"/>
            </a:br>
            <a:r>
              <a:rPr lang="en-US" dirty="0"/>
              <a:t>• The first name of the person </a:t>
            </a:r>
            <a:br>
              <a:rPr lang="en-US" dirty="0"/>
            </a:br>
            <a:r>
              <a:rPr lang="en-US" dirty="0"/>
              <a:t>• The last name of the person </a:t>
            </a:r>
            <a:br>
              <a:rPr lang="en-US" dirty="0"/>
            </a:br>
            <a:r>
              <a:rPr lang="en-US" dirty="0"/>
              <a:t>• The e-mail address of the person </a:t>
            </a:r>
            <a:br>
              <a:rPr lang="en-US" dirty="0"/>
            </a:br>
            <a:r>
              <a:rPr lang="en-US" dirty="0"/>
              <a:t>• The telephone number of the person It will have methods to </a:t>
            </a:r>
            <a:br>
              <a:rPr lang="en-US" dirty="0"/>
            </a:br>
            <a:r>
              <a:rPr lang="en-US" dirty="0"/>
              <a:t>• Access each attribute </a:t>
            </a:r>
            <a:br>
              <a:rPr lang="en-US" dirty="0"/>
            </a:br>
            <a:r>
              <a:rPr lang="en-US" dirty="0"/>
              <a:t>• Change the e-mail address </a:t>
            </a:r>
            <a:br>
              <a:rPr lang="en-US" dirty="0"/>
            </a:br>
            <a:r>
              <a:rPr lang="en-US" dirty="0"/>
              <a:t>• Change the telephone number </a:t>
            </a:r>
            <a:br>
              <a:rPr lang="en-US" dirty="0"/>
            </a:br>
            <a:r>
              <a:rPr lang="en-US" dirty="0"/>
              <a:t>• Test whether two instances are equal based solely on name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Consider a class RatingScore that represents a numeric rating for something such as a movie. Its attributes are </a:t>
            </a:r>
            <a:br>
              <a:rPr lang="en-US" dirty="0"/>
            </a:br>
            <a:r>
              <a:rPr lang="en-US" dirty="0"/>
              <a:t>• A description of what is being rated </a:t>
            </a:r>
            <a:br>
              <a:rPr lang="en-US" dirty="0"/>
            </a:br>
            <a:r>
              <a:rPr lang="en-US" dirty="0"/>
              <a:t>• The maximum possible rating </a:t>
            </a:r>
            <a:br>
              <a:rPr lang="en-US" dirty="0"/>
            </a:br>
            <a:r>
              <a:rPr lang="en-US" dirty="0"/>
              <a:t>• The rating It will have methods to </a:t>
            </a:r>
            <a:br>
              <a:rPr lang="en-US" dirty="0"/>
            </a:br>
            <a:r>
              <a:rPr lang="en-US" dirty="0"/>
              <a:t>• Get the rating from a user </a:t>
            </a:r>
            <a:br>
              <a:rPr lang="en-US" dirty="0"/>
            </a:br>
            <a:r>
              <a:rPr lang="en-US" dirty="0"/>
              <a:t>• Return the maximum rating possible </a:t>
            </a:r>
            <a:br>
              <a:rPr lang="en-US" dirty="0"/>
            </a:br>
            <a:r>
              <a:rPr lang="en-US" dirty="0"/>
              <a:t>• Return the rating </a:t>
            </a:r>
            <a:br>
              <a:rPr lang="en-US" dirty="0"/>
            </a:br>
            <a:r>
              <a:rPr lang="en-US" dirty="0"/>
              <a:t>• Return a string showing the rating in a format suitable for display</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85000" lnSpcReduction="10000"/>
          </a:bodyPr>
          <a:lstStyle/>
          <a:p>
            <a:r>
              <a:rPr lang="en-US" dirty="0"/>
              <a:t>Write a grading program for an instructor whose course has the following policies: </a:t>
            </a:r>
            <a:br>
              <a:rPr lang="en-US" dirty="0"/>
            </a:br>
            <a:r>
              <a:rPr lang="en-US" dirty="0"/>
              <a:t>• Two quizzes, each graded based on 10 points, are given. </a:t>
            </a:r>
            <a:br>
              <a:rPr lang="en-US" dirty="0"/>
            </a:br>
            <a:r>
              <a:rPr lang="en-US" dirty="0"/>
              <a:t>• One midterm exam and one final exam, each graded based on 100 points, are given. </a:t>
            </a:r>
            <a:br>
              <a:rPr lang="en-US" dirty="0"/>
            </a:br>
            <a:r>
              <a:rPr lang="en-US" dirty="0"/>
              <a:t>• The final exam counts for 50 percent of the grade, the midterm counts for 25 percent, and the two quizzes together count for a total of 25 percent. (Do not forget to normalize the quiz scores. They should be converted to percentages before they are averaged in.) Any grade of 90 percent or more is an A, any grade between 80 and 89 percent is a B, any grade between 70 and 79 percent is a C, any grade between 60 and 69 percent is a D, and any grade below 60 percent is an F. </a:t>
            </a:r>
            <a:br>
              <a:rPr lang="en-US" dirty="0"/>
            </a:br>
            <a:r>
              <a:rPr lang="en-US" dirty="0"/>
              <a:t>The program should read in the student's scores and display the student's record, which consists of two quiz scores, two exam scores, the student's total score for the entire course, and the final letter grade. The total score is a number in the range 0 to 100, which represents the weighted average of the student's work</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Create a class that represents a grade distribution for a given course. Write methods to perform the following tasks: </a:t>
            </a:r>
            <a:br>
              <a:rPr lang="en-US" dirty="0"/>
            </a:br>
            <a:r>
              <a:rPr lang="en-US" dirty="0"/>
              <a:t>• Set the number of each of the letter grades A, B, C, D, and F. </a:t>
            </a:r>
            <a:br>
              <a:rPr lang="en-US" dirty="0"/>
            </a:br>
            <a:r>
              <a:rPr lang="en-US" dirty="0"/>
              <a:t>• Read the number of each of the letter grades A, B, C, D, and F. </a:t>
            </a:r>
            <a:br>
              <a:rPr lang="en-US" dirty="0"/>
            </a:br>
            <a:r>
              <a:rPr lang="en-US" dirty="0"/>
              <a:t>• Return the total number of grades. </a:t>
            </a:r>
            <a:br>
              <a:rPr lang="en-US" dirty="0"/>
            </a:br>
            <a:r>
              <a:rPr lang="en-US" dirty="0"/>
              <a:t>• Return the percentage of each letter grade as a whole number between 0 and 100, inclusive. </a:t>
            </a:r>
            <a:br>
              <a:rPr lang="en-US" dirty="0"/>
            </a:br>
            <a:r>
              <a:rPr lang="en-US" dirty="0"/>
              <a:t>• Draw a bar graph of the grade distribution. </a:t>
            </a:r>
            <a:br>
              <a:rPr lang="en-US" dirty="0"/>
            </a:br>
            <a:r>
              <a:rPr lang="en-US" dirty="0"/>
              <a:t>The graph will have five bars, one per grade. Each bar can be a horizontal row of asterisks, such that the number of asterisks in a row is proportionate to the percentage of grades in each category. Let one asterisk represent 2 percent, so 50 asterisks correspond to 100 percent. Mark the horizontal axis at 10 percent increments from 0 to 100 percent, and label each line with its letter grade.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Create a class Book that represents information about a. it should have attributes:</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Name of the book.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ISBN of the book.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Author of the book.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Publisher of the book.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Write methods to perform the following tasks: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Access the attributes. </a:t>
            </a:r>
            <a:br>
              <a:rPr kumimoji="0" lang="en-US" sz="1700" b="0" i="0" u="none" strike="noStrike" kern="1200" cap="none" spc="0" normalizeH="0" baseline="0" noProof="0" dirty="0">
                <a:ln>
                  <a:noFill/>
                </a:ln>
                <a:solidFill>
                  <a:srgbClr val="4472C4"/>
                </a:solidFill>
                <a:effectLst/>
                <a:uLnTx/>
                <a:uFillTx/>
                <a:latin typeface="Univers Condensed"/>
                <a:ea typeface="+mn-ea"/>
                <a:cs typeface="+mn-cs"/>
              </a:rPr>
            </a:br>
            <a:r>
              <a:rPr kumimoji="0" lang="en-US" sz="1700" b="0" i="0" u="none" strike="noStrike" kern="1200" cap="none" spc="0" normalizeH="0" baseline="0" noProof="0" dirty="0">
                <a:ln>
                  <a:noFill/>
                </a:ln>
                <a:solidFill>
                  <a:srgbClr val="4472C4"/>
                </a:solidFill>
                <a:effectLst/>
                <a:uLnTx/>
                <a:uFillTx/>
                <a:latin typeface="Univers Condensed"/>
                <a:ea typeface="+mn-ea"/>
                <a:cs typeface="+mn-cs"/>
              </a:rPr>
              <a:t>• To get the information of the book.</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12/4/2021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610</TotalTime>
  <Words>1182</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 Math</vt:lpstr>
      <vt:lpstr>Elephant</vt:lpstr>
      <vt:lpstr>Univers Condensed</vt:lpstr>
      <vt:lpstr>MemoVTI</vt:lpstr>
      <vt:lpstr>Classes and Methods</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Methods Problems</dc:title>
  <dc:creator>Mahmoud Abas Mohammed Essmail</dc:creator>
  <cp:lastModifiedBy>Mahmoud Essmail</cp:lastModifiedBy>
  <cp:revision>83</cp:revision>
  <dcterms:created xsi:type="dcterms:W3CDTF">2021-09-26T20:54:49Z</dcterms:created>
  <dcterms:modified xsi:type="dcterms:W3CDTF">2021-12-04T00:02:05Z</dcterms:modified>
</cp:coreProperties>
</file>