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11/13/2021</a:t>
            </a:fld>
            <a:endParaRPr lang="en-US" dirty="0"/>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2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11/13/2021</a:t>
            </a:fld>
            <a:endParaRPr lang="en-US" dirty="0"/>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0451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11/13/2021</a:t>
            </a:fld>
            <a:endParaRPr lang="en-US" dirty="0"/>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700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3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11/13/2021</a:t>
            </a:fld>
            <a:endParaRPr lang="en-US" dirty="0"/>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6153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11/13/2021</a:t>
            </a:fld>
            <a:endParaRPr lang="en-US" dirty="0"/>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5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11/13/2021</a:t>
            </a:fld>
            <a:endParaRPr lang="en-US" dirty="0"/>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11/13/2021</a:t>
            </a:fld>
            <a:endParaRPr lang="en-US" dirty="0"/>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285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11/13/2021</a:t>
            </a:fld>
            <a:endParaRPr lang="en-US" dirty="0"/>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320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11/13/2021</a:t>
            </a:fld>
            <a:endParaRPr lang="en-US" dirty="0"/>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69034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11/13/2021</a:t>
            </a:fld>
            <a:endParaRPr lang="en-US" dirty="0"/>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0068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11/13/2021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4106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op view of a wooden desk with a white keyboard, drawing plan and drawing compass, and pens.">
            <a:extLst>
              <a:ext uri="{FF2B5EF4-FFF2-40B4-BE49-F238E27FC236}">
                <a16:creationId xmlns:a16="http://schemas.microsoft.com/office/drawing/2014/main" id="{981BF7B7-9622-46E0-976F-8C993DDB2BFC}"/>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E478B8E-B09A-4F54-BAF6-88125E699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CA59A-E91B-47C1-85B2-2D1E457C94C1}"/>
              </a:ext>
            </a:extLst>
          </p:cNvPr>
          <p:cNvSpPr>
            <a:spLocks noGrp="1"/>
          </p:cNvSpPr>
          <p:nvPr>
            <p:ph type="ctrTitle"/>
          </p:nvPr>
        </p:nvSpPr>
        <p:spPr>
          <a:xfrm>
            <a:off x="7580671" y="723672"/>
            <a:ext cx="2915296" cy="3884668"/>
          </a:xfrm>
        </p:spPr>
        <p:txBody>
          <a:bodyPr anchor="t">
            <a:normAutofit/>
          </a:bodyPr>
          <a:lstStyle/>
          <a:p>
            <a:r>
              <a:rPr lang="en-US" sz="3200" dirty="0">
                <a:solidFill>
                  <a:srgbClr val="FFFFFF"/>
                </a:solidFill>
              </a:rPr>
              <a:t>Arrays</a:t>
            </a:r>
          </a:p>
        </p:txBody>
      </p:sp>
      <p:sp>
        <p:nvSpPr>
          <p:cNvPr id="3" name="Subtitle 2">
            <a:extLst>
              <a:ext uri="{FF2B5EF4-FFF2-40B4-BE49-F238E27FC236}">
                <a16:creationId xmlns:a16="http://schemas.microsoft.com/office/drawing/2014/main" id="{DCC940AC-EA08-4770-806C-73E1986324CA}"/>
              </a:ext>
            </a:extLst>
          </p:cNvPr>
          <p:cNvSpPr>
            <a:spLocks noGrp="1"/>
          </p:cNvSpPr>
          <p:nvPr>
            <p:ph type="subTitle" idx="1"/>
          </p:nvPr>
        </p:nvSpPr>
        <p:spPr>
          <a:xfrm>
            <a:off x="7580670" y="5206622"/>
            <a:ext cx="2967797" cy="650314"/>
          </a:xfrm>
        </p:spPr>
        <p:txBody>
          <a:bodyPr anchor="ctr">
            <a:normAutofit/>
          </a:bodyPr>
          <a:lstStyle/>
          <a:p>
            <a:r>
              <a:rPr lang="en-US" sz="1800" dirty="0">
                <a:solidFill>
                  <a:srgbClr val="FFFFFF"/>
                </a:solidFill>
              </a:rPr>
              <a:t>Arrays Problems</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2391C-602E-4522-B790-1F85883AF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08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lang="en-US" dirty="0"/>
              <a:t>Write a program that reads the work hours for each day for each employee to get the weekly hours for him.</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10</a:t>
            </a:fld>
            <a:endParaRPr lang="en-US" dirty="0"/>
          </a:p>
        </p:txBody>
      </p:sp>
    </p:spTree>
    <p:extLst>
      <p:ext uri="{BB962C8B-B14F-4D97-AF65-F5344CB8AC3E}">
        <p14:creationId xmlns:p14="http://schemas.microsoft.com/office/powerpoint/2010/main" val="92310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lang="en-US" dirty="0"/>
              <a:t>Write a program that gets the maximum number in an integer array.</a:t>
            </a:r>
            <a:endParaRPr kumimoji="0" lang="en-US" b="0" i="0" u="none" strike="noStrike" kern="1200" cap="none" spc="0" normalizeH="0" baseline="0" noProof="0" dirty="0">
              <a:ln>
                <a:noFill/>
              </a:ln>
              <a:solidFill>
                <a:srgbClr val="4472C4"/>
              </a:solidFill>
              <a:effectLst/>
              <a:uLnTx/>
              <a:uFillTx/>
              <a:latin typeface="Univers Condensed"/>
              <a:ea typeface="+mn-ea"/>
              <a:cs typeface="+mn-cs"/>
            </a:endParaRP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11</a:t>
            </a:fld>
            <a:endParaRPr lang="en-US" dirty="0"/>
          </a:p>
        </p:txBody>
      </p:sp>
    </p:spTree>
    <p:extLst>
      <p:ext uri="{BB962C8B-B14F-4D97-AF65-F5344CB8AC3E}">
        <p14:creationId xmlns:p14="http://schemas.microsoft.com/office/powerpoint/2010/main" val="385491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9DA1-E562-4FE2-83A9-4B5D5FDC3082}"/>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C15C5914-2D28-41DE-96DB-9C5EB5FA2F6B}"/>
              </a:ext>
            </a:extLst>
          </p:cNvPr>
          <p:cNvSpPr>
            <a:spLocks noGrp="1"/>
          </p:cNvSpPr>
          <p:nvPr>
            <p:ph idx="1"/>
          </p:nvPr>
        </p:nvSpPr>
        <p:spPr/>
        <p:txBody>
          <a:bodyPr>
            <a:normAutofit fontScale="92500"/>
          </a:bodyPr>
          <a:lstStyle/>
          <a:p>
            <a:r>
              <a:rPr lang="en-US" sz="1200" dirty="0"/>
              <a:t>Traditional password entry schemes are susceptible to ’shoulder surfing” in which an attacker watches an unsuspecting user enter their password or PIN number and uses it later to gain access to the account. One way to combat this problem is with a randomized challenge-response system. In these systems the user enters different information every time based on a secret in response to a randomly generated challenge. Consider the following scheme in which the password consists of a five-digit PIN number (00000 to 99999). Each digit is assigned a random number that is 1, 2, or 3. The user enters the random numbers that correspond to their PIN instead of their actual PIN numbers. </a:t>
            </a:r>
            <a:br>
              <a:rPr lang="en-US" sz="1200" dirty="0"/>
            </a:br>
            <a:r>
              <a:rPr lang="en-US" sz="1200" dirty="0"/>
              <a:t>For example, consider an actual PIN number of 12345. To authenticate the user would be presented with a screen such as: </a:t>
            </a:r>
            <a:br>
              <a:rPr lang="en-US" sz="1200" dirty="0"/>
            </a:br>
            <a:r>
              <a:rPr lang="en-US" sz="1200" dirty="0"/>
              <a:t>PIN: 0 1 2 3 4 5 6 7 8 9 </a:t>
            </a:r>
            <a:br>
              <a:rPr lang="en-US" sz="1200" dirty="0"/>
            </a:br>
            <a:r>
              <a:rPr lang="en-US" sz="1200" dirty="0"/>
              <a:t>NUM: 3 2 3 1 1 3 2 2 1 3 </a:t>
            </a:r>
            <a:br>
              <a:rPr lang="en-US" sz="1200" dirty="0"/>
            </a:br>
            <a:r>
              <a:rPr lang="en-US" sz="1200" dirty="0"/>
              <a:t>The user would enter 23113 instead of 12345. This doesn't divulge the password even if an attacker intercepts the entry because 23113 could correspond to other PIN numbers, such as 69440 or 70439. The next time the user logs in, a different sequence of random numbers would be generated, such as: </a:t>
            </a:r>
            <a:br>
              <a:rPr lang="en-US" sz="1200" dirty="0"/>
            </a:br>
            <a:r>
              <a:rPr lang="en-US" sz="1200" dirty="0"/>
              <a:t>PIN : 0 1 2 3 4 5 6 7 8 9 </a:t>
            </a:r>
            <a:br>
              <a:rPr lang="en-US" sz="1200" dirty="0"/>
            </a:br>
            <a:r>
              <a:rPr lang="en-US" sz="1200" dirty="0"/>
              <a:t>NUM: 1 1 2 3 1 2 2 3 3 3 </a:t>
            </a:r>
            <a:br>
              <a:rPr lang="en-US" sz="1200" dirty="0"/>
            </a:br>
            <a:r>
              <a:rPr lang="en-US" sz="1200" dirty="0"/>
              <a:t>Write a program to simulate the authentication process. Store an actual PIN number in your program. The program should use an array to assign random numbers to the digits from 0 to 9. Output the random digits to the screen, input the response from the user, and output whether the user's response correctly matches the PIN number</a:t>
            </a:r>
          </a:p>
        </p:txBody>
      </p:sp>
      <p:sp>
        <p:nvSpPr>
          <p:cNvPr id="4" name="Date Placeholder 3">
            <a:extLst>
              <a:ext uri="{FF2B5EF4-FFF2-40B4-BE49-F238E27FC236}">
                <a16:creationId xmlns:a16="http://schemas.microsoft.com/office/drawing/2014/main" id="{B0755E23-D423-4C65-AA71-1771A836B823}"/>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BBAF91E7-E7C0-4F4C-925E-4A7C976A6C68}"/>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8F07ECBB-0978-4280-B2EE-67992EA4C6B9}"/>
              </a:ext>
            </a:extLst>
          </p:cNvPr>
          <p:cNvSpPr>
            <a:spLocks noGrp="1"/>
          </p:cNvSpPr>
          <p:nvPr>
            <p:ph type="sldNum" sz="quarter" idx="12"/>
          </p:nvPr>
        </p:nvSpPr>
        <p:spPr/>
        <p:txBody>
          <a:bodyPr/>
          <a:lstStyle/>
          <a:p>
            <a:fld id="{81D2C36F-4504-47C0-B82F-A167342A2754}" type="slidenum">
              <a:rPr lang="en-US" smtClean="0"/>
              <a:t>2</a:t>
            </a:fld>
            <a:endParaRPr lang="en-US" dirty="0"/>
          </a:p>
        </p:txBody>
      </p:sp>
    </p:spTree>
    <p:extLst>
      <p:ext uri="{BB962C8B-B14F-4D97-AF65-F5344CB8AC3E}">
        <p14:creationId xmlns:p14="http://schemas.microsoft.com/office/powerpoint/2010/main" val="263166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a:bodyPr>
          <a:lstStyle/>
          <a:p>
            <a:r>
              <a:rPr lang="en-US" sz="1600" dirty="0"/>
              <a:t>(Game: bean machine) The bean machine, also known as a quincunx or the Galton box, is a device for statistics experiments named after English scientist Sir Francis Galton. It consists of an upright board with evenly spaced nails (or pegs) in a triangular form, as shown in Figure 7.13. Balls are dropped from the opening of the board. Every time a ball hits a nail, it has a 50% chance of falling to the left or to the right. The piles of balls are accumulated in the slots at the bottom of the board. Write a program that simulates the bean machine. Your program should prompt the user to enter the number of the balls and the number of the slots in the machine. Simulate the falling of each ball by printing its path. For example, the path for the ball in Figure 7.13b is LLRRLLR and the path for the ball in Figure 7.13c is RLRRLRR. Display the final buildup of the balls in the slots in a histogram</a:t>
            </a:r>
            <a:br>
              <a:rPr lang="en-US" sz="1600" dirty="0"/>
            </a:br>
            <a:r>
              <a:rPr lang="en-US" sz="1600" dirty="0"/>
              <a:t>Hint: Create an array named slots. Each element in slots stores the number of balls in a slot. Each ball falls into a slot via a path. The number of Rs in a path is the position of the slot where the ball falls. For example, for the path LRLRLRR, the ball falls into slots[4], and for the path is RRLLLLL, the ball falls into slots[2].)</a:t>
            </a:r>
            <a:endParaRPr lang="en-US" sz="1000" dirty="0"/>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3</a:t>
            </a:fld>
            <a:endParaRPr lang="en-US" dirty="0"/>
          </a:p>
        </p:txBody>
      </p:sp>
    </p:spTree>
    <p:extLst>
      <p:ext uri="{BB962C8B-B14F-4D97-AF65-F5344CB8AC3E}">
        <p14:creationId xmlns:p14="http://schemas.microsoft.com/office/powerpoint/2010/main" val="390451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static method remove(int v, int[] in) that will return a new array of the integers in the given array, but with the value v removed. For example, if v is 3 and in contains 0, 1, 3, 2, 3, 0, 3, and 1, the method will return an array containing 0, 1, 2, 0, and 1.</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19371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10000"/>
          </a:bodyPr>
          <a:lstStyle/>
          <a:p>
            <a:r>
              <a:rPr lang="en-US" sz="1200" dirty="0"/>
              <a:t>Write a program that reads integers, one per line, and displays their sum. Also, display all the numbers read, each with an annotation giving its percentage contribution to the sum. Use a method that takes the entire array as one argument and returns the sum of the numbers in the array. (Hint: Ask the user for the number of integers to be entered, create an array of that length, and then fill the array with the integers read. A possible dialogue between the program and the user follows: How many numbers will you enter? </a:t>
            </a:r>
            <a:br>
              <a:rPr lang="en-US" sz="1200" dirty="0"/>
            </a:br>
            <a:r>
              <a:rPr lang="en-US" sz="1200" dirty="0"/>
              <a:t>4 </a:t>
            </a:r>
            <a:br>
              <a:rPr lang="en-US" sz="1200" dirty="0"/>
            </a:br>
            <a:r>
              <a:rPr lang="en-US" sz="1200" dirty="0"/>
              <a:t>Enter 4 integers, one per line: </a:t>
            </a:r>
            <a:br>
              <a:rPr lang="en-US" sz="1200" dirty="0"/>
            </a:br>
            <a:r>
              <a:rPr lang="en-US" sz="1200" dirty="0"/>
              <a:t>2 </a:t>
            </a:r>
            <a:br>
              <a:rPr lang="en-US" sz="1200" dirty="0"/>
            </a:br>
            <a:r>
              <a:rPr lang="en-US" sz="1200" dirty="0"/>
              <a:t>1 </a:t>
            </a:r>
            <a:br>
              <a:rPr lang="en-US" sz="1200" dirty="0"/>
            </a:br>
            <a:r>
              <a:rPr lang="en-US" sz="1200" dirty="0"/>
              <a:t>1 </a:t>
            </a:r>
            <a:br>
              <a:rPr lang="en-US" sz="1200" dirty="0"/>
            </a:br>
            <a:r>
              <a:rPr lang="en-US" sz="1200" dirty="0"/>
              <a:t>2 </a:t>
            </a:r>
            <a:br>
              <a:rPr lang="en-US" sz="1200" dirty="0"/>
            </a:br>
            <a:r>
              <a:rPr lang="en-US" sz="1200" dirty="0"/>
              <a:t>The sum is 6. </a:t>
            </a:r>
            <a:br>
              <a:rPr lang="en-US" sz="1200" dirty="0"/>
            </a:br>
            <a:r>
              <a:rPr lang="en-US" sz="1200" dirty="0"/>
              <a:t>The numbers are: </a:t>
            </a:r>
            <a:br>
              <a:rPr lang="en-US" sz="1200" dirty="0"/>
            </a:br>
            <a:r>
              <a:rPr lang="en-US" sz="1200" dirty="0"/>
              <a:t>2, which is 33.3333% of the sum. </a:t>
            </a:r>
            <a:br>
              <a:rPr lang="en-US" sz="1200" dirty="0"/>
            </a:br>
            <a:r>
              <a:rPr lang="en-US" sz="1200" dirty="0"/>
              <a:t>1, which is 16.6666% of the sum. </a:t>
            </a:r>
            <a:br>
              <a:rPr lang="en-US" sz="1200" dirty="0"/>
            </a:br>
            <a:r>
              <a:rPr lang="en-US" sz="1200" dirty="0"/>
              <a:t>1, which is 16.6666% of the sum. </a:t>
            </a:r>
            <a:br>
              <a:rPr lang="en-US" sz="1200" dirty="0"/>
            </a:br>
            <a:r>
              <a:rPr lang="en-US" sz="1200" dirty="0"/>
              <a:t>2, which is 33.3333% of the sum.)</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351803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20000"/>
          </a:bodyPr>
          <a:lstStyle/>
          <a:p>
            <a:r>
              <a:rPr lang="en-US" sz="1400" dirty="0"/>
              <a:t>A palindrome is a word or phrase that reads the same forward and backward, ignoring blanks and considering uppercase and lowercase versions of the same letter to be equal. For example, the following are palindromes: </a:t>
            </a:r>
            <a:br>
              <a:rPr lang="en-US" sz="1400" dirty="0"/>
            </a:br>
            <a:r>
              <a:rPr lang="en-US" sz="1400" dirty="0"/>
              <a:t>• warts n straw </a:t>
            </a:r>
            <a:br>
              <a:rPr lang="en-US" sz="1400" dirty="0"/>
            </a:br>
            <a:r>
              <a:rPr lang="en-US" sz="1400" dirty="0"/>
              <a:t>• radar </a:t>
            </a:r>
            <a:br>
              <a:rPr lang="en-US" sz="1400" dirty="0"/>
            </a:br>
            <a:r>
              <a:rPr lang="en-US" sz="1400" dirty="0"/>
              <a:t>• Able was I ere I saw Elba </a:t>
            </a:r>
            <a:br>
              <a:rPr lang="en-US" sz="1400" dirty="0"/>
            </a:br>
            <a:r>
              <a:rPr lang="en-US" sz="1400" dirty="0"/>
              <a:t>• xyzczyx </a:t>
            </a:r>
            <a:br>
              <a:rPr lang="en-US" sz="1400" dirty="0"/>
            </a:br>
            <a:r>
              <a:rPr lang="en-US" sz="1400" dirty="0"/>
              <a:t>Write a program that will accept a sequence of characters terminated by a period and will decide whether the string—without the period—is a palindrome. You may assume that the input contains only letters and blanks and is at most 80 characters long. Include a loop that allows the user to check additional strings until she or he requests that the program end. (Hint: Define a static method called isPalindrome that begins as follows:</a:t>
            </a:r>
            <a:br>
              <a:rPr lang="en-US" sz="1400" dirty="0"/>
            </a:br>
            <a:r>
              <a:rPr lang="en-US" sz="1400" dirty="0"/>
              <a:t>/** Precondition: The array a contains letters and blanks in positions a[0] through a[used − 1]. Returns true if the string is a palindrome and false otherwise. */ public static boolean isPalindrome(char[] a, int used) Your program should read the input characters into an array whose base type is char and then call the preceding method. The int variable used keeps track of how much of the array is used, as described in the section entitled “Partially Filled Arrays.” </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398316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program to get the average of array. The user should enter the length of the array and then enter the numbers to get the average.</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7</a:t>
            </a:fld>
            <a:endParaRPr lang="en-US" dirty="0"/>
          </a:p>
        </p:txBody>
      </p:sp>
    </p:spTree>
    <p:extLst>
      <p:ext uri="{BB962C8B-B14F-4D97-AF65-F5344CB8AC3E}">
        <p14:creationId xmlns:p14="http://schemas.microsoft.com/office/powerpoint/2010/main" val="134641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program to read the answers for each student and compare them with the correct answers to get the score for each student. Assume that there’s ten multiple choice questions so the correct answers should be in A, B, C and D.</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8</a:t>
            </a:fld>
            <a:endParaRPr lang="en-US" dirty="0"/>
          </a:p>
        </p:txBody>
      </p:sp>
    </p:spTree>
    <p:extLst>
      <p:ext uri="{BB962C8B-B14F-4D97-AF65-F5344CB8AC3E}">
        <p14:creationId xmlns:p14="http://schemas.microsoft.com/office/powerpoint/2010/main" val="30575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lang="en-US" dirty="0"/>
              <a:t>Write a program to get the sum of matrix. You can use a 2-D array as matrix that consists of number of rows and columns.</a:t>
            </a:r>
            <a:endParaRPr kumimoji="0" lang="en-US" b="0" i="0" u="none" strike="noStrike" kern="1200" cap="none" spc="0" normalizeH="0" baseline="0" noProof="0" dirty="0">
              <a:ln>
                <a:noFill/>
              </a:ln>
              <a:solidFill>
                <a:srgbClr val="4472C4"/>
              </a:solidFill>
              <a:effectLst/>
              <a:uLnTx/>
              <a:uFillTx/>
              <a:latin typeface="Univers Condensed"/>
              <a:ea typeface="+mn-ea"/>
              <a:cs typeface="+mn-cs"/>
            </a:endParaRP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9</a:t>
            </a:fld>
            <a:endParaRPr lang="en-US" dirty="0"/>
          </a:p>
        </p:txBody>
      </p:sp>
    </p:spTree>
    <p:extLst>
      <p:ext uri="{BB962C8B-B14F-4D97-AF65-F5344CB8AC3E}">
        <p14:creationId xmlns:p14="http://schemas.microsoft.com/office/powerpoint/2010/main" val="2015032278"/>
      </p:ext>
    </p:extLst>
  </p:cSld>
  <p:clrMapOvr>
    <a:masterClrMapping/>
  </p:clrMapOvr>
</p:sld>
</file>

<file path=ppt/theme/theme1.xml><?xml version="1.0" encoding="utf-8"?>
<a:theme xmlns:a="http://schemas.openxmlformats.org/drawingml/2006/main" name="Mem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1059</TotalTime>
  <Words>1294</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Elephant</vt:lpstr>
      <vt:lpstr>Univers Condensed</vt:lpstr>
      <vt:lpstr>MemoVTI</vt:lpstr>
      <vt:lpstr>Arrays</vt:lpstr>
      <vt:lpstr>Problem 1</vt:lpstr>
      <vt:lpstr>Problem 2</vt:lpstr>
      <vt:lpstr>Problem 3</vt:lpstr>
      <vt:lpstr>Problem 4</vt:lpstr>
      <vt:lpstr>Problem 5</vt:lpstr>
      <vt:lpstr>Problem 6</vt:lpstr>
      <vt:lpstr>Problem 7</vt:lpstr>
      <vt:lpstr>Problem 8</vt:lpstr>
      <vt:lpstr>Problem 9</vt:lpstr>
      <vt:lpstr>Problem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Problems</dc:title>
  <dc:creator>Mahmoud Abas Mohammed Essmail</dc:creator>
  <cp:lastModifiedBy>Mahmoud Abas Mohammed Essmail</cp:lastModifiedBy>
  <cp:revision>132</cp:revision>
  <dcterms:created xsi:type="dcterms:W3CDTF">2021-09-26T20:54:49Z</dcterms:created>
  <dcterms:modified xsi:type="dcterms:W3CDTF">2021-11-13T14:41:45Z</dcterms:modified>
</cp:coreProperties>
</file>