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rim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https://www3.ntu.edu.sg/home/ehchua/programming/webprogramming/HTTP_Basics.html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from: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 The definitive guide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O’Reilly Media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ISBN: 978-1-56592-509-0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http://4free-ebooks.com/ebook/http-the-definitive-guide/bifcgp6co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https://developers.google.com/web/fundamentals/performance/optimizing-content-efficiency/http-caching?hl=nl</a:t>
            </a: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HTTP/1.1 has options for persistent and pipelined connections;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connection limit for browsers: http://www.browserscope.org/?category=network&amp;v=top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https://dev.opera.com/articles/http-basic-introduction/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http://internethalloffame.org/official-biography-tim-berners-lee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https://en.wikipedia.org/wiki/Request%E2%80%93response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https://en.wikipedia.org/wiki/Client%E2%80%93server_model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http://ps-2.kev009.com/wisclibrary/aix51/usr/share/man/info/en_US/a_doc_lib/aixbman/commadmn/tcp_protocols.htm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https://en.wikipedia.org/wiki/Internet_protocol_suite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HTTP is a connection-less protocol: Connection is broken when transaction is complete.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combination of stateless and connectionless make multi-threaded handling viable (because requests are independent)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uses generic format RFC 822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titeldia MET FOTO SMAL N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1422700" y="6377050"/>
            <a:ext cx="3279775" cy="21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440000" y="1620000"/>
            <a:ext cx="7058300" cy="50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3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" name="Shape 21"/>
          <p:cNvCxnSpPr/>
          <p:nvPr/>
        </p:nvCxnSpPr>
        <p:spPr>
          <a:xfrm>
            <a:off x="0" y="83671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6147175" y="3780000"/>
            <a:ext cx="2340259" cy="45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None/>
              <a:defRPr sz="1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12788" marR="0" lvl="1" indent="-255587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–"/>
              <a:defRPr sz="23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5838" marR="0" lvl="2" indent="-16033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58888" marR="0" lvl="3" indent="-2047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20825" marR="0" lvl="4" indent="-2254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6102169" y="278650"/>
            <a:ext cx="2475274" cy="3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24" descr="logo-international-transpara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8000" y="180000"/>
            <a:ext cx="2519475" cy="50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en verticale teks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1440000" y="900000"/>
            <a:ext cx="7162799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3170715" y="-109776"/>
            <a:ext cx="3703245" cy="716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7660" algn="l" rtl="0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Char char="●"/>
              <a:defRPr sz="2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8137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–"/>
              <a:defRPr sz="23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e titel en teks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5689871" y="3256233"/>
            <a:ext cx="5368255" cy="67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1964553" y="375444"/>
            <a:ext cx="5368255" cy="641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7660" algn="l" rtl="0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Char char="●"/>
              <a:defRPr sz="2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8137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–"/>
              <a:defRPr sz="23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 descr="titeldia zonder vlakke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440000" y="1620000"/>
            <a:ext cx="7090224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97" name="Shape 97"/>
          <p:cNvSpPr>
            <a:spLocks noGrp="1"/>
          </p:cNvSpPr>
          <p:nvPr>
            <p:ph type="pic" idx="2"/>
          </p:nvPr>
        </p:nvSpPr>
        <p:spPr>
          <a:xfrm>
            <a:off x="1440000" y="2160000"/>
            <a:ext cx="2267999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12788" marR="0" lvl="1" indent="-255587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–"/>
              <a:defRPr sz="23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5838" marR="0" lvl="2" indent="-16033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58888" marR="0" lvl="3" indent="-2047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20825" marR="0" lvl="4" indent="-2254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pic" idx="3"/>
          </p:nvPr>
        </p:nvSpPr>
        <p:spPr>
          <a:xfrm>
            <a:off x="3794389" y="2160000"/>
            <a:ext cx="2267999" cy="157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12788" marR="0" lvl="1" indent="-255587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–"/>
              <a:defRPr sz="23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5838" marR="0" lvl="2" indent="-16033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58888" marR="0" lvl="3" indent="-2047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20825" marR="0" lvl="4" indent="-2254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pic" idx="4"/>
          </p:nvPr>
        </p:nvSpPr>
        <p:spPr>
          <a:xfrm>
            <a:off x="6147175" y="2160000"/>
            <a:ext cx="2385265" cy="1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3429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12788" marR="0" lvl="1" indent="-255587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–"/>
              <a:defRPr sz="23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5838" marR="0" lvl="2" indent="-160337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58888" marR="0" lvl="3" indent="-20478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20825" marR="0" lvl="4" indent="-2254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778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125226" y="3776398"/>
            <a:ext cx="2392471" cy="6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None/>
              <a:defRPr sz="1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23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None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1" name="Shape 101" descr="logo-international-transpara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8000" y="180000"/>
            <a:ext cx="2519475" cy="50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bg>
      <p:bgPr>
        <a:solidFill>
          <a:srgbClr val="FFFFFF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40000" y="900000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440000" y="1620000"/>
            <a:ext cx="7110789" cy="37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  <a:defRPr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2001661" y="6360100"/>
            <a:ext cx="2895600" cy="33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440937" y="6360100"/>
            <a:ext cx="459113" cy="337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364214"/>
            <a:ext cx="142716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32" descr="logo-international-transpara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8000" y="180000"/>
            <a:ext cx="2519475" cy="50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440000" y="4464114"/>
            <a:ext cx="7118067" cy="8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440000" y="2906713"/>
            <a:ext cx="7118067" cy="14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None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38" name="Shape 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364214"/>
            <a:ext cx="142716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40" descr="logo-international-transparan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8000" y="180000"/>
            <a:ext cx="2519475" cy="50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440875" y="900000"/>
            <a:ext cx="7079737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439998" y="1620000"/>
            <a:ext cx="3419999" cy="370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718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50"/>
              </a:buClr>
              <a:buSzPts val="1080"/>
              <a:buFont typeface="Noto Sans Symbols"/>
              <a:buChar char="●"/>
              <a:defRPr sz="1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50"/>
              </a:buClr>
              <a:buSzPts val="1260"/>
              <a:buFont typeface="Arial"/>
              <a:buChar char="•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–"/>
              <a:defRPr sz="12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0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Char char="●"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28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28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28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28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039998" y="1620000"/>
            <a:ext cx="3447435" cy="370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718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50"/>
              </a:buClr>
              <a:buSzPts val="1080"/>
              <a:buFont typeface="Noto Sans Symbols"/>
              <a:buChar char="●"/>
              <a:defRPr sz="1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861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50"/>
              </a:buClr>
              <a:buSzPts val="1260"/>
              <a:buFont typeface="Arial"/>
              <a:buChar char="•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–"/>
              <a:defRPr sz="12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0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Char char="●"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28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28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28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289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1454700" y="900000"/>
            <a:ext cx="7122744" cy="643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454700" y="1577779"/>
            <a:ext cx="3432335" cy="50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None/>
              <a:defRPr sz="1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  <a:defRPr sz="1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1454700" y="2160000"/>
            <a:ext cx="3419999" cy="315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895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000050"/>
              </a:buClr>
              <a:buSzPts val="960"/>
              <a:buFont typeface="Noto Sans Symbols"/>
              <a:buChar char="●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rgbClr val="000050"/>
              </a:buClr>
              <a:buSzPts val="1080"/>
              <a:buFont typeface="Arial"/>
              <a:buChar char="•"/>
              <a:defRPr sz="12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540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Char char="●"/>
              <a:defRPr sz="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5153892" y="1580117"/>
            <a:ext cx="3423554" cy="49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None/>
              <a:defRPr sz="1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1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  <a:defRPr sz="1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5153891" y="2160000"/>
            <a:ext cx="3419999" cy="315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8956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rgbClr val="000050"/>
              </a:buClr>
              <a:buSzPts val="960"/>
              <a:buFont typeface="Noto Sans Symbols"/>
              <a:buChar char="●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7180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rgbClr val="000050"/>
              </a:buClr>
              <a:buSzPts val="1080"/>
              <a:buFont typeface="Arial"/>
              <a:buChar char="•"/>
              <a:defRPr sz="12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5400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400"/>
              <a:buFont typeface="Noto Sans Symbols"/>
              <a:buChar char="●"/>
              <a:defRPr sz="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46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46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46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46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440000" y="900000"/>
            <a:ext cx="7162799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oud met bijschrif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425037" y="900000"/>
            <a:ext cx="2040476" cy="78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575050" y="900000"/>
            <a:ext cx="5111750" cy="523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78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  <a:defRPr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4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4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4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4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1425037" y="1853825"/>
            <a:ext cx="2064226" cy="427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None/>
              <a:defRPr sz="1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2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None/>
              <a:defRPr sz="1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9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Afbeelding met bijschrif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447912" y="4349350"/>
            <a:ext cx="7039521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439999" y="900000"/>
            <a:ext cx="7047434" cy="343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Noto Sans Symbols"/>
              <a:buNone/>
              <a:defRPr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447912" y="4964905"/>
            <a:ext cx="7069787" cy="3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None/>
              <a:defRPr sz="1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None/>
              <a:defRPr sz="12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None/>
              <a:defRPr sz="1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None/>
              <a:defRPr sz="9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None/>
              <a:defRPr sz="9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452750" y="900000"/>
            <a:ext cx="7162799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SzPts val="1400"/>
              <a:buFont typeface="Arial"/>
              <a:buNone/>
              <a:defRPr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0005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440937" y="1620000"/>
            <a:ext cx="7162799" cy="370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7660" algn="l" rtl="0">
              <a:lnSpc>
                <a:spcPct val="110000"/>
              </a:lnSpc>
              <a:spcBef>
                <a:spcPts val="520"/>
              </a:spcBef>
              <a:spcAft>
                <a:spcPts val="0"/>
              </a:spcAft>
              <a:buClr>
                <a:srgbClr val="000050"/>
              </a:buClr>
              <a:buSzPts val="1560"/>
              <a:buFont typeface="Noto Sans Symbols"/>
              <a:buChar char="●"/>
              <a:defRPr sz="26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8137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1725"/>
              <a:buFont typeface="Arial"/>
              <a:buChar char="–"/>
              <a:defRPr sz="23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  <a:defRPr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–"/>
              <a:defRPr sz="16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30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  <a:defRPr sz="1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638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6384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935694" y="6381751"/>
            <a:ext cx="349134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1405313" y="6381751"/>
            <a:ext cx="556396" cy="33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A58"/>
              </a:buClr>
              <a:buFont typeface="Arial"/>
              <a:buNone/>
              <a:defRPr sz="1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5364214"/>
            <a:ext cx="142716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760716"/>
            <a:ext cx="9144000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 descr="logo-international-transparant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048000" y="180000"/>
            <a:ext cx="2519475" cy="5052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2616/rfc2616-sec9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194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ols.ietf.org/html/rfc2616" TargetMode="External"/><Relationship Id="rId4" Type="http://schemas.openxmlformats.org/officeDocument/2006/relationships/hyperlink" Target="https://tools.ietf.org/html/rfc206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Protocols/rfc82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1440000" y="1620000"/>
            <a:ext cx="7058300" cy="50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300" b="0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Semester </a:t>
            </a:r>
            <a:r>
              <a:rPr lang="nl-NL" sz="23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.Net on the Server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1"/>
          </p:nvPr>
        </p:nvSpPr>
        <p:spPr>
          <a:xfrm>
            <a:off x="1421650" y="3780000"/>
            <a:ext cx="7038609" cy="45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1" i="0" u="none" strike="noStrike" cap="none" dirty="0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r>
              <a:rPr lang="nl-NL" sz="2400" b="1" i="0" u="none" strike="noStrike" cap="none" dirty="0" err="1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Infrastructures</a:t>
            </a:r>
            <a:endParaRPr dirty="0"/>
          </a:p>
          <a:p>
            <a:pPr marL="342900" marR="0" lvl="0" indent="-342900" algn="ctr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nl-NL" sz="2400"/>
              <a:t>7</a:t>
            </a:r>
            <a:r>
              <a:rPr lang="nl-NL" sz="2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900" marR="0" lvl="0" indent="-342900" algn="ctr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0" i="0" u="none" strike="noStrike" cap="none" dirty="0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Programming HTTP</a:t>
            </a:r>
            <a:endParaRPr dirty="0"/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1650" y="773704"/>
            <a:ext cx="7181849" cy="10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0" y="5157192"/>
            <a:ext cx="2195736" cy="12961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423599" y="8576"/>
            <a:ext cx="7127190" cy="8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Anatomy of a HTTP Message</a:t>
            </a:r>
            <a:b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NL" sz="2600" b="0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Request line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395536" y="980728"/>
            <a:ext cx="8748463" cy="37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1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Start line = Request-line | Status-line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Request-line: tells a server what to do with a particular resource (HTTP Method) and which HTTP version is used in the communication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Common HTTP Methods </a:t>
            </a:r>
            <a:r>
              <a:rPr lang="nl-NL" sz="1800" b="0" i="0" u="sng" strike="noStrike" cap="none" baseline="30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*See W3 for full list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GET		Send resource from server to client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POST		Send data to server resource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HEAD 		Send just the HTTP headers from resource on server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DELETE 	Remove resource from server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PUT		Replace resource on server with data from client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051719" y="3068959"/>
            <a:ext cx="4217820" cy="5232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mo"/>
              <a:buNone/>
            </a:pPr>
            <a:r>
              <a:rPr lang="nl-NL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GET /hello.htm HTTP/1.1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440000" y="980728"/>
            <a:ext cx="7704000" cy="43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Status-line: tells client the HTTP version and statuscode of the request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Common statuscodes: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200	OK, document is returned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302	Redirect: document can be found elsewhere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404	Not found. Document is not on the server</a:t>
            </a:r>
            <a:endParaRPr/>
          </a:p>
        </p:txBody>
      </p:sp>
      <p:sp>
        <p:nvSpPr>
          <p:cNvPr id="184" name="Shape 184"/>
          <p:cNvSpPr txBox="1"/>
          <p:nvPr/>
        </p:nvSpPr>
        <p:spPr>
          <a:xfrm>
            <a:off x="1423599" y="8576"/>
            <a:ext cx="7127190" cy="8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Anatomy of a HTTP Message</a:t>
            </a:r>
            <a:b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NL" sz="2600" b="0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Status line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987824" y="2204864"/>
            <a:ext cx="3039615" cy="5232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mo"/>
              <a:buNone/>
            </a:pPr>
            <a:r>
              <a:rPr lang="nl-NL" sz="2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HTTP/1.1 200 OK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-36511" y="5157192"/>
            <a:ext cx="1899817" cy="12961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043608" y="1124744"/>
            <a:ext cx="7704000" cy="37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Header fields: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Zero or more header fields follow the start line. Each header field consists of a name and a value, separated by a colon (:) for easy parsing.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headers end with a blank line*: CRLF**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*Can in some cases be used as the TCP message-marker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**CRLF: Carriage Return (ASCII 13), Line Feed (ASCII 10)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Headers are used for specifying the capabilities of client/server, preferences of the user, cookies etc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423599" y="8576"/>
            <a:ext cx="7127190" cy="8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Anatomy of a HTTP Message</a:t>
            </a:r>
            <a:b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NL" sz="2600" b="0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Header fields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1475655" y="980728"/>
            <a:ext cx="7720401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1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After the blank line is an </a:t>
            </a:r>
            <a:r>
              <a:rPr lang="nl-NL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message body containing any kind of data.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Request bodies carry data to the web server; response bodies carry data back to the client.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Unlike the start lines and headers, which are textual and structured, the body can contain </a:t>
            </a:r>
            <a:r>
              <a:rPr lang="nl-NL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arbitrary binary 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data (e.g., images, videos e.a).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Of course, the body can also contain text.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423599" y="8576"/>
            <a:ext cx="7127190" cy="8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Anatomy of a HTTP Message</a:t>
            </a:r>
            <a:b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NL" sz="2600" b="0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Message body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1440000" y="1124744"/>
            <a:ext cx="7110789" cy="43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Information about the message body can be obtained from the headers, e.g.: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Content-Type: text/html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Content-Length: 16034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000" b="1" i="0" u="none" strike="noStrike" cap="none" baseline="3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* Can be used as TCP message-marker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1423599" y="8576"/>
            <a:ext cx="7127190" cy="825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Anatomy of a HTTP Message</a:t>
            </a:r>
            <a:b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nl-NL" sz="2600" b="0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Message body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1418057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HTTP Transactions</a:t>
            </a:r>
            <a:endParaRPr/>
          </a:p>
        </p:txBody>
      </p:sp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59596"/>
            <a:ext cx="9071172" cy="439840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251520" y="908720"/>
            <a:ext cx="8277326" cy="43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440"/>
              <a:buFont typeface="Noto Sans Symbols"/>
              <a:buAutoNum type="arabicPeriod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The browser performs one transaction to fetch the HTML “skeleton” that describes the page layout</a:t>
            </a:r>
            <a:endParaRPr/>
          </a:p>
          <a:p>
            <a:pPr marL="514350" marR="0" lvl="0" indent="-51435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SzPts val="1440"/>
              <a:buFont typeface="Noto Sans Symbols"/>
              <a:buAutoNum type="arabicPeriod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Then issues additional HTTP transactions for each embedded image, graphics pane, Java applet, etc. These embedded resources can reside on different servers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827583" y="332656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HTTP Programming with TCP sockets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869587" y="980728"/>
            <a:ext cx="7878875" cy="37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HTTP connections are essentially TCP-connections with certain rules when to close them.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Connection Management -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particularly knowing when and how to close connections- is one of the </a:t>
            </a:r>
            <a:r>
              <a:rPr lang="nl-NL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black arts 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of HTTP!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444262" y="188640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HTTP Connections</a:t>
            </a: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043608" y="764704"/>
            <a:ext cx="8100392" cy="438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HTTP/1.0: closed after end of message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Client is responsible for opening connection </a:t>
            </a:r>
            <a:endParaRPr/>
          </a:p>
          <a:p>
            <a:pPr marL="355600" marR="0" lvl="1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Server is (in principle) responsible for closing connection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1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1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1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Disconnection “at will”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All http clients, servers, proxies can close a TCP transport connection at any time </a:t>
            </a:r>
            <a:endParaRPr/>
          </a:p>
          <a:p>
            <a:pPr marL="985838" marR="0" lvl="2" indent="-27463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(in case of error or other reasons)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“idle” connections can be timed-out </a:t>
            </a:r>
            <a:endParaRPr/>
          </a:p>
          <a:p>
            <a:pPr marL="985838" marR="0" lvl="2" indent="-27463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(but how to know for sure it is really idle??)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2204864"/>
            <a:ext cx="5976664" cy="183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1440000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HTTP Connections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1440000" y="1052736"/>
            <a:ext cx="7110789" cy="431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Content-Length header </a:t>
            </a:r>
            <a:r>
              <a:rPr lang="nl-NL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should </a:t>
            </a: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always be correct, but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Header may not be omitted</a:t>
            </a:r>
            <a:endParaRPr/>
          </a:p>
          <a:p>
            <a:pPr marL="985838" marR="0" lvl="2" indent="-27463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Rely on server connection close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Header may be inaccurate</a:t>
            </a:r>
            <a:endParaRPr/>
          </a:p>
          <a:p>
            <a:pPr marL="985838" marR="0" lvl="2" indent="-27463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When connection is closed and nr bytes received does not match length: </a:t>
            </a:r>
            <a:r>
              <a:rPr lang="nl-NL" sz="20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question the data received</a:t>
            </a: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  <a:p>
            <a:pPr marL="985838" marR="0" lvl="2" indent="-27463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The proxy should forward the questionable message intact, without attempting to “correct” the Content-Length, to maintain semantic transparency.</a:t>
            </a:r>
            <a:endParaRPr/>
          </a:p>
          <a:p>
            <a:pPr marL="985838" marR="0" lvl="2" indent="-27463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Font typeface="Arial"/>
              <a:buNone/>
            </a:pPr>
            <a:endParaRPr sz="20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440000" y="332656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Graceful connection close</a:t>
            </a: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95536" y="908720"/>
            <a:ext cx="8135454" cy="3888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Calling .close() method of a socket is a full-close of the connection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Using the shutdown() method allows to close a input or output channel individually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Better for letting the other end know what to expect: less unexpected write errors!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3767" y="1844824"/>
            <a:ext cx="3744415" cy="119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3822" y="5157192"/>
            <a:ext cx="4401488" cy="141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440000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440000" y="1620000"/>
            <a:ext cx="7110789" cy="37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Communication protocols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HTTP basics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5229200"/>
            <a:ext cx="1907703" cy="13681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1431799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Graceful connection close</a:t>
            </a:r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251519" y="908720"/>
            <a:ext cx="8856983" cy="37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32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Closing the </a:t>
            </a:r>
            <a:r>
              <a:rPr lang="nl-NL"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 </a:t>
            </a:r>
            <a:r>
              <a:rPr lang="nl-NL" sz="32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channel of your connection is always safe. 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The peer on the other side of the connection will be notified that you closed the connection by getting an end-of-stream notification once all the data has been read from its buffer.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32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Closing </a:t>
            </a:r>
            <a:r>
              <a:rPr lang="nl-NL"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nl-NL" sz="32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is riskier</a:t>
            </a:r>
            <a:endParaRPr/>
          </a:p>
          <a:p>
            <a:pPr marL="812800" marR="0" lvl="1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If other side sends data to closed input, OS will give a serious TCP “Connection reset by peer” error. </a:t>
            </a:r>
            <a:endParaRPr/>
          </a:p>
          <a:p>
            <a:pPr marL="812800" marR="0" lvl="1" indent="-4572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All buffered data will be erased, even though probably much of it will be ok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32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1440000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Graceful close: How?</a:t>
            </a:r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37375" y="980728"/>
            <a:ext cx="8532440" cy="445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AutoNum type="arabicPeriod"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Close output channel</a:t>
            </a:r>
            <a:endParaRPr/>
          </a:p>
          <a:p>
            <a:pPr marL="514350" marR="0" lvl="0" indent="-51435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AutoNum type="arabicPeriod"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Wait for other side to close its output channel</a:t>
            </a:r>
            <a:endParaRPr/>
          </a:p>
          <a:p>
            <a:pPr marL="514350" marR="0" lvl="0" indent="-51435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AutoNum type="arabicPeriod"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Then fully close connection</a:t>
            </a:r>
            <a:endParaRPr/>
          </a:p>
          <a:p>
            <a:pPr marL="514350" marR="0" lvl="0" indent="-51435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There is no way to know if client supports graceful close: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	Periodically check status if input channels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	When certain timeout nothing is received,  	 	force connection close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1423599" y="237559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Parallel Connections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251519" y="977507"/>
            <a:ext cx="8892479" cy="569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HTTP allows clients to open multiple connections in parallel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1. Completely request HTML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2. Request resources in parallel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CSS, JS, images etc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SzPts val="1440"/>
              <a:buFont typeface="Noto Sans Symbols"/>
              <a:buChar char="●"/>
            </a:pPr>
            <a:r>
              <a:rPr lang="nl-NL" sz="2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Pages “feel” loading faster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Actually slower over low bandwidth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12788" marR="0" lvl="1" indent="-35718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1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24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Parallel connections consume lots of resources on server, high-load proxies</a:t>
            </a:r>
            <a:endParaRPr/>
          </a:p>
          <a:p>
            <a:pPr marL="1341438" marR="0" lvl="3" indent="-26193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</a:pPr>
            <a:r>
              <a:rPr lang="nl-NL" sz="1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100 users with 100 parallel connections = 10.000 connections to manage</a:t>
            </a:r>
            <a:endParaRPr/>
          </a:p>
          <a:p>
            <a:pPr marL="1341438" marR="0" lvl="3" indent="-26193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Therefore, browsers </a:t>
            </a:r>
            <a:r>
              <a:rPr lang="nl-NL" sz="2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parallel connections to 4-6 per domain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4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4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4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4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4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048" y="1484783"/>
            <a:ext cx="4104456" cy="271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 descr="Protocol of communic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6055" y="1484783"/>
            <a:ext cx="4167461" cy="416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1443083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07504" y="1196751"/>
            <a:ext cx="7848871" cy="54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To be able to communicate, two parties need: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Syntax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(data format and coding)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Semantics </a:t>
            </a:r>
            <a:endParaRPr/>
          </a:p>
          <a:p>
            <a:pPr marL="355600" marR="0" lvl="1" indent="0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(control information and error handling)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Timing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(speed matching and sequencing)</a:t>
            </a:r>
            <a:endParaRPr/>
          </a:p>
        </p:txBody>
      </p:sp>
      <p:sp>
        <p:nvSpPr>
          <p:cNvPr id="124" name="Shape 124"/>
          <p:cNvSpPr txBox="1"/>
          <p:nvPr/>
        </p:nvSpPr>
        <p:spPr>
          <a:xfrm>
            <a:off x="1835696" y="5949280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1441994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Communication Protocol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95536" y="836712"/>
            <a:ext cx="8496944" cy="518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An online communication protocol contains the same elements: 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syntax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will be the sequence of characters such as keywords we use for writing the protocols. 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semantics 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is the meaning associated with each of these keywords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timing 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is the order in which two or more parties exchange these keywords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259632" y="260647"/>
            <a:ext cx="7776864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3568" y="980728"/>
            <a:ext cx="7884367" cy="583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In this course, the HTTP protocol will be the main subject.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The Hypertext Transfer Protocol (HTTP) is an </a:t>
            </a:r>
            <a:r>
              <a:rPr lang="nl-NL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application-level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protocol with the lightness and speed necessary for distributed, collaborative, hypermedia information systems. It is a generic, </a:t>
            </a:r>
            <a:r>
              <a:rPr lang="nl-NL"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stateless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, protocol which can be used for many tasks.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 descr="https://upload.wikimedia.org/wikipedia/commons/thumb/5/5b/HTTP_logo.svg/1280px-HTTP_logo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808" y="5085183"/>
            <a:ext cx="2880320" cy="1491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409794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HTTP History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417994" y="1385394"/>
            <a:ext cx="7110900" cy="54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1991 HTTP/0.9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Tim Berners-Lee</a:t>
            </a:r>
            <a:endParaRPr/>
          </a:p>
          <a:p>
            <a:pPr marL="985838" marR="0" lvl="2" indent="-27463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50"/>
              </a:buClr>
              <a:buSzPts val="1800"/>
              <a:buFont typeface="Arial"/>
              <a:buChar char="•"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HTML, URI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1996 </a:t>
            </a:r>
            <a:r>
              <a:rPr lang="nl-NL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HTTP/1.0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RFC 1945     </a:t>
            </a:r>
            <a:r>
              <a:rPr lang="nl-NL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https://tools.ietf.org/html/rfc1945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1997 </a:t>
            </a:r>
            <a:r>
              <a:rPr lang="nl-NL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HTTP/1.1 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draft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RFC 2068     </a:t>
            </a:r>
            <a:r>
              <a:rPr lang="nl-NL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https://tools.ietf.org/html/rfc2068</a:t>
            </a: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1999 </a:t>
            </a:r>
            <a:r>
              <a:rPr lang="nl-NL"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HTTP/1.1</a:t>
            </a: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RFC 2616     </a:t>
            </a:r>
            <a:r>
              <a:rPr lang="nl-NL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https://tools.ietf.org/html/rfc2616</a:t>
            </a:r>
            <a:r>
              <a:rPr lang="nl-NL" sz="24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3" y="1772816"/>
            <a:ext cx="7487229" cy="175636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683568" y="202231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HTTP: Application Level Protocol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77413" y="980665"/>
            <a:ext cx="8371200" cy="43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HTTP uses </a:t>
            </a: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request-response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messaging pattern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client-server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model.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0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Sits “on top” of a reliable </a:t>
            </a: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Transport Protocol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 is most commonly used</a:t>
            </a:r>
            <a:endParaRPr/>
          </a:p>
        </p:txBody>
      </p:sp>
      <p:pic>
        <p:nvPicPr>
          <p:cNvPr id="153" name="Shape 153" descr="https://www.ualberta.ca/dept/chemeng/AIX-43/share/man/info/C/a_doc_lib/aixbman/commadmn/figures/comma3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3727" y="4869160"/>
            <a:ext cx="5519582" cy="188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1440000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HTTP Transaction Process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1440000" y="1620000"/>
            <a:ext cx="7110789" cy="374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355600" marR="0" lvl="0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4200" y="765349"/>
            <a:ext cx="6262782" cy="604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5534" y="4725144"/>
            <a:ext cx="2406504" cy="186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191523" y="260647"/>
            <a:ext cx="7127190" cy="5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837"/>
              </a:buClr>
              <a:buFont typeface="Arial"/>
              <a:buNone/>
            </a:pPr>
            <a:r>
              <a:rPr lang="nl-NL" sz="2600" b="1" i="0" u="none" strike="noStrike" cap="none">
                <a:solidFill>
                  <a:srgbClr val="E11837"/>
                </a:solidFill>
                <a:latin typeface="Arial"/>
                <a:ea typeface="Arial"/>
                <a:cs typeface="Arial"/>
                <a:sym typeface="Arial"/>
              </a:rPr>
              <a:t>Anatomy of a HTTP Message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187624" y="908720"/>
            <a:ext cx="7848871" cy="445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HTTP Messages are </a:t>
            </a: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nl-NL" sz="2800" b="1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line-oriented sequences of characters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Generic format for request and response 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nl-NL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RFC 822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Human readable &amp; writable</a:t>
            </a:r>
            <a:endParaRPr/>
          </a:p>
          <a:p>
            <a:pPr marL="355600" marR="0" lvl="0" indent="-35560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SzPts val="1680"/>
              <a:buFont typeface="Noto Sans Symbols"/>
              <a:buChar char="●"/>
            </a:pPr>
            <a:r>
              <a:rPr lang="nl-NL" sz="28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Easy to debug</a:t>
            </a:r>
            <a:endParaRPr/>
          </a:p>
          <a:p>
            <a:pPr marL="712788" marR="0" lvl="1" indent="-357188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</a:pPr>
            <a:r>
              <a:rPr lang="nl-NL" sz="2000" b="0" i="0" u="none" strike="noStrike" cap="none">
                <a:solidFill>
                  <a:srgbClr val="0B1A58"/>
                </a:solidFill>
                <a:latin typeface="Arial"/>
                <a:ea typeface="Arial"/>
                <a:cs typeface="Arial"/>
                <a:sym typeface="Arial"/>
              </a:rPr>
              <a:t>But: hard for developer to parse and process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50"/>
              </a:buClr>
              <a:buFont typeface="Noto Sans Symbols"/>
              <a:buNone/>
            </a:pPr>
            <a:endParaRPr sz="2800" b="1" i="0" u="none" strike="noStrike" cap="none">
              <a:solidFill>
                <a:srgbClr val="0B1A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5" y="4509119"/>
            <a:ext cx="8788207" cy="2348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n">
  <a:themeElements>
    <a:clrScheme name="HA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1A58"/>
      </a:accent1>
      <a:accent2>
        <a:srgbClr val="E11837"/>
      </a:accent2>
      <a:accent3>
        <a:srgbClr val="009DD9"/>
      </a:accent3>
      <a:accent4>
        <a:srgbClr val="FF7200"/>
      </a:accent4>
      <a:accent5>
        <a:srgbClr val="A24CC8"/>
      </a:accent5>
      <a:accent6>
        <a:srgbClr val="317023"/>
      </a:accent6>
      <a:hlink>
        <a:srgbClr val="0B1A58"/>
      </a:hlink>
      <a:folHlink>
        <a:srgbClr val="009DD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Microsoft Office PowerPoint</Application>
  <PresentationFormat>Diavoorstelling (4:3)</PresentationFormat>
  <Paragraphs>191</Paragraphs>
  <Slides>22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Noto Sans Symbols</vt:lpstr>
      <vt:lpstr>Arial</vt:lpstr>
      <vt:lpstr>Calibri</vt:lpstr>
      <vt:lpstr>Arimo</vt:lpstr>
      <vt:lpstr>Han</vt:lpstr>
      <vt:lpstr>Semester .Net on the Server</vt:lpstr>
      <vt:lpstr>Overview</vt:lpstr>
      <vt:lpstr>Communication</vt:lpstr>
      <vt:lpstr>Communication Protocol</vt:lpstr>
      <vt:lpstr>HTTP</vt:lpstr>
      <vt:lpstr>HTTP History</vt:lpstr>
      <vt:lpstr>HTTP: Application Level Protocol</vt:lpstr>
      <vt:lpstr>HTTP Transaction Process</vt:lpstr>
      <vt:lpstr>Anatomy of a HTTP Message</vt:lpstr>
      <vt:lpstr>Anatomy of a HTTP Message Request line</vt:lpstr>
      <vt:lpstr>PowerPoint-presentatie</vt:lpstr>
      <vt:lpstr>PowerPoint-presentatie</vt:lpstr>
      <vt:lpstr>PowerPoint-presentatie</vt:lpstr>
      <vt:lpstr>PowerPoint-presentatie</vt:lpstr>
      <vt:lpstr>HTTP Transactions</vt:lpstr>
      <vt:lpstr>HTTP Programming with TCP sockets</vt:lpstr>
      <vt:lpstr>HTTP Connections</vt:lpstr>
      <vt:lpstr>HTTP Connections</vt:lpstr>
      <vt:lpstr>Graceful connection close</vt:lpstr>
      <vt:lpstr>Graceful connection close</vt:lpstr>
      <vt:lpstr>Graceful close: How?</vt:lpstr>
      <vt:lpstr>Parallel Connections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2018-02-04T08:59:20Z</dcterms:modified>
</cp:coreProperties>
</file>