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95500" y="609600"/>
            <a:ext cx="5029200" cy="838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Active traders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84582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An institutional broker wants to review their book of customers to see which are most active given a list of trades by customers name. determine which customers account for at least 5% of the total number of trades .order the list alphabetically ascending by name.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28600" y="2705101"/>
            <a:ext cx="2514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238501"/>
            <a:ext cx="7924800" cy="3162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2978729"/>
            <a:ext cx="1752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INPUT  </a:t>
            </a:r>
            <a:r>
              <a:rPr lang="en-US" sz="2000" b="1" dirty="0" smtClean="0">
                <a:solidFill>
                  <a:schemeClr val="tx1"/>
                </a:solidFill>
              </a:rPr>
              <a:t> N=23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428" y="3948630"/>
            <a:ext cx="8581571" cy="254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>
                <a:solidFill>
                  <a:srgbClr val="C00000"/>
                </a:solidFill>
              </a:rPr>
              <a:t>Bigcorp</a:t>
            </a:r>
            <a:r>
              <a:rPr lang="en-US" dirty="0">
                <a:solidFill>
                  <a:schemeClr val="tx1"/>
                </a:solidFill>
              </a:rPr>
              <a:t> had 10 trades out of 23, which is 43.48% of the total trades.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Both </a:t>
            </a:r>
            <a:r>
              <a:rPr lang="en-US" b="1" dirty="0">
                <a:solidFill>
                  <a:srgbClr val="C00000"/>
                </a:solidFill>
              </a:rPr>
              <a:t>Acme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 err="1">
                <a:solidFill>
                  <a:srgbClr val="C00000"/>
                </a:solidFill>
              </a:rPr>
              <a:t>Zork</a:t>
            </a:r>
            <a:r>
              <a:rPr lang="en-US" dirty="0">
                <a:solidFill>
                  <a:schemeClr val="tx1"/>
                </a:solidFill>
              </a:rPr>
              <a:t> had 5 trades, which is 21 .74% of the total trades.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 err="1">
                <a:solidFill>
                  <a:srgbClr val="C00000"/>
                </a:solidFill>
              </a:rPr>
              <a:t>Littlecorp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Nadircorp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 err="1">
                <a:solidFill>
                  <a:srgbClr val="C00000"/>
                </a:solidFill>
              </a:rPr>
              <a:t>Abc</a:t>
            </a:r>
            <a:r>
              <a:rPr lang="en-US" dirty="0">
                <a:solidFill>
                  <a:schemeClr val="tx1"/>
                </a:solidFill>
              </a:rPr>
              <a:t> had 1 trade each, which is 4.35% of the total trades.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 the answer is ["</a:t>
            </a:r>
            <a:r>
              <a:rPr lang="en-US" b="1" dirty="0">
                <a:solidFill>
                  <a:srgbClr val="C00000"/>
                </a:solidFill>
              </a:rPr>
              <a:t>Acme", "</a:t>
            </a:r>
            <a:r>
              <a:rPr lang="en-US" b="1" dirty="0" err="1">
                <a:solidFill>
                  <a:srgbClr val="C00000"/>
                </a:solidFill>
              </a:rPr>
              <a:t>Bigcorp</a:t>
            </a:r>
            <a:r>
              <a:rPr lang="en-US" b="1" dirty="0">
                <a:solidFill>
                  <a:srgbClr val="C00000"/>
                </a:solidFill>
              </a:rPr>
              <a:t>", "</a:t>
            </a:r>
            <a:r>
              <a:rPr lang="en-US" b="1" dirty="0" err="1">
                <a:solidFill>
                  <a:srgbClr val="C00000"/>
                </a:solidFill>
              </a:rPr>
              <a:t>Zork</a:t>
            </a:r>
            <a:r>
              <a:rPr lang="en-US" dirty="0">
                <a:solidFill>
                  <a:schemeClr val="tx1"/>
                </a:solidFill>
              </a:rPr>
              <a:t>"] (in alphabetical order) because only these three companies placed at least 5% of </a:t>
            </a:r>
            <a:r>
              <a:rPr lang="en-US" dirty="0" smtClean="0">
                <a:solidFill>
                  <a:schemeClr val="tx1"/>
                </a:solidFill>
              </a:rPr>
              <a:t>the trades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114" y="4360472"/>
            <a:ext cx="2438400" cy="60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OUTPUT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3429000"/>
            <a:ext cx="8458200" cy="1028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customers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['</a:t>
            </a:r>
            <a:r>
              <a:rPr lang="en-US" b="1" dirty="0" err="1">
                <a:solidFill>
                  <a:srgbClr val="C00000"/>
                </a:solidFill>
              </a:rPr>
              <a:t>Bigcorp</a:t>
            </a:r>
            <a:r>
              <a:rPr lang="en-US" b="1" dirty="0">
                <a:solidFill>
                  <a:srgbClr val="C00000"/>
                </a:solidFill>
              </a:rPr>
              <a:t>", "</a:t>
            </a:r>
            <a:r>
              <a:rPr lang="en-US" b="1" dirty="0" err="1">
                <a:solidFill>
                  <a:srgbClr val="C00000"/>
                </a:solidFill>
              </a:rPr>
              <a:t>Bigcorp</a:t>
            </a:r>
            <a:r>
              <a:rPr lang="en-US" b="1" dirty="0">
                <a:solidFill>
                  <a:srgbClr val="C00000"/>
                </a:solidFill>
              </a:rPr>
              <a:t>", 'Acme", "</a:t>
            </a:r>
            <a:r>
              <a:rPr lang="en-US" b="1" dirty="0" err="1">
                <a:solidFill>
                  <a:srgbClr val="C00000"/>
                </a:solidFill>
              </a:rPr>
              <a:t>Bigcorp</a:t>
            </a:r>
            <a:r>
              <a:rPr lang="en-US" b="1" dirty="0">
                <a:solidFill>
                  <a:srgbClr val="C00000"/>
                </a:solidFill>
              </a:rPr>
              <a:t>", '</a:t>
            </a:r>
            <a:r>
              <a:rPr lang="en-US" b="1" dirty="0" err="1">
                <a:solidFill>
                  <a:srgbClr val="C00000"/>
                </a:solidFill>
              </a:rPr>
              <a:t>Zork</a:t>
            </a:r>
            <a:r>
              <a:rPr lang="en-US" b="1" dirty="0">
                <a:solidFill>
                  <a:srgbClr val="C00000"/>
                </a:solidFill>
              </a:rPr>
              <a:t>", "</a:t>
            </a:r>
            <a:r>
              <a:rPr lang="en-US" b="1" dirty="0" err="1">
                <a:solidFill>
                  <a:srgbClr val="C00000"/>
                </a:solidFill>
              </a:rPr>
              <a:t>Zork</a:t>
            </a:r>
            <a:r>
              <a:rPr lang="en-US" b="1" dirty="0">
                <a:solidFill>
                  <a:srgbClr val="C00000"/>
                </a:solidFill>
              </a:rPr>
              <a:t>", "'</a:t>
            </a:r>
            <a:r>
              <a:rPr lang="en-US" b="1" dirty="0" err="1">
                <a:solidFill>
                  <a:srgbClr val="C00000"/>
                </a:solidFill>
              </a:rPr>
              <a:t>Abd</a:t>
            </a:r>
            <a:r>
              <a:rPr lang="en-US" b="1" dirty="0">
                <a:solidFill>
                  <a:srgbClr val="C00000"/>
                </a:solidFill>
              </a:rPr>
              <a:t>', "</a:t>
            </a:r>
            <a:r>
              <a:rPr lang="en-US" b="1" dirty="0" err="1">
                <a:solidFill>
                  <a:srgbClr val="C00000"/>
                </a:solidFill>
              </a:rPr>
              <a:t>Bigcorp</a:t>
            </a:r>
            <a:r>
              <a:rPr lang="en-US" b="1" dirty="0">
                <a:solidFill>
                  <a:srgbClr val="C00000"/>
                </a:solidFill>
              </a:rPr>
              <a:t>", 'Acme", "</a:t>
            </a:r>
            <a:r>
              <a:rPr lang="en-US" b="1" dirty="0" err="1">
                <a:solidFill>
                  <a:srgbClr val="C00000"/>
                </a:solidFill>
              </a:rPr>
              <a:t>Bigcorp</a:t>
            </a:r>
            <a:r>
              <a:rPr lang="en-US" b="1" dirty="0">
                <a:solidFill>
                  <a:srgbClr val="C00000"/>
                </a:solidFill>
              </a:rPr>
              <a:t>", '</a:t>
            </a:r>
            <a:r>
              <a:rPr lang="en-US" b="1" dirty="0" err="1">
                <a:solidFill>
                  <a:srgbClr val="C00000"/>
                </a:solidFill>
              </a:rPr>
              <a:t>Zork</a:t>
            </a:r>
            <a:r>
              <a:rPr lang="en-US" b="1" dirty="0">
                <a:solidFill>
                  <a:srgbClr val="C00000"/>
                </a:solidFill>
              </a:rPr>
              <a:t>", '</a:t>
            </a:r>
            <a:r>
              <a:rPr lang="en-US" b="1" dirty="0" err="1">
                <a:solidFill>
                  <a:srgbClr val="C00000"/>
                </a:solidFill>
              </a:rPr>
              <a:t>Bigcorp</a:t>
            </a:r>
            <a:r>
              <a:rPr lang="en-US" b="1" dirty="0">
                <a:solidFill>
                  <a:srgbClr val="C00000"/>
                </a:solidFill>
              </a:rPr>
              <a:t>",</a:t>
            </a:r>
          </a:p>
          <a:p>
            <a:r>
              <a:rPr lang="en-US" b="1" dirty="0">
                <a:solidFill>
                  <a:srgbClr val="C00000"/>
                </a:solidFill>
              </a:rPr>
              <a:t>'</a:t>
            </a:r>
            <a:r>
              <a:rPr lang="en-US" b="1" dirty="0" err="1">
                <a:solidFill>
                  <a:srgbClr val="C00000"/>
                </a:solidFill>
              </a:rPr>
              <a:t>Zork</a:t>
            </a:r>
            <a:r>
              <a:rPr lang="en-US" b="1" dirty="0">
                <a:solidFill>
                  <a:srgbClr val="C00000"/>
                </a:solidFill>
              </a:rPr>
              <a:t>", '</a:t>
            </a:r>
            <a:r>
              <a:rPr lang="en-US" b="1" dirty="0" err="1">
                <a:solidFill>
                  <a:srgbClr val="C00000"/>
                </a:solidFill>
              </a:rPr>
              <a:t>Zork</a:t>
            </a:r>
            <a:r>
              <a:rPr lang="en-US" b="1" dirty="0">
                <a:solidFill>
                  <a:srgbClr val="C00000"/>
                </a:solidFill>
              </a:rPr>
              <a:t>", "</a:t>
            </a:r>
            <a:r>
              <a:rPr lang="en-US" b="1" dirty="0" err="1">
                <a:solidFill>
                  <a:srgbClr val="C00000"/>
                </a:solidFill>
              </a:rPr>
              <a:t>Bigcorp</a:t>
            </a:r>
            <a:r>
              <a:rPr lang="en-US" b="1" dirty="0">
                <a:solidFill>
                  <a:srgbClr val="C00000"/>
                </a:solidFill>
              </a:rPr>
              <a:t>", 'Acme", "</a:t>
            </a:r>
            <a:r>
              <a:rPr lang="en-US" b="1" dirty="0" err="1">
                <a:solidFill>
                  <a:srgbClr val="C00000"/>
                </a:solidFill>
              </a:rPr>
              <a:t>Bigcorp</a:t>
            </a:r>
            <a:r>
              <a:rPr lang="en-US" b="1" dirty="0">
                <a:solidFill>
                  <a:srgbClr val="C00000"/>
                </a:solidFill>
              </a:rPr>
              <a:t>", 'Acme", "'</a:t>
            </a:r>
            <a:r>
              <a:rPr lang="en-US" b="1" dirty="0" err="1">
                <a:solidFill>
                  <a:srgbClr val="C00000"/>
                </a:solidFill>
              </a:rPr>
              <a:t>Bigcorp</a:t>
            </a:r>
            <a:r>
              <a:rPr lang="en-US" b="1" dirty="0">
                <a:solidFill>
                  <a:srgbClr val="C00000"/>
                </a:solidFill>
              </a:rPr>
              <a:t>", 'Acme"* "</a:t>
            </a:r>
            <a:r>
              <a:rPr lang="en-US" b="1" dirty="0" err="1">
                <a:solidFill>
                  <a:srgbClr val="C00000"/>
                </a:solidFill>
              </a:rPr>
              <a:t>Litt</a:t>
            </a:r>
            <a:r>
              <a:rPr lang="en-US" b="1" dirty="0">
                <a:solidFill>
                  <a:srgbClr val="C00000"/>
                </a:solidFill>
              </a:rPr>
              <a:t>/</a:t>
            </a:r>
            <a:r>
              <a:rPr lang="en-US" b="1" dirty="0" err="1">
                <a:solidFill>
                  <a:srgbClr val="C00000"/>
                </a:solidFill>
              </a:rPr>
              <a:t>ecorp</a:t>
            </a:r>
            <a:r>
              <a:rPr lang="en-US" b="1" dirty="0">
                <a:solidFill>
                  <a:srgbClr val="C00000"/>
                </a:solidFill>
              </a:rPr>
              <a:t>", '</a:t>
            </a:r>
            <a:r>
              <a:rPr lang="en-US" b="1" dirty="0" err="1">
                <a:solidFill>
                  <a:srgbClr val="C00000"/>
                </a:solidFill>
              </a:rPr>
              <a:t>Nadircorp</a:t>
            </a:r>
            <a:r>
              <a:rPr lang="en-US" b="1" dirty="0">
                <a:solidFill>
                  <a:srgbClr val="C00000"/>
                </a:solidFill>
              </a:rPr>
              <a:t>'].</a:t>
            </a:r>
          </a:p>
        </p:txBody>
      </p:sp>
    </p:spTree>
    <p:extLst>
      <p:ext uri="{BB962C8B-B14F-4D97-AF65-F5344CB8AC3E}">
        <p14:creationId xmlns:p14="http://schemas.microsoft.com/office/powerpoint/2010/main" val="15316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57400" y="381000"/>
            <a:ext cx="5029200" cy="609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Active traders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1371600"/>
            <a:ext cx="152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Steps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100" y="1981199"/>
            <a:ext cx="33909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Alphabetical order of words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39000" y="1092777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39000" y="1484168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39000" y="1875560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Acme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39000" y="2299854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45927" y="2698173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45927" y="3089565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45927" y="3460173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abd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45927" y="3851565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45927" y="4242957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Acme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45927" y="4665518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245927" y="4977248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239000" y="5380765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239000" y="6172209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239000" y="5779084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1000" y="3238501"/>
            <a:ext cx="7924800" cy="3162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75118" y="1908463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Acme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268191" y="1092777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abd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88973" y="1484169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Acme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268191" y="2296390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268191" y="2687781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261264" y="3115538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261264" y="3506930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261264" y="3912177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254337" y="4303569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240482" y="4705359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240482" y="5062110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40482" y="5453502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233554" y="6257071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233554" y="5863946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57400" y="381000"/>
            <a:ext cx="5029200" cy="609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Active traders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1371600"/>
            <a:ext cx="152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Steps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100" y="1981199"/>
            <a:ext cx="33909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Alphabetical order of words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1000" y="3238501"/>
            <a:ext cx="7924800" cy="3162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23043"/>
              </p:ext>
            </p:extLst>
          </p:nvPr>
        </p:nvGraphicFramePr>
        <p:xfrm>
          <a:off x="5448300" y="2070536"/>
          <a:ext cx="3276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</a:tblGrid>
              <a:tr h="2840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Bigcorp</a:t>
                      </a:r>
                      <a:endParaRPr lang="en-US" dirty="0" smtClean="0"/>
                    </a:p>
                  </a:txBody>
                  <a:tcPr/>
                </a:tc>
              </a:tr>
              <a:tr h="2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Bigcorp</a:t>
                      </a:r>
                      <a:endParaRPr lang="en-US" dirty="0" smtClean="0"/>
                    </a:p>
                  </a:txBody>
                  <a:tcPr/>
                </a:tc>
              </a:tr>
              <a:tr h="2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Acme</a:t>
                      </a:r>
                      <a:endParaRPr lang="en-US" dirty="0" smtClean="0"/>
                    </a:p>
                  </a:txBody>
                  <a:tcPr/>
                </a:tc>
              </a:tr>
              <a:tr h="2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Bigcorp</a:t>
                      </a:r>
                      <a:endParaRPr lang="en-US" dirty="0" smtClean="0"/>
                    </a:p>
                  </a:txBody>
                  <a:tcPr/>
                </a:tc>
              </a:tr>
              <a:tr h="2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Zork</a:t>
                      </a:r>
                      <a:endParaRPr lang="en-US" dirty="0" smtClean="0"/>
                    </a:p>
                  </a:txBody>
                  <a:tcPr/>
                </a:tc>
              </a:tr>
              <a:tr h="2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Zork</a:t>
                      </a:r>
                      <a:endParaRPr lang="en-US" dirty="0" smtClean="0"/>
                    </a:p>
                  </a:txBody>
                  <a:tcPr/>
                </a:tc>
              </a:tr>
              <a:tr h="2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abd</a:t>
                      </a:r>
                      <a:endParaRPr lang="en-US" dirty="0" smtClean="0"/>
                    </a:p>
                  </a:txBody>
                  <a:tcPr/>
                </a:tc>
              </a:tr>
              <a:tr h="2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Bigcorp</a:t>
                      </a:r>
                      <a:endParaRPr lang="en-US" dirty="0" smtClean="0"/>
                    </a:p>
                  </a:txBody>
                  <a:tcPr/>
                </a:tc>
              </a:tr>
              <a:tr h="2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Acme</a:t>
                      </a:r>
                      <a:endParaRPr lang="en-US" dirty="0" smtClean="0"/>
                    </a:p>
                  </a:txBody>
                  <a:tcPr/>
                </a:tc>
              </a:tr>
              <a:tr h="2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Bigcorp</a:t>
                      </a:r>
                      <a:endParaRPr lang="en-US" dirty="0" smtClean="0"/>
                    </a:p>
                  </a:txBody>
                  <a:tcPr/>
                </a:tc>
              </a:tr>
              <a:tr h="2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Zork</a:t>
                      </a:r>
                      <a:endParaRPr lang="en-US" dirty="0" smtClean="0"/>
                    </a:p>
                  </a:txBody>
                  <a:tcPr/>
                </a:tc>
              </a:tr>
              <a:tr h="2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Zork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1905000" y="1709304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1905000" y="2100696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Acme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905000" y="2524990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911927" y="2923309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911927" y="3314701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911927" y="3685309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abd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911927" y="4076701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1911927" y="4468093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Acme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911927" y="4890654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911927" y="5202384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905000" y="5605901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905000" y="6397345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905000" y="6004220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-58882" y="2133599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Acme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-45027" y="1709305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Acme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-65809" y="2521526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-65809" y="2912917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-72736" y="3340674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-72736" y="3732066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-72736" y="4137313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-79663" y="4528705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Bigcorp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-93518" y="4930495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-93518" y="5287246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-93518" y="5678638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-100446" y="6482207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-100446" y="6089082"/>
            <a:ext cx="1447800" cy="39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Zork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280</Words>
  <Application>Microsoft Office PowerPoint</Application>
  <PresentationFormat>On-screen Show (4:3)</PresentationFormat>
  <Paragraphs>85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GA</dc:creator>
  <cp:lastModifiedBy>MAHMOUD GA</cp:lastModifiedBy>
  <cp:revision>16</cp:revision>
  <dcterms:created xsi:type="dcterms:W3CDTF">2006-08-16T00:00:00Z</dcterms:created>
  <dcterms:modified xsi:type="dcterms:W3CDTF">2023-08-03T10:24:38Z</dcterms:modified>
</cp:coreProperties>
</file>