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1F5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1F5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24125" y="5781675"/>
            <a:ext cx="7141845" cy="152400"/>
          </a:xfrm>
          <a:custGeom>
            <a:avLst/>
            <a:gdLst/>
            <a:ahLst/>
            <a:cxnLst/>
            <a:rect l="l" t="t" r="r" b="b"/>
            <a:pathLst>
              <a:path w="7141845" h="152400">
                <a:moveTo>
                  <a:pt x="0" y="152400"/>
                </a:moveTo>
                <a:lnTo>
                  <a:pt x="7141464" y="152400"/>
                </a:lnTo>
                <a:lnTo>
                  <a:pt x="7141464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524125" y="0"/>
            <a:ext cx="7143750" cy="5619750"/>
          </a:xfrm>
          <a:custGeom>
            <a:avLst/>
            <a:gdLst/>
            <a:ahLst/>
            <a:cxnLst/>
            <a:rect l="l" t="t" r="r" b="b"/>
            <a:pathLst>
              <a:path w="7143750" h="5619750">
                <a:moveTo>
                  <a:pt x="0" y="5619750"/>
                </a:moveTo>
                <a:lnTo>
                  <a:pt x="7143750" y="5619750"/>
                </a:lnTo>
                <a:lnTo>
                  <a:pt x="7143750" y="0"/>
                </a:lnTo>
                <a:lnTo>
                  <a:pt x="0" y="0"/>
                </a:lnTo>
                <a:lnTo>
                  <a:pt x="0" y="561975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675" y="1028572"/>
            <a:ext cx="11291951" cy="365290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00075" y="1057275"/>
            <a:ext cx="10991850" cy="3352800"/>
          </a:xfrm>
          <a:custGeom>
            <a:avLst/>
            <a:gdLst/>
            <a:ahLst/>
            <a:cxnLst/>
            <a:rect l="l" t="t" r="r" b="b"/>
            <a:pathLst>
              <a:path w="10991850" h="3352800">
                <a:moveTo>
                  <a:pt x="10991850" y="0"/>
                </a:moveTo>
                <a:lnTo>
                  <a:pt x="0" y="0"/>
                </a:lnTo>
                <a:lnTo>
                  <a:pt x="0" y="3352800"/>
                </a:lnTo>
                <a:lnTo>
                  <a:pt x="10991850" y="3352800"/>
                </a:lnTo>
                <a:lnTo>
                  <a:pt x="10991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19200"/>
            <a:ext cx="200025" cy="666750"/>
          </a:xfrm>
          <a:custGeom>
            <a:avLst/>
            <a:gdLst/>
            <a:ahLst/>
            <a:cxnLst/>
            <a:rect l="l" t="t" r="r" b="b"/>
            <a:pathLst>
              <a:path w="200025" h="666750">
                <a:moveTo>
                  <a:pt x="200025" y="0"/>
                </a:moveTo>
                <a:lnTo>
                  <a:pt x="0" y="0"/>
                </a:lnTo>
                <a:lnTo>
                  <a:pt x="0" y="666750"/>
                </a:lnTo>
                <a:lnTo>
                  <a:pt x="200025" y="666750"/>
                </a:lnTo>
                <a:lnTo>
                  <a:pt x="200025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66700" y="1219199"/>
            <a:ext cx="371475" cy="666750"/>
          </a:xfrm>
          <a:custGeom>
            <a:avLst/>
            <a:gdLst/>
            <a:ahLst/>
            <a:cxnLst/>
            <a:rect l="l" t="t" r="r" b="b"/>
            <a:pathLst>
              <a:path w="371475" h="666750">
                <a:moveTo>
                  <a:pt x="200025" y="0"/>
                </a:moveTo>
                <a:lnTo>
                  <a:pt x="0" y="0"/>
                </a:lnTo>
                <a:lnTo>
                  <a:pt x="0" y="666750"/>
                </a:lnTo>
                <a:lnTo>
                  <a:pt x="200025" y="666750"/>
                </a:lnTo>
                <a:lnTo>
                  <a:pt x="200025" y="0"/>
                </a:lnTo>
                <a:close/>
              </a:path>
              <a:path w="371475" h="666750">
                <a:moveTo>
                  <a:pt x="371475" y="0"/>
                </a:moveTo>
                <a:lnTo>
                  <a:pt x="266700" y="0"/>
                </a:lnTo>
                <a:lnTo>
                  <a:pt x="266700" y="666750"/>
                </a:lnTo>
                <a:lnTo>
                  <a:pt x="371475" y="666750"/>
                </a:lnTo>
                <a:lnTo>
                  <a:pt x="371475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5775" y="580898"/>
            <a:ext cx="11206226" cy="219557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38175" y="609600"/>
            <a:ext cx="10906125" cy="1895475"/>
          </a:xfrm>
          <a:custGeom>
            <a:avLst/>
            <a:gdLst/>
            <a:ahLst/>
            <a:cxnLst/>
            <a:rect l="l" t="t" r="r" b="b"/>
            <a:pathLst>
              <a:path w="10906125" h="1895475">
                <a:moveTo>
                  <a:pt x="10906125" y="0"/>
                </a:moveTo>
                <a:lnTo>
                  <a:pt x="0" y="0"/>
                </a:lnTo>
                <a:lnTo>
                  <a:pt x="0" y="1895475"/>
                </a:lnTo>
                <a:lnTo>
                  <a:pt x="10906125" y="1895475"/>
                </a:lnTo>
                <a:lnTo>
                  <a:pt x="109061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3314" y="1130363"/>
            <a:ext cx="8183880" cy="758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4585" y="3044634"/>
            <a:ext cx="9568815" cy="252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1F5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ahmoudhusseinkamell@gmail.com" TargetMode="External"/><Relationship Id="rId3" Type="http://schemas.openxmlformats.org/officeDocument/2006/relationships/hyperlink" Target="mailto:Mohammedhazemmohamed54@gmail.com" TargetMode="External"/><Relationship Id="rId4" Type="http://schemas.openxmlformats.org/officeDocument/2006/relationships/hyperlink" Target="mailto:Anabil3020@gmail.com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9189" y="1937067"/>
            <a:ext cx="7385050" cy="88391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600" spc="-780"/>
              <a:t>T</a:t>
            </a:r>
            <a:r>
              <a:rPr dirty="0" sz="5600" spc="-240"/>
              <a:t>e</a:t>
            </a:r>
            <a:r>
              <a:rPr dirty="0" sz="5600" spc="-275"/>
              <a:t>l</a:t>
            </a:r>
            <a:r>
              <a:rPr dirty="0" sz="5600" spc="-240"/>
              <a:t>e</a:t>
            </a:r>
            <a:r>
              <a:rPr dirty="0" sz="5600" spc="-325"/>
              <a:t>c</a:t>
            </a:r>
            <a:r>
              <a:rPr dirty="0" sz="5600" spc="-204"/>
              <a:t>o</a:t>
            </a:r>
            <a:r>
              <a:rPr dirty="0" sz="5600" spc="-240"/>
              <a:t>m</a:t>
            </a:r>
            <a:r>
              <a:rPr dirty="0" sz="5600" spc="-590"/>
              <a:t> </a:t>
            </a:r>
            <a:r>
              <a:rPr dirty="0" sz="5600" spc="-170"/>
              <a:t>Customer</a:t>
            </a:r>
            <a:r>
              <a:rPr dirty="0" sz="5600" spc="-615"/>
              <a:t> </a:t>
            </a:r>
            <a:r>
              <a:rPr dirty="0" sz="5600" spc="-90"/>
              <a:t>Churn</a:t>
            </a:r>
            <a:endParaRPr sz="5600"/>
          </a:p>
        </p:txBody>
      </p:sp>
      <p:sp>
        <p:nvSpPr>
          <p:cNvPr id="3" name="object 3" descr=""/>
          <p:cNvSpPr txBox="1"/>
          <p:nvPr/>
        </p:nvSpPr>
        <p:spPr>
          <a:xfrm>
            <a:off x="1966595" y="2709862"/>
            <a:ext cx="8268970" cy="88391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600" spc="-295">
                <a:latin typeface="Trebuchet MS"/>
                <a:cs typeface="Trebuchet MS"/>
              </a:rPr>
              <a:t>Prediction</a:t>
            </a:r>
            <a:r>
              <a:rPr dirty="0" sz="5600" spc="-610">
                <a:latin typeface="Trebuchet MS"/>
                <a:cs typeface="Trebuchet MS"/>
              </a:rPr>
              <a:t> </a:t>
            </a:r>
            <a:r>
              <a:rPr dirty="0" sz="5600" spc="-240">
                <a:latin typeface="Trebuchet MS"/>
                <a:cs typeface="Trebuchet MS"/>
              </a:rPr>
              <a:t>and</a:t>
            </a:r>
            <a:r>
              <a:rPr dirty="0" sz="5600" spc="-600">
                <a:latin typeface="Trebuchet MS"/>
                <a:cs typeface="Trebuchet MS"/>
              </a:rPr>
              <a:t> </a:t>
            </a:r>
            <a:r>
              <a:rPr dirty="0" sz="5600" spc="-270">
                <a:latin typeface="Trebuchet MS"/>
                <a:cs typeface="Trebuchet MS"/>
              </a:rPr>
              <a:t>Segmentation</a:t>
            </a:r>
            <a:endParaRPr sz="5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4"/>
              <a:t>Key</a:t>
            </a:r>
            <a:r>
              <a:rPr dirty="0" spc="-509"/>
              <a:t> </a:t>
            </a:r>
            <a:r>
              <a:rPr dirty="0" spc="-170"/>
              <a:t>Insights</a:t>
            </a:r>
            <a:r>
              <a:rPr dirty="0" spc="-500"/>
              <a:t> </a:t>
            </a:r>
            <a:r>
              <a:rPr dirty="0" spc="-165"/>
              <a:t>on</a:t>
            </a:r>
            <a:r>
              <a:rPr dirty="0" spc="-470"/>
              <a:t> </a:t>
            </a:r>
            <a:r>
              <a:rPr dirty="0" spc="-140"/>
              <a:t>Model</a:t>
            </a:r>
            <a:r>
              <a:rPr dirty="0" spc="-495"/>
              <a:t> </a:t>
            </a:r>
            <a:r>
              <a:rPr dirty="0" spc="-275"/>
              <a:t>Evaluation: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60805" y="3336607"/>
            <a:ext cx="8737600" cy="145034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40029" marR="268605" indent="-227329">
              <a:lnSpc>
                <a:spcPts val="263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65">
                <a:latin typeface="Trebuchet MS"/>
                <a:cs typeface="Trebuchet MS"/>
              </a:rPr>
              <a:t>Gradient</a:t>
            </a:r>
            <a:r>
              <a:rPr dirty="0" sz="2400" spc="-27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Boosting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performed</a:t>
            </a:r>
            <a:r>
              <a:rPr dirty="0" sz="2400" spc="-150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the</a:t>
            </a:r>
            <a:r>
              <a:rPr dirty="0" sz="2400" spc="-229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best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in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terms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of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accuracy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and </a:t>
            </a:r>
            <a:r>
              <a:rPr dirty="0" sz="2400" spc="-25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recall.</a:t>
            </a:r>
            <a:endParaRPr sz="2400">
              <a:latin typeface="Trebuchet MS"/>
              <a:cs typeface="Trebuchet MS"/>
            </a:endParaRPr>
          </a:p>
          <a:p>
            <a:pPr marL="240029" indent="-227329">
              <a:lnSpc>
                <a:spcPts val="2755"/>
              </a:lnSpc>
              <a:spcBef>
                <a:spcPts val="15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>
                <a:latin typeface="Trebuchet MS"/>
                <a:cs typeface="Trebuchet MS"/>
              </a:rPr>
              <a:t>Random</a:t>
            </a:r>
            <a:r>
              <a:rPr dirty="0" sz="2400" spc="-125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Forest</a:t>
            </a:r>
            <a:r>
              <a:rPr dirty="0" sz="2400" spc="-1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was</a:t>
            </a:r>
            <a:r>
              <a:rPr dirty="0" sz="2400" spc="-1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also</a:t>
            </a:r>
            <a:r>
              <a:rPr dirty="0" sz="2400" spc="-15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strong,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providing</a:t>
            </a:r>
            <a:r>
              <a:rPr dirty="0" sz="2400" spc="-14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good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generalization</a:t>
            </a:r>
            <a:r>
              <a:rPr dirty="0" sz="2400" spc="-15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on</a:t>
            </a:r>
            <a:endParaRPr sz="2400">
              <a:latin typeface="Trebuchet MS"/>
              <a:cs typeface="Trebuchet MS"/>
            </a:endParaRPr>
          </a:p>
          <a:p>
            <a:pPr marL="241300">
              <a:lnSpc>
                <a:spcPts val="2755"/>
              </a:lnSpc>
            </a:pPr>
            <a:r>
              <a:rPr dirty="0" sz="2400">
                <a:latin typeface="Trebuchet MS"/>
                <a:cs typeface="Trebuchet MS"/>
              </a:rPr>
              <a:t>unseen</a:t>
            </a:r>
            <a:r>
              <a:rPr dirty="0" sz="2400" spc="-13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data.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 h="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314" y="1130363"/>
            <a:ext cx="601789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5"/>
              <a:t>Customer</a:t>
            </a:r>
            <a:r>
              <a:rPr dirty="0" spc="-415"/>
              <a:t> </a:t>
            </a:r>
            <a:r>
              <a:rPr dirty="0" spc="-200"/>
              <a:t>Segmentation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24585" y="2880902"/>
            <a:ext cx="9705975" cy="28867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150" b="1">
                <a:solidFill>
                  <a:srgbClr val="001F5F"/>
                </a:solidFill>
                <a:latin typeface="Trebuchet MS"/>
                <a:cs typeface="Trebuchet MS"/>
              </a:rPr>
              <a:t>Clustering</a:t>
            </a:r>
            <a:r>
              <a:rPr dirty="0" sz="2150" spc="1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150" spc="-10" b="1">
                <a:solidFill>
                  <a:srgbClr val="001F5F"/>
                </a:solidFill>
                <a:latin typeface="Trebuchet MS"/>
                <a:cs typeface="Trebuchet MS"/>
              </a:rPr>
              <a:t>Results:</a:t>
            </a:r>
            <a:endParaRPr sz="215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150" b="1">
                <a:latin typeface="Trebuchet MS"/>
                <a:cs typeface="Trebuchet MS"/>
              </a:rPr>
              <a:t>Segment</a:t>
            </a:r>
            <a:r>
              <a:rPr dirty="0" sz="2150" spc="-65" b="1">
                <a:latin typeface="Trebuchet MS"/>
                <a:cs typeface="Trebuchet MS"/>
              </a:rPr>
              <a:t> </a:t>
            </a:r>
            <a:r>
              <a:rPr dirty="0" sz="2150" spc="-150" b="1">
                <a:latin typeface="Trebuchet MS"/>
                <a:cs typeface="Trebuchet MS"/>
              </a:rPr>
              <a:t>1:</a:t>
            </a:r>
            <a:r>
              <a:rPr dirty="0" sz="2150" spc="-45" b="1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High</a:t>
            </a:r>
            <a:r>
              <a:rPr dirty="0" sz="2150" spc="-110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usage,</a:t>
            </a:r>
            <a:r>
              <a:rPr dirty="0" sz="2150" spc="-140">
                <a:latin typeface="Trebuchet MS"/>
                <a:cs typeface="Trebuchet MS"/>
              </a:rPr>
              <a:t> </a:t>
            </a:r>
            <a:r>
              <a:rPr dirty="0" sz="2150" spc="-30">
                <a:latin typeface="Trebuchet MS"/>
                <a:cs typeface="Trebuchet MS"/>
              </a:rPr>
              <a:t>loyal</a:t>
            </a:r>
            <a:r>
              <a:rPr dirty="0" sz="2150" spc="-16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customers</a:t>
            </a:r>
            <a:r>
              <a:rPr dirty="0" sz="2150" spc="-120">
                <a:latin typeface="Trebuchet MS"/>
                <a:cs typeface="Trebuchet MS"/>
              </a:rPr>
              <a:t> </a:t>
            </a:r>
            <a:r>
              <a:rPr dirty="0" sz="2150" spc="-60">
                <a:latin typeface="Trebuchet MS"/>
                <a:cs typeface="Trebuchet MS"/>
              </a:rPr>
              <a:t>with</a:t>
            </a:r>
            <a:r>
              <a:rPr dirty="0" sz="2150" spc="-120">
                <a:latin typeface="Trebuchet MS"/>
                <a:cs typeface="Trebuchet MS"/>
              </a:rPr>
              <a:t> </a:t>
            </a:r>
            <a:r>
              <a:rPr dirty="0" sz="2150" spc="-40">
                <a:latin typeface="Trebuchet MS"/>
                <a:cs typeface="Trebuchet MS"/>
              </a:rPr>
              <a:t>low</a:t>
            </a:r>
            <a:r>
              <a:rPr dirty="0" sz="2150" spc="-20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churn</a:t>
            </a:r>
            <a:r>
              <a:rPr dirty="0" sz="2150" spc="-114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risk.</a:t>
            </a:r>
            <a:endParaRPr sz="215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150" b="1">
                <a:latin typeface="Trebuchet MS"/>
                <a:cs typeface="Trebuchet MS"/>
              </a:rPr>
              <a:t>Segment</a:t>
            </a:r>
            <a:r>
              <a:rPr dirty="0" sz="2150" spc="-65" b="1">
                <a:latin typeface="Trebuchet MS"/>
                <a:cs typeface="Trebuchet MS"/>
              </a:rPr>
              <a:t> </a:t>
            </a:r>
            <a:r>
              <a:rPr dirty="0" sz="2150" spc="-145" b="1">
                <a:latin typeface="Trebuchet MS"/>
                <a:cs typeface="Trebuchet MS"/>
              </a:rPr>
              <a:t>2:</a:t>
            </a:r>
            <a:r>
              <a:rPr dirty="0" sz="2150" spc="-50" b="1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Low</a:t>
            </a:r>
            <a:r>
              <a:rPr dirty="0" sz="2150" spc="-105">
                <a:latin typeface="Trebuchet MS"/>
                <a:cs typeface="Trebuchet MS"/>
              </a:rPr>
              <a:t> </a:t>
            </a:r>
            <a:r>
              <a:rPr dirty="0" sz="2150" spc="-80">
                <a:latin typeface="Trebuchet MS"/>
                <a:cs typeface="Trebuchet MS"/>
              </a:rPr>
              <a:t>tenure,</a:t>
            </a:r>
            <a:r>
              <a:rPr dirty="0" sz="2150" spc="-45">
                <a:latin typeface="Trebuchet MS"/>
                <a:cs typeface="Trebuchet MS"/>
              </a:rPr>
              <a:t> </a:t>
            </a:r>
            <a:r>
              <a:rPr dirty="0" sz="2150" spc="-40">
                <a:latin typeface="Trebuchet MS"/>
                <a:cs typeface="Trebuchet MS"/>
              </a:rPr>
              <a:t>price-</a:t>
            </a:r>
            <a:r>
              <a:rPr dirty="0" sz="2150" spc="-10">
                <a:latin typeface="Trebuchet MS"/>
                <a:cs typeface="Trebuchet MS"/>
              </a:rPr>
              <a:t>sensitive</a:t>
            </a:r>
            <a:r>
              <a:rPr dirty="0" sz="2150" spc="-140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customers</a:t>
            </a:r>
            <a:r>
              <a:rPr dirty="0" sz="2150" spc="-125">
                <a:latin typeface="Trebuchet MS"/>
                <a:cs typeface="Trebuchet MS"/>
              </a:rPr>
              <a:t> </a:t>
            </a:r>
            <a:r>
              <a:rPr dirty="0" sz="2150" spc="-60">
                <a:latin typeface="Trebuchet MS"/>
                <a:cs typeface="Trebuchet MS"/>
              </a:rPr>
              <a:t>with</a:t>
            </a:r>
            <a:r>
              <a:rPr dirty="0" sz="2150" spc="-114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a</a:t>
            </a:r>
            <a:r>
              <a:rPr dirty="0" sz="2150" spc="-60">
                <a:latin typeface="Trebuchet MS"/>
                <a:cs typeface="Trebuchet MS"/>
              </a:rPr>
              <a:t> </a:t>
            </a:r>
            <a:r>
              <a:rPr dirty="0" sz="2150" spc="-35">
                <a:latin typeface="Trebuchet MS"/>
                <a:cs typeface="Trebuchet MS"/>
              </a:rPr>
              <a:t>higher</a:t>
            </a:r>
            <a:r>
              <a:rPr dirty="0" sz="2150" spc="-17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churn</a:t>
            </a:r>
            <a:r>
              <a:rPr dirty="0" sz="2150" spc="-110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risk.</a:t>
            </a:r>
            <a:endParaRPr sz="2150">
              <a:latin typeface="Trebuchet MS"/>
              <a:cs typeface="Trebuchet MS"/>
            </a:endParaRPr>
          </a:p>
          <a:p>
            <a:pPr marL="699135" marR="375285" indent="-229235">
              <a:lnSpc>
                <a:spcPts val="2330"/>
              </a:lnSpc>
              <a:spcBef>
                <a:spcPts val="63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150" b="1">
                <a:latin typeface="Trebuchet MS"/>
                <a:cs typeface="Trebuchet MS"/>
              </a:rPr>
              <a:t>Segment</a:t>
            </a:r>
            <a:r>
              <a:rPr dirty="0" sz="2150" spc="-70" b="1">
                <a:latin typeface="Trebuchet MS"/>
                <a:cs typeface="Trebuchet MS"/>
              </a:rPr>
              <a:t> </a:t>
            </a:r>
            <a:r>
              <a:rPr dirty="0" sz="2150" spc="-145" b="1">
                <a:latin typeface="Trebuchet MS"/>
                <a:cs typeface="Trebuchet MS"/>
              </a:rPr>
              <a:t>3:</a:t>
            </a:r>
            <a:r>
              <a:rPr dirty="0" sz="2150" spc="-60" b="1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Moderate</a:t>
            </a:r>
            <a:r>
              <a:rPr dirty="0" sz="2150" spc="-55">
                <a:latin typeface="Trebuchet MS"/>
                <a:cs typeface="Trebuchet MS"/>
              </a:rPr>
              <a:t> </a:t>
            </a:r>
            <a:r>
              <a:rPr dirty="0" sz="2150" spc="-20">
                <a:latin typeface="Trebuchet MS"/>
                <a:cs typeface="Trebuchet MS"/>
              </a:rPr>
              <a:t>usage,</a:t>
            </a:r>
            <a:r>
              <a:rPr dirty="0" sz="2150" spc="-5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customers</a:t>
            </a:r>
            <a:r>
              <a:rPr dirty="0" sz="2150" spc="-35">
                <a:latin typeface="Trebuchet MS"/>
                <a:cs typeface="Trebuchet MS"/>
              </a:rPr>
              <a:t> </a:t>
            </a:r>
            <a:r>
              <a:rPr dirty="0" sz="2150" spc="-55">
                <a:latin typeface="Trebuchet MS"/>
                <a:cs typeface="Trebuchet MS"/>
              </a:rPr>
              <a:t>requiring</a:t>
            </a:r>
            <a:r>
              <a:rPr dirty="0" sz="2150" spc="-120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personalized</a:t>
            </a:r>
            <a:r>
              <a:rPr dirty="0" sz="2150" spc="-145">
                <a:latin typeface="Trebuchet MS"/>
                <a:cs typeface="Trebuchet MS"/>
              </a:rPr>
              <a:t> </a:t>
            </a:r>
            <a:r>
              <a:rPr dirty="0" sz="2150" spc="-40">
                <a:latin typeface="Trebuchet MS"/>
                <a:cs typeface="Trebuchet MS"/>
              </a:rPr>
              <a:t>offers</a:t>
            </a:r>
            <a:r>
              <a:rPr dirty="0" sz="2150" spc="-130">
                <a:latin typeface="Trebuchet MS"/>
                <a:cs typeface="Trebuchet MS"/>
              </a:rPr>
              <a:t> </a:t>
            </a:r>
            <a:r>
              <a:rPr dirty="0" sz="2150" spc="-25">
                <a:latin typeface="Trebuchet MS"/>
                <a:cs typeface="Trebuchet MS"/>
              </a:rPr>
              <a:t>to </a:t>
            </a:r>
            <a:r>
              <a:rPr dirty="0" sz="2150" spc="-10">
                <a:latin typeface="Trebuchet MS"/>
                <a:cs typeface="Trebuchet MS"/>
              </a:rPr>
              <a:t>retain.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2150" spc="75" b="1">
                <a:solidFill>
                  <a:srgbClr val="001F5F"/>
                </a:solidFill>
                <a:latin typeface="Trebuchet MS"/>
                <a:cs typeface="Trebuchet MS"/>
              </a:rPr>
              <a:t>Business</a:t>
            </a:r>
            <a:r>
              <a:rPr dirty="0" sz="2150" spc="-18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150" spc="-10" b="1">
                <a:solidFill>
                  <a:srgbClr val="001F5F"/>
                </a:solidFill>
                <a:latin typeface="Trebuchet MS"/>
                <a:cs typeface="Trebuchet MS"/>
              </a:rPr>
              <a:t>Impact:</a:t>
            </a:r>
            <a:endParaRPr sz="2150">
              <a:latin typeface="Trebuchet MS"/>
              <a:cs typeface="Trebuchet MS"/>
            </a:endParaRPr>
          </a:p>
          <a:p>
            <a:pPr marL="699135" marR="730250" indent="-229235">
              <a:lnSpc>
                <a:spcPts val="2410"/>
              </a:lnSpc>
              <a:spcBef>
                <a:spcPts val="57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150">
                <a:latin typeface="Trebuchet MS"/>
                <a:cs typeface="Trebuchet MS"/>
              </a:rPr>
              <a:t>Segment-</a:t>
            </a:r>
            <a:r>
              <a:rPr dirty="0" sz="2150" spc="50">
                <a:latin typeface="Trebuchet MS"/>
                <a:cs typeface="Trebuchet MS"/>
              </a:rPr>
              <a:t>based</a:t>
            </a:r>
            <a:r>
              <a:rPr dirty="0" sz="2150" spc="-75">
                <a:latin typeface="Trebuchet MS"/>
                <a:cs typeface="Trebuchet MS"/>
              </a:rPr>
              <a:t> targeting</a:t>
            </a:r>
            <a:r>
              <a:rPr dirty="0" sz="2150" spc="-13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can</a:t>
            </a:r>
            <a:r>
              <a:rPr dirty="0" sz="2150" spc="-135">
                <a:latin typeface="Trebuchet MS"/>
                <a:cs typeface="Trebuchet MS"/>
              </a:rPr>
              <a:t> </a:t>
            </a:r>
            <a:r>
              <a:rPr dirty="0" sz="2150" spc="-35">
                <a:latin typeface="Trebuchet MS"/>
                <a:cs typeface="Trebuchet MS"/>
              </a:rPr>
              <a:t>improve</a:t>
            </a:r>
            <a:r>
              <a:rPr dirty="0" sz="2150" spc="-80">
                <a:latin typeface="Trebuchet MS"/>
                <a:cs typeface="Trebuchet MS"/>
              </a:rPr>
              <a:t> </a:t>
            </a:r>
            <a:r>
              <a:rPr dirty="0" sz="2150" spc="-65">
                <a:latin typeface="Trebuchet MS"/>
                <a:cs typeface="Trebuchet MS"/>
              </a:rPr>
              <a:t>retention</a:t>
            </a:r>
            <a:r>
              <a:rPr dirty="0" sz="2150" spc="-130">
                <a:latin typeface="Trebuchet MS"/>
                <a:cs typeface="Trebuchet MS"/>
              </a:rPr>
              <a:t> </a:t>
            </a:r>
            <a:r>
              <a:rPr dirty="0" sz="2150" spc="-25">
                <a:latin typeface="Trebuchet MS"/>
                <a:cs typeface="Trebuchet MS"/>
              </a:rPr>
              <a:t>strategies</a:t>
            </a:r>
            <a:r>
              <a:rPr dirty="0" sz="2150" spc="-145">
                <a:latin typeface="Trebuchet MS"/>
                <a:cs typeface="Trebuchet MS"/>
              </a:rPr>
              <a:t> </a:t>
            </a:r>
            <a:r>
              <a:rPr dirty="0" sz="2150" spc="-55">
                <a:latin typeface="Trebuchet MS"/>
                <a:cs typeface="Trebuchet MS"/>
              </a:rPr>
              <a:t>by</a:t>
            </a:r>
            <a:r>
              <a:rPr dirty="0" sz="2150" spc="-60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offering </a:t>
            </a:r>
            <a:r>
              <a:rPr dirty="0" sz="2150" spc="-55">
                <a:latin typeface="Trebuchet MS"/>
                <a:cs typeface="Trebuchet MS"/>
              </a:rPr>
              <a:t>tailored</a:t>
            </a:r>
            <a:r>
              <a:rPr dirty="0" sz="2150" spc="-165">
                <a:latin typeface="Trebuchet MS"/>
                <a:cs typeface="Trebuchet MS"/>
              </a:rPr>
              <a:t> </a:t>
            </a:r>
            <a:r>
              <a:rPr dirty="0" sz="2150">
                <a:latin typeface="Trebuchet MS"/>
                <a:cs typeface="Trebuchet MS"/>
              </a:rPr>
              <a:t>promotions</a:t>
            </a:r>
            <a:r>
              <a:rPr dirty="0" sz="2150" spc="-65">
                <a:latin typeface="Trebuchet MS"/>
                <a:cs typeface="Trebuchet MS"/>
              </a:rPr>
              <a:t> </a:t>
            </a:r>
            <a:r>
              <a:rPr dirty="0" sz="2150" spc="-40">
                <a:latin typeface="Trebuchet MS"/>
                <a:cs typeface="Trebuchet MS"/>
              </a:rPr>
              <a:t>or</a:t>
            </a:r>
            <a:r>
              <a:rPr dirty="0" sz="2150" spc="-120">
                <a:latin typeface="Trebuchet MS"/>
                <a:cs typeface="Trebuchet MS"/>
              </a:rPr>
              <a:t> </a:t>
            </a:r>
            <a:r>
              <a:rPr dirty="0" sz="2150" spc="-35">
                <a:latin typeface="Trebuchet MS"/>
                <a:cs typeface="Trebuchet MS"/>
              </a:rPr>
              <a:t>contract</a:t>
            </a:r>
            <a:r>
              <a:rPr dirty="0" sz="2150" spc="-170">
                <a:latin typeface="Trebuchet MS"/>
                <a:cs typeface="Trebuchet MS"/>
              </a:rPr>
              <a:t> </a:t>
            </a:r>
            <a:r>
              <a:rPr dirty="0" sz="2150" spc="-10">
                <a:latin typeface="Trebuchet MS"/>
                <a:cs typeface="Trebuchet MS"/>
              </a:rPr>
              <a:t>modifications.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 h="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314" y="1130363"/>
            <a:ext cx="646049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0"/>
              <a:t>Conclusion</a:t>
            </a:r>
            <a:r>
              <a:rPr dirty="0" spc="-540"/>
              <a:t> </a:t>
            </a:r>
            <a:r>
              <a:rPr dirty="0" spc="1045"/>
              <a:t>s</a:t>
            </a:r>
            <a:r>
              <a:rPr dirty="0" spc="-434"/>
              <a:t> </a:t>
            </a:r>
            <a:r>
              <a:rPr dirty="0" spc="-295"/>
              <a:t>Future</a:t>
            </a:r>
            <a:r>
              <a:rPr dirty="0" spc="-490"/>
              <a:t> </a:t>
            </a:r>
            <a:r>
              <a:rPr dirty="0" spc="-105"/>
              <a:t>Work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24585" y="3013011"/>
            <a:ext cx="9685020" cy="258191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2400" spc="-70" b="1">
                <a:solidFill>
                  <a:srgbClr val="001F5F"/>
                </a:solidFill>
                <a:latin typeface="Trebuchet MS"/>
                <a:cs typeface="Trebuchet MS"/>
              </a:rPr>
              <a:t>Key</a:t>
            </a:r>
            <a:r>
              <a:rPr dirty="0" sz="2400" spc="-245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Takeaways:</a:t>
            </a:r>
            <a:endParaRPr sz="2400">
              <a:latin typeface="Trebuchet MS"/>
              <a:cs typeface="Trebuchet MS"/>
            </a:endParaRPr>
          </a:p>
          <a:p>
            <a:pPr marL="697865" marR="413384" indent="-227965">
              <a:lnSpc>
                <a:spcPts val="2630"/>
              </a:lnSpc>
              <a:spcBef>
                <a:spcPts val="49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latin typeface="Trebuchet MS"/>
                <a:cs typeface="Trebuchet MS"/>
              </a:rPr>
              <a:t>Churn</a:t>
            </a:r>
            <a:r>
              <a:rPr dirty="0" sz="2400" spc="-125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prediction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helps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identify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at-</a:t>
            </a:r>
            <a:r>
              <a:rPr dirty="0" sz="2400" spc="-40">
                <a:latin typeface="Trebuchet MS"/>
                <a:cs typeface="Trebuchet MS"/>
              </a:rPr>
              <a:t>risk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customers,</a:t>
            </a:r>
            <a:r>
              <a:rPr dirty="0" sz="2400" spc="-160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enabling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timely 	interventions.</a:t>
            </a:r>
            <a:endParaRPr sz="2400">
              <a:latin typeface="Trebuchet MS"/>
              <a:cs typeface="Trebuchet MS"/>
            </a:endParaRPr>
          </a:p>
          <a:p>
            <a:pPr marL="697865" marR="513080" indent="-227965">
              <a:lnSpc>
                <a:spcPts val="255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40">
                <a:latin typeface="Trebuchet MS"/>
                <a:cs typeface="Trebuchet MS"/>
              </a:rPr>
              <a:t>Segmentation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allows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for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targeted</a:t>
            </a:r>
            <a:r>
              <a:rPr dirty="0" sz="2400" spc="-13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marketing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strategies,</a:t>
            </a:r>
            <a:r>
              <a:rPr dirty="0" sz="2400" spc="-15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leading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to </a:t>
            </a:r>
            <a:r>
              <a:rPr dirty="0" sz="2400" spc="-25">
                <a:latin typeface="Trebuchet MS"/>
                <a:cs typeface="Trebuchet MS"/>
              </a:rPr>
              <a:t>	</a:t>
            </a:r>
            <a:r>
              <a:rPr dirty="0" sz="2400" spc="-114">
                <a:latin typeface="Trebuchet MS"/>
                <a:cs typeface="Trebuchet MS"/>
              </a:rPr>
              <a:t>better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resource</a:t>
            </a:r>
            <a:r>
              <a:rPr dirty="0" sz="2400" spc="-13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allocation.</a:t>
            </a:r>
            <a:endParaRPr sz="2400">
              <a:latin typeface="Trebuchet MS"/>
              <a:cs typeface="Trebuchet MS"/>
            </a:endParaRPr>
          </a:p>
          <a:p>
            <a:pPr marL="697865" indent="-227965">
              <a:lnSpc>
                <a:spcPts val="2715"/>
              </a:lnSpc>
              <a:spcBef>
                <a:spcPts val="245"/>
              </a:spcBef>
              <a:buFont typeface="Arial MT"/>
              <a:buChar char="•"/>
              <a:tabLst>
                <a:tab pos="697865" algn="l"/>
              </a:tabLst>
            </a:pPr>
            <a:r>
              <a:rPr dirty="0" sz="2400" spc="-75">
                <a:latin typeface="Trebuchet MS"/>
                <a:cs typeface="Trebuchet MS"/>
              </a:rPr>
              <a:t>Future</a:t>
            </a:r>
            <a:r>
              <a:rPr dirty="0" sz="2400" spc="-235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work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could</a:t>
            </a:r>
            <a:r>
              <a:rPr dirty="0" sz="2400" spc="-235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involve</a:t>
            </a:r>
            <a:r>
              <a:rPr dirty="0" sz="2400" spc="-229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incorporating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customer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feedback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data</a:t>
            </a:r>
            <a:r>
              <a:rPr dirty="0" sz="2400" spc="-16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699135">
              <a:lnSpc>
                <a:spcPts val="2715"/>
              </a:lnSpc>
            </a:pPr>
            <a:r>
              <a:rPr dirty="0" sz="2400" spc="-70">
                <a:latin typeface="Trebuchet MS"/>
                <a:cs typeface="Trebuchet MS"/>
              </a:rPr>
              <a:t>exploring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deep</a:t>
            </a:r>
            <a:r>
              <a:rPr dirty="0" sz="2400" spc="-14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learning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models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for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further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accuracy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improvements.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 h="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65"/>
              <a:t>T</a:t>
            </a:r>
            <a:r>
              <a:rPr dirty="0" spc="-229"/>
              <a:t>e</a:t>
            </a:r>
            <a:r>
              <a:rPr dirty="0" spc="-285"/>
              <a:t>a</a:t>
            </a:r>
            <a:r>
              <a:rPr dirty="0" spc="-250"/>
              <a:t>m</a:t>
            </a:r>
            <a:r>
              <a:rPr dirty="0" spc="-495"/>
              <a:t> </a:t>
            </a:r>
            <a:r>
              <a:rPr dirty="0" spc="-85"/>
              <a:t>Members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 h="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981760" y="3183382"/>
          <a:ext cx="10467340" cy="2578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5660"/>
                <a:gridCol w="7002780"/>
              </a:tblGrid>
              <a:tr h="680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</a:tr>
              <a:tr h="700405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700" spc="50">
                          <a:latin typeface="Trebuchet MS"/>
                          <a:cs typeface="Trebuchet MS"/>
                        </a:rPr>
                        <a:t>Mahmoud</a:t>
                      </a:r>
                      <a:r>
                        <a:rPr dirty="0" sz="2700" spc="-2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700" spc="45">
                          <a:latin typeface="Trebuchet MS"/>
                          <a:cs typeface="Trebuchet MS"/>
                        </a:rPr>
                        <a:t>Hussein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700" spc="-10">
                          <a:latin typeface="Trebuchet MS"/>
                          <a:cs typeface="Trebuchet MS"/>
                          <a:hlinkClick r:id="rId2"/>
                        </a:rPr>
                        <a:t>Mahmoudhusseinkamell@gmail.com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</a:tr>
              <a:tr h="598805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700">
                          <a:latin typeface="Trebuchet MS"/>
                          <a:cs typeface="Trebuchet MS"/>
                        </a:rPr>
                        <a:t>Mohamed</a:t>
                      </a:r>
                      <a:r>
                        <a:rPr dirty="0" sz="27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700" spc="-10">
                          <a:latin typeface="Trebuchet MS"/>
                          <a:cs typeface="Trebuchet MS"/>
                        </a:rPr>
                        <a:t>Hazem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2700" spc="-10">
                          <a:latin typeface="Trebuchet MS"/>
                          <a:cs typeface="Trebuchet MS"/>
                          <a:hlinkClick r:id="rId3"/>
                        </a:rPr>
                        <a:t>Mohammedhazemmohamed54@gmail.com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</a:tr>
              <a:tr h="598805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700">
                          <a:latin typeface="Trebuchet MS"/>
                          <a:cs typeface="Trebuchet MS"/>
                        </a:rPr>
                        <a:t>Ahmed</a:t>
                      </a:r>
                      <a:r>
                        <a:rPr dirty="0" sz="2700" spc="-2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2700" spc="-20">
                          <a:latin typeface="Trebuchet MS"/>
                          <a:cs typeface="Trebuchet MS"/>
                        </a:rPr>
                        <a:t>Nabil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2700" spc="-10">
                          <a:latin typeface="Trebuchet MS"/>
                          <a:cs typeface="Trebuchet MS"/>
                          <a:hlinkClick r:id="rId4"/>
                        </a:rPr>
                        <a:t>Anabil3020@gmail.com</a:t>
                      </a:r>
                      <a:endParaRPr sz="2700">
                        <a:latin typeface="Trebuchet MS"/>
                        <a:cs typeface="Trebuchet MS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70"/>
              <a:t>Introduction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pc="-10"/>
              <a:t>Overview:</a:t>
            </a:r>
          </a:p>
          <a:p>
            <a:pPr marL="697865" marR="5080" indent="-227965">
              <a:lnSpc>
                <a:spcPct val="90000"/>
              </a:lnSpc>
              <a:spcBef>
                <a:spcPts val="484"/>
              </a:spcBef>
              <a:buFont typeface="Courier New"/>
              <a:buChar char="o"/>
              <a:tabLst>
                <a:tab pos="699135" algn="l"/>
              </a:tabLst>
            </a:pPr>
            <a:r>
              <a:rPr dirty="0" b="0">
                <a:solidFill>
                  <a:srgbClr val="000000"/>
                </a:solidFill>
                <a:latin typeface="Trebuchet MS"/>
                <a:cs typeface="Trebuchet MS"/>
              </a:rPr>
              <a:t>Churn</a:t>
            </a:r>
            <a:r>
              <a:rPr dirty="0" spc="-1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65" b="0">
                <a:solidFill>
                  <a:srgbClr val="000000"/>
                </a:solidFill>
                <a:latin typeface="Trebuchet MS"/>
                <a:cs typeface="Trebuchet MS"/>
              </a:rPr>
              <a:t>prediction</a:t>
            </a:r>
            <a:r>
              <a:rPr dirty="0" spc="-204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75" b="0">
                <a:solidFill>
                  <a:srgbClr val="000000"/>
                </a:solidFill>
                <a:latin typeface="Trebuchet MS"/>
                <a:cs typeface="Trebuchet MS"/>
              </a:rPr>
              <a:t>identifies</a:t>
            </a:r>
            <a:r>
              <a:rPr dirty="0" spc="-19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b="0">
                <a:solidFill>
                  <a:srgbClr val="000000"/>
                </a:solidFill>
                <a:latin typeface="Trebuchet MS"/>
                <a:cs typeface="Trebuchet MS"/>
              </a:rPr>
              <a:t>customers</a:t>
            </a:r>
            <a:r>
              <a:rPr dirty="0" spc="-19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14" b="0">
                <a:solidFill>
                  <a:srgbClr val="000000"/>
                </a:solidFill>
                <a:latin typeface="Trebuchet MS"/>
                <a:cs typeface="Trebuchet MS"/>
              </a:rPr>
              <a:t>likely</a:t>
            </a:r>
            <a:r>
              <a:rPr dirty="0" spc="-19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60" b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dirty="0" spc="-20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80" b="0">
                <a:solidFill>
                  <a:srgbClr val="000000"/>
                </a:solidFill>
                <a:latin typeface="Trebuchet MS"/>
                <a:cs typeface="Trebuchet MS"/>
              </a:rPr>
              <a:t>leave</a:t>
            </a:r>
            <a:r>
              <a:rPr dirty="0" spc="-2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b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pc="-1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70" b="0">
                <a:solidFill>
                  <a:srgbClr val="000000"/>
                </a:solidFill>
                <a:latin typeface="Trebuchet MS"/>
                <a:cs typeface="Trebuchet MS"/>
              </a:rPr>
              <a:t>service,</a:t>
            </a:r>
            <a:r>
              <a:rPr dirty="0" spc="-1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rebuchet MS"/>
                <a:cs typeface="Trebuchet MS"/>
              </a:rPr>
              <a:t>while 	customer</a:t>
            </a:r>
            <a:r>
              <a:rPr dirty="0" spc="-21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45" b="0">
                <a:solidFill>
                  <a:srgbClr val="000000"/>
                </a:solidFill>
                <a:latin typeface="Trebuchet MS"/>
                <a:cs typeface="Trebuchet MS"/>
              </a:rPr>
              <a:t>segmentation</a:t>
            </a:r>
            <a:r>
              <a:rPr dirty="0" spc="-12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rebuchet MS"/>
                <a:cs typeface="Trebuchet MS"/>
              </a:rPr>
              <a:t>groups</a:t>
            </a:r>
            <a:r>
              <a:rPr dirty="0" spc="-19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b="0">
                <a:solidFill>
                  <a:srgbClr val="000000"/>
                </a:solidFill>
                <a:latin typeface="Trebuchet MS"/>
                <a:cs typeface="Trebuchet MS"/>
              </a:rPr>
              <a:t>users</a:t>
            </a:r>
            <a:r>
              <a:rPr dirty="0" spc="-19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0" b="0">
                <a:solidFill>
                  <a:srgbClr val="000000"/>
                </a:solidFill>
                <a:latin typeface="Trebuchet MS"/>
                <a:cs typeface="Trebuchet MS"/>
              </a:rPr>
              <a:t>with</a:t>
            </a:r>
            <a:r>
              <a:rPr dirty="0" spc="-12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45" b="0">
                <a:solidFill>
                  <a:srgbClr val="000000"/>
                </a:solidFill>
                <a:latin typeface="Trebuchet MS"/>
                <a:cs typeface="Trebuchet MS"/>
              </a:rPr>
              <a:t>similar</a:t>
            </a:r>
            <a:r>
              <a:rPr dirty="0" spc="-204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35" b="0">
                <a:solidFill>
                  <a:srgbClr val="000000"/>
                </a:solidFill>
                <a:latin typeface="Trebuchet MS"/>
                <a:cs typeface="Trebuchet MS"/>
              </a:rPr>
              <a:t>behaviors</a:t>
            </a:r>
            <a:r>
              <a:rPr dirty="0" spc="-19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25" b="0">
                <a:solidFill>
                  <a:srgbClr val="000000"/>
                </a:solidFill>
                <a:latin typeface="Trebuchet MS"/>
                <a:cs typeface="Trebuchet MS"/>
              </a:rPr>
              <a:t>for </a:t>
            </a:r>
            <a:r>
              <a:rPr dirty="0" spc="-25" b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dirty="0" spc="-110" b="0">
                <a:solidFill>
                  <a:srgbClr val="000000"/>
                </a:solidFill>
                <a:latin typeface="Trebuchet MS"/>
                <a:cs typeface="Trebuchet MS"/>
              </a:rPr>
              <a:t>targeted</a:t>
            </a:r>
            <a:r>
              <a:rPr dirty="0" spc="-1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rebuchet MS"/>
                <a:cs typeface="Trebuchet MS"/>
              </a:rPr>
              <a:t>strategies.</a:t>
            </a:r>
          </a:p>
          <a:p>
            <a:pPr marL="697865" marR="22860" indent="-227965">
              <a:lnSpc>
                <a:spcPct val="91300"/>
              </a:lnSpc>
              <a:spcBef>
                <a:spcPts val="450"/>
              </a:spcBef>
              <a:buFont typeface="Courier New"/>
              <a:buChar char="o"/>
              <a:tabLst>
                <a:tab pos="699135" algn="l"/>
              </a:tabLst>
            </a:pPr>
            <a:r>
              <a:rPr dirty="0" spc="-85" b="0">
                <a:solidFill>
                  <a:srgbClr val="000000"/>
                </a:solidFill>
                <a:latin typeface="Trebuchet MS"/>
                <a:cs typeface="Trebuchet MS"/>
              </a:rPr>
              <a:t>Telecom</a:t>
            </a:r>
            <a:r>
              <a:rPr dirty="0" spc="-1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b="0">
                <a:solidFill>
                  <a:srgbClr val="000000"/>
                </a:solidFill>
                <a:latin typeface="Trebuchet MS"/>
                <a:cs typeface="Trebuchet MS"/>
              </a:rPr>
              <a:t>companies</a:t>
            </a:r>
            <a:r>
              <a:rPr dirty="0" spc="-17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55" b="0">
                <a:solidFill>
                  <a:srgbClr val="000000"/>
                </a:solidFill>
                <a:latin typeface="Trebuchet MS"/>
                <a:cs typeface="Trebuchet MS"/>
              </a:rPr>
              <a:t>face</a:t>
            </a:r>
            <a:r>
              <a:rPr dirty="0" spc="-20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rebuchet MS"/>
                <a:cs typeface="Trebuchet MS"/>
              </a:rPr>
              <a:t>challenges</a:t>
            </a:r>
            <a:r>
              <a:rPr dirty="0" spc="-17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000000"/>
                </a:solidFill>
                <a:latin typeface="Trebuchet MS"/>
                <a:cs typeface="Trebuchet MS"/>
              </a:rPr>
              <a:t>retaining</a:t>
            </a:r>
            <a:r>
              <a:rPr dirty="0" spc="-17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25" b="0">
                <a:solidFill>
                  <a:srgbClr val="000000"/>
                </a:solidFill>
                <a:latin typeface="Trebuchet MS"/>
                <a:cs typeface="Trebuchet MS"/>
              </a:rPr>
              <a:t>customers,</a:t>
            </a:r>
            <a:r>
              <a:rPr dirty="0" spc="-14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95" b="0">
                <a:solidFill>
                  <a:srgbClr val="000000"/>
                </a:solidFill>
                <a:latin typeface="Trebuchet MS"/>
                <a:cs typeface="Trebuchet MS"/>
              </a:rPr>
              <a:t>so </a:t>
            </a:r>
            <a:r>
              <a:rPr dirty="0" spc="95" b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dirty="0" spc="-75" b="0">
                <a:solidFill>
                  <a:srgbClr val="000000"/>
                </a:solidFill>
                <a:latin typeface="Trebuchet MS"/>
                <a:cs typeface="Trebuchet MS"/>
              </a:rPr>
              <a:t>predicting</a:t>
            </a:r>
            <a:r>
              <a:rPr dirty="0" spc="-18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20" b="0">
                <a:solidFill>
                  <a:srgbClr val="000000"/>
                </a:solidFill>
                <a:latin typeface="Trebuchet MS"/>
                <a:cs typeface="Trebuchet MS"/>
              </a:rPr>
              <a:t>churn</a:t>
            </a:r>
            <a:r>
              <a:rPr dirty="0" spc="-19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b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pc="-1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40" b="0">
                <a:solidFill>
                  <a:srgbClr val="000000"/>
                </a:solidFill>
                <a:latin typeface="Trebuchet MS"/>
                <a:cs typeface="Trebuchet MS"/>
              </a:rPr>
              <a:t>segmenting</a:t>
            </a:r>
            <a:r>
              <a:rPr dirty="0" spc="-18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b="0">
                <a:solidFill>
                  <a:srgbClr val="000000"/>
                </a:solidFill>
                <a:latin typeface="Trebuchet MS"/>
                <a:cs typeface="Trebuchet MS"/>
              </a:rPr>
              <a:t>customers</a:t>
            </a:r>
            <a:r>
              <a:rPr dirty="0" spc="-18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b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dirty="0" spc="-18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30" b="0">
                <a:solidFill>
                  <a:srgbClr val="000000"/>
                </a:solidFill>
                <a:latin typeface="Trebuchet MS"/>
                <a:cs typeface="Trebuchet MS"/>
              </a:rPr>
              <a:t>essential</a:t>
            </a:r>
            <a:r>
              <a:rPr dirty="0" spc="-1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0" b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dirty="0" spc="-19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rebuchet MS"/>
                <a:cs typeface="Trebuchet MS"/>
              </a:rPr>
              <a:t>optimize </a:t>
            </a:r>
            <a:r>
              <a:rPr dirty="0" spc="-10" b="0">
                <a:solidFill>
                  <a:srgbClr val="000000"/>
                </a:solidFill>
                <a:latin typeface="Trebuchet MS"/>
                <a:cs typeface="Trebuchet MS"/>
              </a:rPr>
              <a:t>	</a:t>
            </a:r>
            <a:r>
              <a:rPr dirty="0" spc="-80" b="0">
                <a:solidFill>
                  <a:srgbClr val="000000"/>
                </a:solidFill>
                <a:latin typeface="Trebuchet MS"/>
                <a:cs typeface="Trebuchet MS"/>
              </a:rPr>
              <a:t>marketing</a:t>
            </a:r>
            <a:r>
              <a:rPr dirty="0" spc="-19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b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pc="-22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30" b="0">
                <a:solidFill>
                  <a:srgbClr val="000000"/>
                </a:solidFill>
                <a:latin typeface="Trebuchet MS"/>
                <a:cs typeface="Trebuchet MS"/>
              </a:rPr>
              <a:t>service</a:t>
            </a:r>
            <a:r>
              <a:rPr dirty="0" spc="-21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rebuchet MS"/>
                <a:cs typeface="Trebuchet MS"/>
              </a:rPr>
              <a:t>efforts.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 h="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29"/>
              <a:t>Problem</a:t>
            </a:r>
            <a:r>
              <a:rPr dirty="0" spc="-455"/>
              <a:t> </a:t>
            </a:r>
            <a:r>
              <a:rPr dirty="0" spc="-265"/>
              <a:t>Statement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24585" y="3013011"/>
            <a:ext cx="9763125" cy="258191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2400" spc="50" b="1">
                <a:solidFill>
                  <a:srgbClr val="001F5F"/>
                </a:solidFill>
                <a:latin typeface="Trebuchet MS"/>
                <a:cs typeface="Trebuchet MS"/>
              </a:rPr>
              <a:t>Business</a:t>
            </a:r>
            <a:r>
              <a:rPr dirty="0" sz="2400" spc="-215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Problem:</a:t>
            </a:r>
            <a:endParaRPr sz="2400">
              <a:latin typeface="Trebuchet MS"/>
              <a:cs typeface="Trebuchet MS"/>
            </a:endParaRPr>
          </a:p>
          <a:p>
            <a:pPr marL="697865" marR="5080" indent="-227965">
              <a:lnSpc>
                <a:spcPts val="2630"/>
              </a:lnSpc>
              <a:spcBef>
                <a:spcPts val="49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80">
                <a:latin typeface="Trebuchet MS"/>
                <a:cs typeface="Trebuchet MS"/>
              </a:rPr>
              <a:t>Telecom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companies</a:t>
            </a:r>
            <a:r>
              <a:rPr dirty="0" sz="2400" spc="-190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experience</a:t>
            </a:r>
            <a:r>
              <a:rPr dirty="0" sz="2400" spc="-22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customer</a:t>
            </a:r>
            <a:r>
              <a:rPr dirty="0" sz="2400" spc="-12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churn,</a:t>
            </a:r>
            <a:r>
              <a:rPr dirty="0" sz="2400" spc="-160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which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results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in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lost </a:t>
            </a:r>
            <a:r>
              <a:rPr dirty="0" sz="2400" spc="-20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revenue.</a:t>
            </a:r>
            <a:endParaRPr sz="2400">
              <a:latin typeface="Trebuchet MS"/>
              <a:cs typeface="Trebuchet MS"/>
            </a:endParaRPr>
          </a:p>
          <a:p>
            <a:pPr marL="697865" marR="59690" indent="-227965">
              <a:lnSpc>
                <a:spcPts val="255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30">
                <a:latin typeface="Trebuchet MS"/>
                <a:cs typeface="Trebuchet MS"/>
              </a:rPr>
              <a:t>It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is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costlier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to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acquire</a:t>
            </a:r>
            <a:r>
              <a:rPr dirty="0" sz="2400" spc="-225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new</a:t>
            </a:r>
            <a:r>
              <a:rPr dirty="0" sz="2400" spc="-24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customers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than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to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retain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existing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ones,</a:t>
            </a:r>
            <a:r>
              <a:rPr dirty="0" sz="2400" spc="-240">
                <a:latin typeface="Trebuchet MS"/>
                <a:cs typeface="Trebuchet MS"/>
              </a:rPr>
              <a:t> </a:t>
            </a:r>
            <a:r>
              <a:rPr dirty="0" sz="2400" spc="90">
                <a:latin typeface="Trebuchet MS"/>
                <a:cs typeface="Trebuchet MS"/>
              </a:rPr>
              <a:t>so </a:t>
            </a:r>
            <a:r>
              <a:rPr dirty="0" sz="2400" spc="90">
                <a:latin typeface="Trebuchet MS"/>
                <a:cs typeface="Trebuchet MS"/>
              </a:rPr>
              <a:t>	</a:t>
            </a:r>
            <a:r>
              <a:rPr dirty="0" sz="2400" spc="-75">
                <a:latin typeface="Trebuchet MS"/>
                <a:cs typeface="Trebuchet MS"/>
              </a:rPr>
              <a:t>predicting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churn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is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critical.</a:t>
            </a:r>
            <a:endParaRPr sz="2400">
              <a:latin typeface="Trebuchet MS"/>
              <a:cs typeface="Trebuchet MS"/>
            </a:endParaRPr>
          </a:p>
          <a:p>
            <a:pPr marL="697865" indent="-227965">
              <a:lnSpc>
                <a:spcPts val="2715"/>
              </a:lnSpc>
              <a:spcBef>
                <a:spcPts val="245"/>
              </a:spcBef>
              <a:buFont typeface="Arial MT"/>
              <a:buChar char="•"/>
              <a:tabLst>
                <a:tab pos="697865" algn="l"/>
              </a:tabLst>
            </a:pPr>
            <a:r>
              <a:rPr dirty="0" sz="2400" spc="-95">
                <a:latin typeface="Trebuchet MS"/>
                <a:cs typeface="Trebuchet MS"/>
              </a:rPr>
              <a:t>Effective</a:t>
            </a:r>
            <a:r>
              <a:rPr dirty="0" sz="2400" spc="-229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segmentation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helps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target</a:t>
            </a:r>
            <a:r>
              <a:rPr dirty="0" sz="2400" spc="-265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the</a:t>
            </a:r>
            <a:r>
              <a:rPr dirty="0" sz="2400" spc="-14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right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customers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for</a:t>
            </a:r>
            <a:r>
              <a:rPr dirty="0" sz="2400" spc="-13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retention</a:t>
            </a:r>
            <a:endParaRPr sz="2400">
              <a:latin typeface="Trebuchet MS"/>
              <a:cs typeface="Trebuchet MS"/>
            </a:endParaRPr>
          </a:p>
          <a:p>
            <a:pPr marL="699135">
              <a:lnSpc>
                <a:spcPts val="2715"/>
              </a:lnSpc>
            </a:pPr>
            <a:r>
              <a:rPr dirty="0" sz="2400" spc="-10">
                <a:latin typeface="Trebuchet MS"/>
                <a:cs typeface="Trebuchet MS"/>
              </a:rPr>
              <a:t>efforts.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 h="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85"/>
              <a:t>Data</a:t>
            </a:r>
            <a:r>
              <a:rPr dirty="0" spc="-545"/>
              <a:t> </a:t>
            </a:r>
            <a:r>
              <a:rPr dirty="0" spc="-165"/>
              <a:t>Description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24585" y="3145853"/>
            <a:ext cx="9433560" cy="231457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400" b="1">
                <a:solidFill>
                  <a:srgbClr val="001F5F"/>
                </a:solidFill>
                <a:latin typeface="Trebuchet MS"/>
                <a:cs typeface="Trebuchet MS"/>
              </a:rPr>
              <a:t>Dataset</a:t>
            </a:r>
            <a:r>
              <a:rPr dirty="0" sz="2400" spc="-12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Overview:</a:t>
            </a:r>
            <a:endParaRPr sz="2400">
              <a:latin typeface="Trebuchet MS"/>
              <a:cs typeface="Trebuchet MS"/>
            </a:endParaRPr>
          </a:p>
          <a:p>
            <a:pPr marL="697865" indent="-22796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7865" algn="l"/>
              </a:tabLst>
            </a:pPr>
            <a:r>
              <a:rPr dirty="0" sz="2400" spc="-60" b="1">
                <a:latin typeface="Trebuchet MS"/>
                <a:cs typeface="Trebuchet MS"/>
              </a:rPr>
              <a:t>Features:</a:t>
            </a:r>
            <a:r>
              <a:rPr dirty="0" sz="2400" spc="-155" b="1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21</a:t>
            </a:r>
            <a:r>
              <a:rPr dirty="0" sz="2400" spc="-15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(Customer</a:t>
            </a:r>
            <a:r>
              <a:rPr dirty="0" sz="2400" spc="-125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demographics,</a:t>
            </a:r>
            <a:r>
              <a:rPr dirty="0" sz="2400" spc="-150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service</a:t>
            </a:r>
            <a:r>
              <a:rPr dirty="0" sz="2400" spc="-220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usage,</a:t>
            </a:r>
            <a:r>
              <a:rPr dirty="0" sz="2400" spc="-15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billing,</a:t>
            </a:r>
            <a:r>
              <a:rPr dirty="0" sz="2400" spc="-229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etc.)</a:t>
            </a:r>
            <a:endParaRPr sz="2400">
              <a:latin typeface="Trebuchet MS"/>
              <a:cs typeface="Trebuchet MS"/>
            </a:endParaRPr>
          </a:p>
          <a:p>
            <a:pPr marL="697230" indent="-227329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7230" algn="l"/>
              </a:tabLst>
            </a:pPr>
            <a:r>
              <a:rPr dirty="0" sz="2400" spc="-10" b="1">
                <a:latin typeface="Trebuchet MS"/>
                <a:cs typeface="Trebuchet MS"/>
              </a:rPr>
              <a:t>Shape:</a:t>
            </a:r>
            <a:r>
              <a:rPr dirty="0" sz="2400" spc="-190" b="1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7,043</a:t>
            </a:r>
            <a:r>
              <a:rPr dirty="0" sz="2400" spc="-254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records</a:t>
            </a:r>
            <a:endParaRPr sz="2400">
              <a:latin typeface="Trebuchet MS"/>
              <a:cs typeface="Trebuchet MS"/>
            </a:endParaRPr>
          </a:p>
          <a:p>
            <a:pPr marL="697865" indent="-22796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7865" algn="l"/>
              </a:tabLst>
            </a:pPr>
            <a:r>
              <a:rPr dirty="0" sz="2400" spc="-75" b="1">
                <a:latin typeface="Trebuchet MS"/>
                <a:cs typeface="Trebuchet MS"/>
              </a:rPr>
              <a:t>Key</a:t>
            </a:r>
            <a:r>
              <a:rPr dirty="0" sz="2400" spc="-240" b="1">
                <a:latin typeface="Trebuchet MS"/>
                <a:cs typeface="Trebuchet MS"/>
              </a:rPr>
              <a:t> </a:t>
            </a:r>
            <a:r>
              <a:rPr dirty="0" sz="2400" spc="-10" b="1">
                <a:latin typeface="Trebuchet MS"/>
                <a:cs typeface="Trebuchet MS"/>
              </a:rPr>
              <a:t>Variables:</a:t>
            </a:r>
            <a:endParaRPr sz="2400">
              <a:latin typeface="Trebuchet MS"/>
              <a:cs typeface="Trebuchet MS"/>
            </a:endParaRPr>
          </a:p>
          <a:p>
            <a:pPr lvl="1" marL="1155065" marR="5080" indent="-227965">
              <a:lnSpc>
                <a:spcPts val="2550"/>
              </a:lnSpc>
              <a:spcBef>
                <a:spcPts val="560"/>
              </a:spcBef>
              <a:buFont typeface="Wingdings"/>
              <a:buChar char=""/>
              <a:tabLst>
                <a:tab pos="1156335" algn="l"/>
              </a:tabLst>
            </a:pPr>
            <a:r>
              <a:rPr dirty="0" sz="2400">
                <a:latin typeface="Trebuchet MS"/>
                <a:cs typeface="Trebuchet MS"/>
              </a:rPr>
              <a:t>Customer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ID,</a:t>
            </a:r>
            <a:r>
              <a:rPr dirty="0" sz="2400" spc="-23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Tenure,</a:t>
            </a:r>
            <a:r>
              <a:rPr dirty="0" sz="2400" spc="-165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Monthly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Charges,</a:t>
            </a:r>
            <a:r>
              <a:rPr dirty="0" sz="2400" spc="-16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Total</a:t>
            </a:r>
            <a:r>
              <a:rPr dirty="0" sz="2400" spc="-26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Charges,</a:t>
            </a:r>
            <a:r>
              <a:rPr dirty="0" sz="2400" spc="-23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Contract </a:t>
            </a:r>
            <a:r>
              <a:rPr dirty="0" sz="2400" spc="-10">
                <a:latin typeface="Trebuchet MS"/>
                <a:cs typeface="Trebuchet MS"/>
              </a:rPr>
              <a:t>	</a:t>
            </a:r>
            <a:r>
              <a:rPr dirty="0" sz="2400" spc="-155">
                <a:latin typeface="Trebuchet MS"/>
                <a:cs typeface="Trebuchet MS"/>
              </a:rPr>
              <a:t>Type,</a:t>
            </a:r>
            <a:r>
              <a:rPr dirty="0" sz="2400" spc="-2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Churn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(target</a:t>
            </a:r>
            <a:r>
              <a:rPr dirty="0" sz="2400" spc="-16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variable)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 h="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314" y="1130363"/>
            <a:ext cx="784225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0"/>
              <a:t>Exploratory</a:t>
            </a:r>
            <a:r>
              <a:rPr dirty="0" spc="-505"/>
              <a:t> </a:t>
            </a:r>
            <a:r>
              <a:rPr dirty="0" spc="-185"/>
              <a:t>Data</a:t>
            </a:r>
            <a:r>
              <a:rPr dirty="0" spc="-465"/>
              <a:t> </a:t>
            </a:r>
            <a:r>
              <a:rPr dirty="0" spc="-114"/>
              <a:t>Analysis</a:t>
            </a:r>
            <a:r>
              <a:rPr dirty="0" spc="-495"/>
              <a:t> </a:t>
            </a:r>
            <a:r>
              <a:rPr dirty="0" spc="-65"/>
              <a:t>(EDA)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3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pc="-70"/>
              <a:t>Key</a:t>
            </a:r>
            <a:r>
              <a:rPr dirty="0" spc="-245"/>
              <a:t> </a:t>
            </a:r>
            <a:r>
              <a:rPr dirty="0" spc="-10"/>
              <a:t>Insights:</a:t>
            </a:r>
          </a:p>
          <a:p>
            <a:pPr marL="697865" indent="-22796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7865" algn="l"/>
              </a:tabLst>
            </a:pPr>
            <a:r>
              <a:rPr dirty="0" b="0">
                <a:solidFill>
                  <a:srgbClr val="000000"/>
                </a:solidFill>
                <a:latin typeface="Trebuchet MS"/>
                <a:cs typeface="Trebuchet MS"/>
              </a:rPr>
              <a:t>Customers</a:t>
            </a:r>
            <a:r>
              <a:rPr dirty="0" spc="-17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0" b="0">
                <a:solidFill>
                  <a:srgbClr val="000000"/>
                </a:solidFill>
                <a:latin typeface="Trebuchet MS"/>
                <a:cs typeface="Trebuchet MS"/>
              </a:rPr>
              <a:t>with</a:t>
            </a:r>
            <a:r>
              <a:rPr dirty="0" spc="-18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35" b="0">
                <a:solidFill>
                  <a:srgbClr val="000000"/>
                </a:solidFill>
                <a:latin typeface="Trebuchet MS"/>
                <a:cs typeface="Trebuchet MS"/>
              </a:rPr>
              <a:t>month-</a:t>
            </a:r>
            <a:r>
              <a:rPr dirty="0" spc="-95" b="0">
                <a:solidFill>
                  <a:srgbClr val="000000"/>
                </a:solidFill>
                <a:latin typeface="Trebuchet MS"/>
                <a:cs typeface="Trebuchet MS"/>
              </a:rPr>
              <a:t>to-</a:t>
            </a:r>
            <a:r>
              <a:rPr dirty="0" spc="-30" b="0">
                <a:solidFill>
                  <a:srgbClr val="000000"/>
                </a:solidFill>
                <a:latin typeface="Trebuchet MS"/>
                <a:cs typeface="Trebuchet MS"/>
              </a:rPr>
              <a:t>month</a:t>
            </a:r>
            <a:r>
              <a:rPr dirty="0" spc="-17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40" b="0">
                <a:solidFill>
                  <a:srgbClr val="000000"/>
                </a:solidFill>
                <a:latin typeface="Trebuchet MS"/>
                <a:cs typeface="Trebuchet MS"/>
              </a:rPr>
              <a:t>contracts</a:t>
            </a:r>
            <a:r>
              <a:rPr dirty="0" spc="-17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65" b="0">
                <a:solidFill>
                  <a:srgbClr val="000000"/>
                </a:solidFill>
                <a:latin typeface="Trebuchet MS"/>
                <a:cs typeface="Trebuchet MS"/>
              </a:rPr>
              <a:t>are</a:t>
            </a:r>
            <a:r>
              <a:rPr dirty="0" spc="-20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50" b="0">
                <a:solidFill>
                  <a:srgbClr val="000000"/>
                </a:solidFill>
                <a:latin typeface="Trebuchet MS"/>
                <a:cs typeface="Trebuchet MS"/>
              </a:rPr>
              <a:t>more</a:t>
            </a:r>
            <a:r>
              <a:rPr dirty="0" spc="-114" b="0">
                <a:solidFill>
                  <a:srgbClr val="000000"/>
                </a:solidFill>
                <a:latin typeface="Trebuchet MS"/>
                <a:cs typeface="Trebuchet MS"/>
              </a:rPr>
              <a:t> likely</a:t>
            </a:r>
            <a:r>
              <a:rPr dirty="0" spc="-1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60" b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dirty="0" spc="-18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rebuchet MS"/>
                <a:cs typeface="Trebuchet MS"/>
              </a:rPr>
              <a:t>churn.</a:t>
            </a:r>
          </a:p>
          <a:p>
            <a:pPr marL="697230" indent="-227329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7230" algn="l"/>
              </a:tabLst>
            </a:pPr>
            <a:r>
              <a:rPr dirty="0" spc="-55" b="0">
                <a:solidFill>
                  <a:srgbClr val="000000"/>
                </a:solidFill>
                <a:latin typeface="Trebuchet MS"/>
                <a:cs typeface="Trebuchet MS"/>
              </a:rPr>
              <a:t>Higher</a:t>
            </a:r>
            <a:r>
              <a:rPr dirty="0" spc="-14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rebuchet MS"/>
                <a:cs typeface="Trebuchet MS"/>
              </a:rPr>
              <a:t>churn</a:t>
            </a:r>
            <a:r>
              <a:rPr dirty="0" spc="-21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75" b="0">
                <a:solidFill>
                  <a:srgbClr val="000000"/>
                </a:solidFill>
                <a:latin typeface="Trebuchet MS"/>
                <a:cs typeface="Trebuchet MS"/>
              </a:rPr>
              <a:t>rates</a:t>
            </a:r>
            <a:r>
              <a:rPr dirty="0" spc="-20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b="0">
                <a:solidFill>
                  <a:srgbClr val="000000"/>
                </a:solidFill>
                <a:latin typeface="Trebuchet MS"/>
                <a:cs typeface="Trebuchet MS"/>
              </a:rPr>
              <a:t>among</a:t>
            </a:r>
            <a:r>
              <a:rPr dirty="0" spc="-204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b="0">
                <a:solidFill>
                  <a:srgbClr val="000000"/>
                </a:solidFill>
                <a:latin typeface="Trebuchet MS"/>
                <a:cs typeface="Trebuchet MS"/>
              </a:rPr>
              <a:t>customers</a:t>
            </a:r>
            <a:r>
              <a:rPr dirty="0" spc="-204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0" b="0">
                <a:solidFill>
                  <a:srgbClr val="000000"/>
                </a:solidFill>
                <a:latin typeface="Trebuchet MS"/>
                <a:cs typeface="Trebuchet MS"/>
              </a:rPr>
              <a:t>with</a:t>
            </a:r>
            <a:r>
              <a:rPr dirty="0" spc="-21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75" b="0">
                <a:solidFill>
                  <a:srgbClr val="000000"/>
                </a:solidFill>
                <a:latin typeface="Trebuchet MS"/>
                <a:cs typeface="Trebuchet MS"/>
              </a:rPr>
              <a:t>lower</a:t>
            </a:r>
            <a:r>
              <a:rPr dirty="0" spc="-22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rebuchet MS"/>
                <a:cs typeface="Trebuchet MS"/>
              </a:rPr>
              <a:t>tenure.</a:t>
            </a:r>
          </a:p>
          <a:p>
            <a:pPr marL="697865" indent="-227965">
              <a:lnSpc>
                <a:spcPts val="2715"/>
              </a:lnSpc>
              <a:spcBef>
                <a:spcPts val="275"/>
              </a:spcBef>
              <a:buFont typeface="Arial MT"/>
              <a:buChar char="•"/>
              <a:tabLst>
                <a:tab pos="697865" algn="l"/>
              </a:tabLst>
            </a:pPr>
            <a:r>
              <a:rPr dirty="0" spc="-25" b="0">
                <a:solidFill>
                  <a:srgbClr val="000000"/>
                </a:solidFill>
                <a:latin typeface="Trebuchet MS"/>
                <a:cs typeface="Trebuchet MS"/>
              </a:rPr>
              <a:t>Senior</a:t>
            </a:r>
            <a:r>
              <a:rPr dirty="0" spc="-22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50" b="0">
                <a:solidFill>
                  <a:srgbClr val="000000"/>
                </a:solidFill>
                <a:latin typeface="Trebuchet MS"/>
                <a:cs typeface="Trebuchet MS"/>
              </a:rPr>
              <a:t>citizens</a:t>
            </a:r>
            <a:r>
              <a:rPr dirty="0" spc="-204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50" b="0">
                <a:solidFill>
                  <a:srgbClr val="000000"/>
                </a:solidFill>
                <a:latin typeface="Trebuchet MS"/>
                <a:cs typeface="Trebuchet MS"/>
              </a:rPr>
              <a:t>have</a:t>
            </a:r>
            <a:r>
              <a:rPr dirty="0" spc="-229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b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pc="-2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60" b="0">
                <a:solidFill>
                  <a:srgbClr val="000000"/>
                </a:solidFill>
                <a:latin typeface="Trebuchet MS"/>
                <a:cs typeface="Trebuchet MS"/>
              </a:rPr>
              <a:t>slightly</a:t>
            </a:r>
            <a:r>
              <a:rPr dirty="0" spc="-20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75" b="0">
                <a:solidFill>
                  <a:srgbClr val="000000"/>
                </a:solidFill>
                <a:latin typeface="Trebuchet MS"/>
                <a:cs typeface="Trebuchet MS"/>
              </a:rPr>
              <a:t>higher</a:t>
            </a:r>
            <a:r>
              <a:rPr dirty="0" spc="-22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20" b="0">
                <a:solidFill>
                  <a:srgbClr val="000000"/>
                </a:solidFill>
                <a:latin typeface="Trebuchet MS"/>
                <a:cs typeface="Trebuchet MS"/>
              </a:rPr>
              <a:t>churn</a:t>
            </a:r>
            <a:r>
              <a:rPr dirty="0" spc="-21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25" b="0">
                <a:solidFill>
                  <a:srgbClr val="000000"/>
                </a:solidFill>
                <a:latin typeface="Trebuchet MS"/>
                <a:cs typeface="Trebuchet MS"/>
              </a:rPr>
              <a:t>rate</a:t>
            </a:r>
            <a:r>
              <a:rPr dirty="0" spc="-229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50" b="0">
                <a:solidFill>
                  <a:srgbClr val="000000"/>
                </a:solidFill>
                <a:latin typeface="Trebuchet MS"/>
                <a:cs typeface="Trebuchet MS"/>
              </a:rPr>
              <a:t>than</a:t>
            </a:r>
            <a:r>
              <a:rPr dirty="0" spc="-21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rebuchet MS"/>
                <a:cs typeface="Trebuchet MS"/>
              </a:rPr>
              <a:t>younger</a:t>
            </a:r>
          </a:p>
          <a:p>
            <a:pPr marL="699135">
              <a:lnSpc>
                <a:spcPts val="2715"/>
              </a:lnSpc>
            </a:pPr>
            <a:r>
              <a:rPr dirty="0" spc="-10" b="0">
                <a:solidFill>
                  <a:srgbClr val="000000"/>
                </a:solidFill>
                <a:latin typeface="Trebuchet MS"/>
                <a:cs typeface="Trebuchet MS"/>
              </a:rPr>
              <a:t>customers.</a:t>
            </a:r>
          </a:p>
          <a:p>
            <a:pPr marL="697865" indent="-22796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7865" algn="l"/>
              </a:tabLst>
            </a:pPr>
            <a:r>
              <a:rPr dirty="0" spc="-60" b="0">
                <a:solidFill>
                  <a:srgbClr val="000000"/>
                </a:solidFill>
                <a:latin typeface="Trebuchet MS"/>
                <a:cs typeface="Trebuchet MS"/>
              </a:rPr>
              <a:t>Correlation</a:t>
            </a:r>
            <a:r>
              <a:rPr dirty="0" spc="-21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70" b="0">
                <a:solidFill>
                  <a:srgbClr val="000000"/>
                </a:solidFill>
                <a:latin typeface="Trebuchet MS"/>
                <a:cs typeface="Trebuchet MS"/>
              </a:rPr>
              <a:t>between</a:t>
            </a:r>
            <a:r>
              <a:rPr dirty="0" spc="-204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50" b="0">
                <a:solidFill>
                  <a:srgbClr val="000000"/>
                </a:solidFill>
                <a:latin typeface="Trebuchet MS"/>
                <a:cs typeface="Trebuchet MS"/>
              </a:rPr>
              <a:t>high</a:t>
            </a:r>
            <a:r>
              <a:rPr dirty="0" spc="-21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50" b="0">
                <a:solidFill>
                  <a:srgbClr val="000000"/>
                </a:solidFill>
                <a:latin typeface="Trebuchet MS"/>
                <a:cs typeface="Trebuchet MS"/>
              </a:rPr>
              <a:t>monthly</a:t>
            </a:r>
            <a:r>
              <a:rPr dirty="0" spc="-19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rebuchet MS"/>
                <a:cs typeface="Trebuchet MS"/>
              </a:rPr>
              <a:t>charges</a:t>
            </a:r>
            <a:r>
              <a:rPr dirty="0" spc="-19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b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pc="-229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rebuchet MS"/>
                <a:cs typeface="Trebuchet MS"/>
              </a:rPr>
              <a:t>churn.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 h="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85"/>
              <a:t>Data</a:t>
            </a:r>
            <a:r>
              <a:rPr dirty="0" spc="-545"/>
              <a:t> </a:t>
            </a:r>
            <a:r>
              <a:rPr dirty="0" spc="-155"/>
              <a:t>Preprocessing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24585" y="3177603"/>
            <a:ext cx="9110345" cy="225742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Preprocessing</a:t>
            </a:r>
            <a:r>
              <a:rPr dirty="0" sz="2400" spc="-165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001F5F"/>
                </a:solidFill>
                <a:latin typeface="Trebuchet MS"/>
                <a:cs typeface="Trebuchet MS"/>
              </a:rPr>
              <a:t>Steps:</a:t>
            </a:r>
            <a:endParaRPr sz="2400">
              <a:latin typeface="Trebuchet MS"/>
              <a:cs typeface="Trebuchet MS"/>
            </a:endParaRPr>
          </a:p>
          <a:p>
            <a:pPr marL="697865" indent="-22796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7865" algn="l"/>
              </a:tabLst>
            </a:pPr>
            <a:r>
              <a:rPr dirty="0" sz="2400">
                <a:latin typeface="Trebuchet MS"/>
                <a:cs typeface="Trebuchet MS"/>
              </a:rPr>
              <a:t>Handled</a:t>
            </a:r>
            <a:r>
              <a:rPr dirty="0" sz="2400" spc="-24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missing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values</a:t>
            </a:r>
            <a:r>
              <a:rPr dirty="0" sz="2400" spc="-20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in</a:t>
            </a:r>
            <a:r>
              <a:rPr dirty="0" sz="2400" spc="-114">
                <a:latin typeface="Trebuchet MS"/>
                <a:cs typeface="Trebuchet MS"/>
              </a:rPr>
              <a:t> </a:t>
            </a:r>
            <a:r>
              <a:rPr dirty="0" sz="2400" spc="-110" b="1">
                <a:latin typeface="Trebuchet MS"/>
                <a:cs typeface="Trebuchet MS"/>
              </a:rPr>
              <a:t>Total</a:t>
            </a:r>
            <a:r>
              <a:rPr dirty="0" sz="2400" spc="-195" b="1">
                <a:latin typeface="Trebuchet MS"/>
                <a:cs typeface="Trebuchet MS"/>
              </a:rPr>
              <a:t> </a:t>
            </a:r>
            <a:r>
              <a:rPr dirty="0" sz="2400" spc="-10" b="1">
                <a:latin typeface="Trebuchet MS"/>
                <a:cs typeface="Trebuchet MS"/>
              </a:rPr>
              <a:t>Charges</a:t>
            </a:r>
            <a:r>
              <a:rPr dirty="0" sz="2400" spc="-1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697230" indent="-227329">
              <a:lnSpc>
                <a:spcPts val="2755"/>
              </a:lnSpc>
              <a:spcBef>
                <a:spcPts val="195"/>
              </a:spcBef>
              <a:buFont typeface="Arial MT"/>
              <a:buChar char="•"/>
              <a:tabLst>
                <a:tab pos="697230" algn="l"/>
              </a:tabLst>
            </a:pPr>
            <a:r>
              <a:rPr dirty="0" sz="2400" spc="-45">
                <a:latin typeface="Trebuchet MS"/>
                <a:cs typeface="Trebuchet MS"/>
              </a:rPr>
              <a:t>Categorical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features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like</a:t>
            </a:r>
            <a:r>
              <a:rPr dirty="0" sz="2400" spc="-140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contract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type,</a:t>
            </a:r>
            <a:r>
              <a:rPr dirty="0" sz="2400" spc="-155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payment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method,</a:t>
            </a:r>
            <a:r>
              <a:rPr dirty="0" sz="2400" spc="-15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699135">
              <a:lnSpc>
                <a:spcPts val="2755"/>
              </a:lnSpc>
            </a:pPr>
            <a:r>
              <a:rPr dirty="0" sz="2400" spc="-100">
                <a:latin typeface="Trebuchet MS"/>
                <a:cs typeface="Trebuchet MS"/>
              </a:rPr>
              <a:t>internet</a:t>
            </a:r>
            <a:r>
              <a:rPr dirty="0" sz="2400" spc="-270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service</a:t>
            </a:r>
            <a:r>
              <a:rPr dirty="0" sz="2400" spc="-229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were</a:t>
            </a:r>
            <a:r>
              <a:rPr dirty="0" sz="2400" spc="-229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encoded</a:t>
            </a:r>
            <a:r>
              <a:rPr dirty="0" sz="2400" spc="-15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using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Label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Encoding.</a:t>
            </a:r>
            <a:endParaRPr sz="2400">
              <a:latin typeface="Trebuchet MS"/>
              <a:cs typeface="Trebuchet MS"/>
            </a:endParaRPr>
          </a:p>
          <a:p>
            <a:pPr marL="697865" indent="-227965">
              <a:lnSpc>
                <a:spcPts val="2755"/>
              </a:lnSpc>
              <a:spcBef>
                <a:spcPts val="200"/>
              </a:spcBef>
              <a:buFont typeface="Arial MT"/>
              <a:buChar char="•"/>
              <a:tabLst>
                <a:tab pos="697865" algn="l"/>
              </a:tabLst>
            </a:pPr>
            <a:r>
              <a:rPr dirty="0" sz="2400" spc="-50">
                <a:latin typeface="Trebuchet MS"/>
                <a:cs typeface="Trebuchet MS"/>
              </a:rPr>
              <a:t>Standardized</a:t>
            </a:r>
            <a:r>
              <a:rPr dirty="0" sz="2400" spc="-11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numerical</a:t>
            </a:r>
            <a:r>
              <a:rPr dirty="0" sz="2400" spc="-1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columns</a:t>
            </a:r>
            <a:r>
              <a:rPr dirty="0" sz="2400" spc="-160">
                <a:latin typeface="Trebuchet MS"/>
                <a:cs typeface="Trebuchet MS"/>
              </a:rPr>
              <a:t> </a:t>
            </a:r>
            <a:r>
              <a:rPr dirty="0" sz="2400" spc="60">
                <a:latin typeface="Trebuchet MS"/>
                <a:cs typeface="Trebuchet MS"/>
              </a:rPr>
              <a:t>such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100">
                <a:latin typeface="Trebuchet MS"/>
                <a:cs typeface="Trebuchet MS"/>
              </a:rPr>
              <a:t>as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0" b="1">
                <a:latin typeface="Trebuchet MS"/>
                <a:cs typeface="Trebuchet MS"/>
              </a:rPr>
              <a:t>Monthly</a:t>
            </a:r>
            <a:r>
              <a:rPr dirty="0" sz="2400" spc="-185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Charges</a:t>
            </a:r>
            <a:r>
              <a:rPr dirty="0" sz="2400" spc="-135" b="1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699135">
              <a:lnSpc>
                <a:spcPts val="2755"/>
              </a:lnSpc>
            </a:pPr>
            <a:r>
              <a:rPr dirty="0" sz="2400" spc="-110" b="1">
                <a:latin typeface="Trebuchet MS"/>
                <a:cs typeface="Trebuchet MS"/>
              </a:rPr>
              <a:t>Total</a:t>
            </a:r>
            <a:r>
              <a:rPr dirty="0" sz="2400" spc="-195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Charges</a:t>
            </a:r>
            <a:r>
              <a:rPr dirty="0" sz="2400" spc="-175" b="1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to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bring</a:t>
            </a:r>
            <a:r>
              <a:rPr dirty="0" sz="2400" spc="-195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them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to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</a:t>
            </a:r>
            <a:r>
              <a:rPr dirty="0" sz="2400" spc="-150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uniform</a:t>
            </a:r>
            <a:r>
              <a:rPr dirty="0" sz="2400" spc="-26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scale.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 h="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5"/>
              <a:t>Model</a:t>
            </a:r>
            <a:r>
              <a:rPr dirty="0" spc="-490"/>
              <a:t> </a:t>
            </a:r>
            <a:r>
              <a:rPr dirty="0" spc="-195"/>
              <a:t>Selection</a:t>
            </a:r>
            <a:r>
              <a:rPr dirty="0" spc="-455"/>
              <a:t> </a:t>
            </a:r>
            <a:r>
              <a:rPr dirty="0" spc="-220"/>
              <a:t>and</a:t>
            </a:r>
            <a:r>
              <a:rPr dirty="0" spc="-455"/>
              <a:t> </a:t>
            </a:r>
            <a:r>
              <a:rPr dirty="0" spc="-375"/>
              <a:t>Training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24585" y="2817431"/>
            <a:ext cx="8710295" cy="306832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700" b="1">
                <a:solidFill>
                  <a:srgbClr val="001F5F"/>
                </a:solidFill>
                <a:latin typeface="Trebuchet MS"/>
                <a:cs typeface="Trebuchet MS"/>
              </a:rPr>
              <a:t>Models</a:t>
            </a:r>
            <a:r>
              <a:rPr dirty="0" sz="1700" spc="95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700" spc="-20" b="1">
                <a:solidFill>
                  <a:srgbClr val="001F5F"/>
                </a:solidFill>
                <a:latin typeface="Trebuchet MS"/>
                <a:cs typeface="Trebuchet MS"/>
              </a:rPr>
              <a:t>Used:</a:t>
            </a:r>
            <a:endParaRPr sz="170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700" spc="-25">
                <a:latin typeface="Trebuchet MS"/>
                <a:cs typeface="Trebuchet MS"/>
              </a:rPr>
              <a:t>Logistic</a:t>
            </a:r>
            <a:r>
              <a:rPr dirty="0" sz="1700" spc="-160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Regression</a:t>
            </a:r>
            <a:endParaRPr sz="170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700">
                <a:latin typeface="Trebuchet MS"/>
                <a:cs typeface="Trebuchet MS"/>
              </a:rPr>
              <a:t>Random</a:t>
            </a:r>
            <a:r>
              <a:rPr dirty="0" sz="1700" spc="-125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Forest</a:t>
            </a:r>
            <a:endParaRPr sz="170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700" spc="-55">
                <a:latin typeface="Trebuchet MS"/>
                <a:cs typeface="Trebuchet MS"/>
              </a:rPr>
              <a:t>Gradient</a:t>
            </a:r>
            <a:r>
              <a:rPr dirty="0" sz="1700" spc="-130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Boosting</a:t>
            </a:r>
            <a:endParaRPr sz="170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700" spc="-10">
                <a:latin typeface="Trebuchet MS"/>
                <a:cs typeface="Trebuchet MS"/>
              </a:rPr>
              <a:t>Support</a:t>
            </a:r>
            <a:r>
              <a:rPr dirty="0" sz="1700" spc="-130">
                <a:latin typeface="Trebuchet MS"/>
                <a:cs typeface="Trebuchet MS"/>
              </a:rPr>
              <a:t> </a:t>
            </a:r>
            <a:r>
              <a:rPr dirty="0" sz="1700" spc="-55">
                <a:latin typeface="Trebuchet MS"/>
                <a:cs typeface="Trebuchet MS"/>
              </a:rPr>
              <a:t>Vector</a:t>
            </a:r>
            <a:r>
              <a:rPr dirty="0" sz="1700" spc="-15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Machine</a:t>
            </a:r>
            <a:r>
              <a:rPr dirty="0" sz="1700" spc="-95">
                <a:latin typeface="Trebuchet MS"/>
                <a:cs typeface="Trebuchet MS"/>
              </a:rPr>
              <a:t> </a:t>
            </a:r>
            <a:r>
              <a:rPr dirty="0" sz="1700" spc="-20">
                <a:latin typeface="Trebuchet MS"/>
                <a:cs typeface="Trebuchet MS"/>
              </a:rPr>
              <a:t>(SVM)</a:t>
            </a:r>
            <a:endParaRPr sz="170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700" spc="-75">
                <a:latin typeface="Trebuchet MS"/>
                <a:cs typeface="Trebuchet MS"/>
              </a:rPr>
              <a:t>K-</a:t>
            </a:r>
            <a:r>
              <a:rPr dirty="0" sz="1700" spc="-20">
                <a:latin typeface="Trebuchet MS"/>
                <a:cs typeface="Trebuchet MS"/>
              </a:rPr>
              <a:t>Nearest</a:t>
            </a:r>
            <a:r>
              <a:rPr dirty="0" sz="1700" spc="-100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Neighbors</a:t>
            </a:r>
            <a:endParaRPr sz="170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700" spc="-30">
                <a:latin typeface="Trebuchet MS"/>
                <a:cs typeface="Trebuchet MS"/>
              </a:rPr>
              <a:t>Naive</a:t>
            </a:r>
            <a:r>
              <a:rPr dirty="0" sz="1700" spc="-114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Bayes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700" spc="-70" b="1">
                <a:solidFill>
                  <a:srgbClr val="001F5F"/>
                </a:solidFill>
                <a:latin typeface="Trebuchet MS"/>
                <a:cs typeface="Trebuchet MS"/>
              </a:rPr>
              <a:t>Training</a:t>
            </a:r>
            <a:r>
              <a:rPr dirty="0" sz="1700" spc="-160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700" spc="-10" b="1">
                <a:solidFill>
                  <a:srgbClr val="001F5F"/>
                </a:solidFill>
                <a:latin typeface="Trebuchet MS"/>
                <a:cs typeface="Trebuchet MS"/>
              </a:rPr>
              <a:t>Method:</a:t>
            </a:r>
            <a:endParaRPr sz="170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700" spc="-35">
                <a:latin typeface="Trebuchet MS"/>
                <a:cs typeface="Trebuchet MS"/>
              </a:rPr>
              <a:t>Split</a:t>
            </a:r>
            <a:r>
              <a:rPr dirty="0" sz="1700" spc="-114">
                <a:latin typeface="Trebuchet MS"/>
                <a:cs typeface="Trebuchet MS"/>
              </a:rPr>
              <a:t> </a:t>
            </a:r>
            <a:r>
              <a:rPr dirty="0" sz="1700" spc="-55">
                <a:latin typeface="Trebuchet MS"/>
                <a:cs typeface="Trebuchet MS"/>
              </a:rPr>
              <a:t>the</a:t>
            </a:r>
            <a:r>
              <a:rPr dirty="0" sz="1700" spc="-175">
                <a:latin typeface="Trebuchet MS"/>
                <a:cs typeface="Trebuchet MS"/>
              </a:rPr>
              <a:t> </a:t>
            </a:r>
            <a:r>
              <a:rPr dirty="0" sz="1700" spc="-35">
                <a:latin typeface="Trebuchet MS"/>
                <a:cs typeface="Trebuchet MS"/>
              </a:rPr>
              <a:t>data</a:t>
            </a:r>
            <a:r>
              <a:rPr dirty="0" sz="1700" spc="-95">
                <a:latin typeface="Trebuchet MS"/>
                <a:cs typeface="Trebuchet MS"/>
              </a:rPr>
              <a:t> </a:t>
            </a:r>
            <a:r>
              <a:rPr dirty="0" sz="1700" spc="-60">
                <a:latin typeface="Trebuchet MS"/>
                <a:cs typeface="Trebuchet MS"/>
              </a:rPr>
              <a:t>into</a:t>
            </a:r>
            <a:r>
              <a:rPr dirty="0" sz="1700" spc="-135">
                <a:latin typeface="Trebuchet MS"/>
                <a:cs typeface="Trebuchet MS"/>
              </a:rPr>
              <a:t> </a:t>
            </a:r>
            <a:r>
              <a:rPr dirty="0" sz="1700" spc="-65">
                <a:latin typeface="Trebuchet MS"/>
                <a:cs typeface="Trebuchet MS"/>
              </a:rPr>
              <a:t>training</a:t>
            </a:r>
            <a:r>
              <a:rPr dirty="0" sz="1700" spc="-17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(80%)</a:t>
            </a:r>
            <a:r>
              <a:rPr dirty="0" sz="1700" spc="-14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and</a:t>
            </a:r>
            <a:r>
              <a:rPr dirty="0" sz="1700" spc="-155">
                <a:latin typeface="Trebuchet MS"/>
                <a:cs typeface="Trebuchet MS"/>
              </a:rPr>
              <a:t> </a:t>
            </a:r>
            <a:r>
              <a:rPr dirty="0" sz="1700" spc="-50">
                <a:latin typeface="Trebuchet MS"/>
                <a:cs typeface="Trebuchet MS"/>
              </a:rPr>
              <a:t>test</a:t>
            </a:r>
            <a:r>
              <a:rPr dirty="0" sz="1700" spc="-114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sets</a:t>
            </a:r>
            <a:r>
              <a:rPr dirty="0" sz="1700" spc="-90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(20%).</a:t>
            </a:r>
            <a:endParaRPr sz="170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700" spc="-40">
                <a:latin typeface="Trebuchet MS"/>
                <a:cs typeface="Trebuchet MS"/>
              </a:rPr>
              <a:t>Evaluated</a:t>
            </a:r>
            <a:r>
              <a:rPr dirty="0" sz="1700" spc="-6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models</a:t>
            </a:r>
            <a:r>
              <a:rPr dirty="0" sz="1700" spc="-8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using</a:t>
            </a:r>
            <a:r>
              <a:rPr dirty="0" sz="1700" spc="-8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cross-</a:t>
            </a:r>
            <a:r>
              <a:rPr dirty="0" sz="1700" spc="-50">
                <a:latin typeface="Trebuchet MS"/>
                <a:cs typeface="Trebuchet MS"/>
              </a:rPr>
              <a:t>validation</a:t>
            </a:r>
            <a:r>
              <a:rPr dirty="0" sz="1700" spc="-13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and</a:t>
            </a:r>
            <a:r>
              <a:rPr dirty="0" sz="1700" spc="-150">
                <a:latin typeface="Trebuchet MS"/>
                <a:cs typeface="Trebuchet MS"/>
              </a:rPr>
              <a:t> </a:t>
            </a:r>
            <a:r>
              <a:rPr dirty="0" sz="1700" spc="-60">
                <a:latin typeface="Trebuchet MS"/>
                <a:cs typeface="Trebuchet MS"/>
              </a:rPr>
              <a:t>grid</a:t>
            </a:r>
            <a:r>
              <a:rPr dirty="0" sz="1700" spc="-15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search</a:t>
            </a:r>
            <a:r>
              <a:rPr dirty="0" sz="1700" spc="-130">
                <a:latin typeface="Trebuchet MS"/>
                <a:cs typeface="Trebuchet MS"/>
              </a:rPr>
              <a:t> </a:t>
            </a:r>
            <a:r>
              <a:rPr dirty="0" sz="1700" spc="-65">
                <a:latin typeface="Trebuchet MS"/>
                <a:cs typeface="Trebuchet MS"/>
              </a:rPr>
              <a:t>to</a:t>
            </a:r>
            <a:r>
              <a:rPr dirty="0" sz="1700" spc="-45">
                <a:latin typeface="Trebuchet MS"/>
                <a:cs typeface="Trebuchet MS"/>
              </a:rPr>
              <a:t> </a:t>
            </a:r>
            <a:r>
              <a:rPr dirty="0" sz="1700" spc="-55">
                <a:latin typeface="Trebuchet MS"/>
                <a:cs typeface="Trebuchet MS"/>
              </a:rPr>
              <a:t>optimize</a:t>
            </a:r>
            <a:r>
              <a:rPr dirty="0" sz="1700" spc="-170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hyperparameters.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 h="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25"/>
              <a:t>Model</a:t>
            </a:r>
            <a:r>
              <a:rPr dirty="0" spc="-500"/>
              <a:t> </a:t>
            </a:r>
            <a:r>
              <a:rPr dirty="0" spc="-210"/>
              <a:t>Evaluation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24585" y="2656141"/>
            <a:ext cx="2680970" cy="301117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700" b="1">
                <a:solidFill>
                  <a:srgbClr val="001F5F"/>
                </a:solidFill>
                <a:latin typeface="Trebuchet MS"/>
                <a:cs typeface="Trebuchet MS"/>
              </a:rPr>
              <a:t>Model</a:t>
            </a:r>
            <a:r>
              <a:rPr dirty="0" sz="1700" spc="-55" b="1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dirty="0" sz="1700" spc="-10" b="1">
                <a:solidFill>
                  <a:srgbClr val="001F5F"/>
                </a:solidFill>
                <a:latin typeface="Trebuchet MS"/>
                <a:cs typeface="Trebuchet MS"/>
              </a:rPr>
              <a:t>Performance:</a:t>
            </a:r>
            <a:endParaRPr sz="170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700" spc="-10" b="1">
                <a:latin typeface="Trebuchet MS"/>
                <a:cs typeface="Trebuchet MS"/>
              </a:rPr>
              <a:t>Logistic</a:t>
            </a:r>
            <a:r>
              <a:rPr dirty="0" sz="1700" spc="-185" b="1">
                <a:latin typeface="Trebuchet MS"/>
                <a:cs typeface="Trebuchet MS"/>
              </a:rPr>
              <a:t> </a:t>
            </a:r>
            <a:r>
              <a:rPr dirty="0" sz="1700" spc="-10" b="1">
                <a:latin typeface="Trebuchet MS"/>
                <a:cs typeface="Trebuchet MS"/>
              </a:rPr>
              <a:t>Regression:</a:t>
            </a:r>
            <a:endParaRPr sz="1700">
              <a:latin typeface="Trebuchet MS"/>
              <a:cs typeface="Trebuchet MS"/>
            </a:endParaRPr>
          </a:p>
          <a:p>
            <a:pPr lvl="1" marL="1156335" indent="-228600">
              <a:lnSpc>
                <a:spcPct val="100000"/>
              </a:lnSpc>
              <a:spcBef>
                <a:spcPts val="285"/>
              </a:spcBef>
              <a:buFont typeface="Wingdings"/>
              <a:buChar char=""/>
              <a:tabLst>
                <a:tab pos="1156335" algn="l"/>
              </a:tabLst>
            </a:pPr>
            <a:r>
              <a:rPr dirty="0" sz="1700" spc="-35">
                <a:latin typeface="Trebuchet MS"/>
                <a:cs typeface="Trebuchet MS"/>
              </a:rPr>
              <a:t>Accuracy:</a:t>
            </a:r>
            <a:r>
              <a:rPr dirty="0" sz="1700" spc="-60">
                <a:latin typeface="Trebuchet MS"/>
                <a:cs typeface="Trebuchet MS"/>
              </a:rPr>
              <a:t> </a:t>
            </a:r>
            <a:r>
              <a:rPr dirty="0" sz="1700" spc="105">
                <a:latin typeface="Trebuchet MS"/>
                <a:cs typeface="Trebuchet MS"/>
              </a:rPr>
              <a:t>80%</a:t>
            </a:r>
            <a:endParaRPr sz="1700">
              <a:latin typeface="Trebuchet MS"/>
              <a:cs typeface="Trebuchet MS"/>
            </a:endParaRPr>
          </a:p>
          <a:p>
            <a:pPr lvl="1" marL="1156335" indent="-22860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1156335" algn="l"/>
              </a:tabLst>
            </a:pPr>
            <a:r>
              <a:rPr dirty="0" sz="1700" spc="-10">
                <a:latin typeface="Trebuchet MS"/>
                <a:cs typeface="Trebuchet MS"/>
              </a:rPr>
              <a:t>F1-</a:t>
            </a:r>
            <a:r>
              <a:rPr dirty="0" sz="1700" spc="-20">
                <a:latin typeface="Trebuchet MS"/>
                <a:cs typeface="Trebuchet MS"/>
              </a:rPr>
              <a:t>Score:</a:t>
            </a:r>
            <a:r>
              <a:rPr dirty="0" sz="1700" spc="-100">
                <a:latin typeface="Trebuchet MS"/>
                <a:cs typeface="Trebuchet MS"/>
              </a:rPr>
              <a:t> </a:t>
            </a:r>
            <a:r>
              <a:rPr dirty="0" sz="1700" spc="-20">
                <a:latin typeface="Trebuchet MS"/>
                <a:cs typeface="Trebuchet MS"/>
              </a:rPr>
              <a:t>0.75</a:t>
            </a:r>
            <a:endParaRPr sz="1700">
              <a:latin typeface="Trebuchet MS"/>
              <a:cs typeface="Trebuchet MS"/>
            </a:endParaRPr>
          </a:p>
          <a:p>
            <a:pPr marL="698500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700" b="1">
                <a:latin typeface="Trebuchet MS"/>
                <a:cs typeface="Trebuchet MS"/>
              </a:rPr>
              <a:t>Random</a:t>
            </a:r>
            <a:r>
              <a:rPr dirty="0" sz="1700" spc="-90" b="1">
                <a:latin typeface="Trebuchet MS"/>
                <a:cs typeface="Trebuchet MS"/>
              </a:rPr>
              <a:t> </a:t>
            </a:r>
            <a:r>
              <a:rPr dirty="0" sz="1700" spc="-10" b="1">
                <a:latin typeface="Trebuchet MS"/>
                <a:cs typeface="Trebuchet MS"/>
              </a:rPr>
              <a:t>Forest:</a:t>
            </a:r>
            <a:endParaRPr sz="1700">
              <a:latin typeface="Trebuchet MS"/>
              <a:cs typeface="Trebuchet MS"/>
            </a:endParaRPr>
          </a:p>
          <a:p>
            <a:pPr algn="r" lvl="1" marL="228600" marR="135255" indent="-228600">
              <a:lnSpc>
                <a:spcPct val="100000"/>
              </a:lnSpc>
              <a:spcBef>
                <a:spcPts val="285"/>
              </a:spcBef>
              <a:buFont typeface="Wingdings"/>
              <a:buChar char=""/>
              <a:tabLst>
                <a:tab pos="228600" algn="l"/>
              </a:tabLst>
            </a:pPr>
            <a:r>
              <a:rPr dirty="0" sz="1700" spc="-35">
                <a:latin typeface="Trebuchet MS"/>
                <a:cs typeface="Trebuchet MS"/>
              </a:rPr>
              <a:t>Accuracy:</a:t>
            </a:r>
            <a:r>
              <a:rPr dirty="0" sz="1700" spc="-60">
                <a:latin typeface="Trebuchet MS"/>
                <a:cs typeface="Trebuchet MS"/>
              </a:rPr>
              <a:t> </a:t>
            </a:r>
            <a:r>
              <a:rPr dirty="0" sz="1700" spc="105">
                <a:latin typeface="Trebuchet MS"/>
                <a:cs typeface="Trebuchet MS"/>
              </a:rPr>
              <a:t>83%</a:t>
            </a:r>
            <a:endParaRPr sz="1700">
              <a:latin typeface="Trebuchet MS"/>
              <a:cs typeface="Trebuchet MS"/>
            </a:endParaRPr>
          </a:p>
          <a:p>
            <a:pPr algn="r" lvl="1" marL="228600" marR="161925" indent="-22860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228600" algn="l"/>
              </a:tabLst>
            </a:pPr>
            <a:r>
              <a:rPr dirty="0" sz="1700" spc="-10">
                <a:latin typeface="Trebuchet MS"/>
                <a:cs typeface="Trebuchet MS"/>
              </a:rPr>
              <a:t>F1-</a:t>
            </a:r>
            <a:r>
              <a:rPr dirty="0" sz="1700" spc="-20">
                <a:latin typeface="Trebuchet MS"/>
                <a:cs typeface="Trebuchet MS"/>
              </a:rPr>
              <a:t>Score:</a:t>
            </a:r>
            <a:r>
              <a:rPr dirty="0" sz="1700" spc="-100">
                <a:latin typeface="Trebuchet MS"/>
                <a:cs typeface="Trebuchet MS"/>
              </a:rPr>
              <a:t> </a:t>
            </a:r>
            <a:r>
              <a:rPr dirty="0" sz="1700" spc="-20">
                <a:latin typeface="Trebuchet MS"/>
                <a:cs typeface="Trebuchet MS"/>
              </a:rPr>
              <a:t>0.79</a:t>
            </a:r>
            <a:endParaRPr sz="1700">
              <a:latin typeface="Trebuchet MS"/>
              <a:cs typeface="Trebuchet MS"/>
            </a:endParaRPr>
          </a:p>
          <a:p>
            <a:pPr algn="r" marL="228600" marR="146685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28600" algn="l"/>
              </a:tabLst>
            </a:pPr>
            <a:r>
              <a:rPr dirty="0" sz="1700" spc="-35" b="1">
                <a:latin typeface="Trebuchet MS"/>
                <a:cs typeface="Trebuchet MS"/>
              </a:rPr>
              <a:t>Gradient</a:t>
            </a:r>
            <a:r>
              <a:rPr dirty="0" sz="1700" spc="-155" b="1">
                <a:latin typeface="Trebuchet MS"/>
                <a:cs typeface="Trebuchet MS"/>
              </a:rPr>
              <a:t> </a:t>
            </a:r>
            <a:r>
              <a:rPr dirty="0" sz="1700" spc="-10" b="1">
                <a:latin typeface="Trebuchet MS"/>
                <a:cs typeface="Trebuchet MS"/>
              </a:rPr>
              <a:t>Boosting:</a:t>
            </a:r>
            <a:endParaRPr sz="1700">
              <a:latin typeface="Trebuchet MS"/>
              <a:cs typeface="Trebuchet MS"/>
            </a:endParaRPr>
          </a:p>
          <a:p>
            <a:pPr algn="r" lvl="1" marL="228600" marR="135255" indent="-228600">
              <a:lnSpc>
                <a:spcPct val="100000"/>
              </a:lnSpc>
              <a:spcBef>
                <a:spcPts val="360"/>
              </a:spcBef>
              <a:buFont typeface="Wingdings"/>
              <a:buChar char=""/>
              <a:tabLst>
                <a:tab pos="228600" algn="l"/>
              </a:tabLst>
            </a:pPr>
            <a:r>
              <a:rPr dirty="0" sz="1700" spc="-35">
                <a:latin typeface="Trebuchet MS"/>
                <a:cs typeface="Trebuchet MS"/>
              </a:rPr>
              <a:t>Accuracy:</a:t>
            </a:r>
            <a:r>
              <a:rPr dirty="0" sz="1700" spc="-60">
                <a:latin typeface="Trebuchet MS"/>
                <a:cs typeface="Trebuchet MS"/>
              </a:rPr>
              <a:t> </a:t>
            </a:r>
            <a:r>
              <a:rPr dirty="0" sz="1700" spc="105">
                <a:latin typeface="Trebuchet MS"/>
                <a:cs typeface="Trebuchet MS"/>
              </a:rPr>
              <a:t>84%</a:t>
            </a:r>
            <a:endParaRPr sz="1700">
              <a:latin typeface="Trebuchet MS"/>
              <a:cs typeface="Trebuchet MS"/>
            </a:endParaRPr>
          </a:p>
          <a:p>
            <a:pPr algn="r" lvl="1" marL="228600" marR="161925" indent="-22860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228600" algn="l"/>
              </a:tabLst>
            </a:pPr>
            <a:r>
              <a:rPr dirty="0" sz="1700" spc="-20">
                <a:latin typeface="Trebuchet MS"/>
                <a:cs typeface="Trebuchet MS"/>
              </a:rPr>
              <a:t>F1-Score:</a:t>
            </a:r>
            <a:r>
              <a:rPr dirty="0" sz="1700" spc="-80">
                <a:latin typeface="Trebuchet MS"/>
                <a:cs typeface="Trebuchet MS"/>
              </a:rPr>
              <a:t> </a:t>
            </a:r>
            <a:r>
              <a:rPr dirty="0" sz="1700" spc="-20">
                <a:latin typeface="Trebuchet MS"/>
                <a:cs typeface="Trebuchet MS"/>
              </a:rPr>
              <a:t>0.80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838200" y="6486525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 h="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0E9ED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2024-09-17T19:15:30Z</dcterms:created>
  <dcterms:modified xsi:type="dcterms:W3CDTF">2024-09-17T19:15:30Z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2024-09-17T00:00:00Z</vt:filetime>
  </property>
  <property fmtid="{D5CDD505-2E9C-101B-9397-08002B2CF9AE}" pid="3" name="LastSaved">
    <vt:filetime>2024-09-17T00:00:00Z</vt:filetime>
  </property>
</Properties>
</file>