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7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1238-F76C-E610-DA20-FC4251184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CDFD5-B088-BDD7-E2CA-0B77C6B1E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A80B8-04AD-61F1-3F82-D6178BD3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6554-CACA-4E5F-9F2F-9AB3C6AF09D4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C638A-290B-0071-3B41-DE45A090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F60D0-0880-B5D0-1822-3C31D6D0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263F-B02D-4896-833A-5D58B23DF2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7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D2E70-B959-AB57-EF5F-D1837CEA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55CEF-126D-F423-316B-8ABC91907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EB309-4A8E-16E9-F5D8-0A83589A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6554-CACA-4E5F-9F2F-9AB3C6AF09D4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4237A-E344-4001-156F-13911C5D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63A31-F3D1-19DE-2F06-622A849B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263F-B02D-4896-833A-5D58B23DF2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1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1DEDA-5E6B-A60E-AD74-734B32E90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55E20-1BD8-3838-0C7F-C98361723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6A048-6F19-9741-1BFD-882D7F22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6554-CACA-4E5F-9F2F-9AB3C6AF09D4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DEEC7-CC66-D15C-C171-AF1E5DB3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64B43-A31D-F073-03FB-F982E55E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263F-B02D-4896-833A-5D58B23DF2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9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231E-26AC-06B0-8B86-8B2484BE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3C9A3-F967-3A49-ACCB-7FC2630D1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F4376-792D-4D9F-98AC-52D70019D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6554-CACA-4E5F-9F2F-9AB3C6AF09D4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DBFDB-0123-FA42-B8F2-36BB7C26F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C70FE-DE35-1A13-AA1A-3DBB994F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263F-B02D-4896-833A-5D58B23DF2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7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97ED-18E7-493F-E329-FEF2C3321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C1600-5B53-B222-8E6A-912A258FB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BDED4-314B-EC31-B435-14B3C081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6554-CACA-4E5F-9F2F-9AB3C6AF09D4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F443F-02B9-22DF-10FF-DED27167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70678-E4C8-7534-AA28-D3522856B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263F-B02D-4896-833A-5D58B23DF2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3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0FE7-6565-1AEC-B6AE-7749FF78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895C5-CAE7-4128-FE6D-9E2429179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60B9D-2EFB-CF69-4708-B30E3F4D0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9D624-E371-8C13-C132-F717796C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6554-CACA-4E5F-9F2F-9AB3C6AF09D4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8FE5F-73A8-B32D-BD51-4E40750F3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0A333-D6E6-B2A3-619C-D87D1693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263F-B02D-4896-833A-5D58B23DF2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25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B78E-C205-DBF8-31AD-9778F2A4E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9D189-9511-F5EA-C5F3-332385F52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081E4-DB2D-FB3B-A841-913538A2F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D485E-5C46-2242-05AB-6AC8C9AE7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D7ED7-A854-9204-A52B-60E1B7E71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06E3B-60EC-8624-D0CD-2833E04E6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6554-CACA-4E5F-9F2F-9AB3C6AF09D4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9B8C1-56F5-7085-0426-C27D1C57B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09094E-5644-C753-1387-3D27139F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263F-B02D-4896-833A-5D58B23DF2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5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FA66-1E2B-6368-1AAA-1FC3E0A5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335F2A-77D9-8219-0FD7-58557C924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6554-CACA-4E5F-9F2F-9AB3C6AF09D4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ECA58-0F58-4DEE-0090-D63B6AFB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7FB47-B22B-02FD-D2D2-D648A3C4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263F-B02D-4896-833A-5D58B23DF2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2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6DD165-7542-54B1-28C7-E8B274EA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6554-CACA-4E5F-9F2F-9AB3C6AF09D4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01B936-11A7-723F-50CE-0EF59A5B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8CEB5-7E03-2AD3-EE97-7D59DFBB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263F-B02D-4896-833A-5D58B23DF2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7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9B2E-576B-EA5C-7752-F78726662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817C-A7A1-346F-6078-094A737ED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C9ECF-C4DB-0F0F-FE6B-2F3FB90F0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EB05A-37AB-6A9A-1CD2-52BC73684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6554-CACA-4E5F-9F2F-9AB3C6AF09D4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902E9-D45A-9D3A-E227-DE3AC3B7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3C666-46EF-963F-58C2-FCBA6D30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263F-B02D-4896-833A-5D58B23DF2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6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CA12-2759-30D0-12EE-68C5C6B6C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1459A9-CC4A-1D05-DBFB-A2F0D0564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EE33A-A043-054F-02C2-28256D067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14436-CA4E-2C2D-EDF7-0383CD8A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A6554-CACA-4E5F-9F2F-9AB3C6AF09D4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BEAAF-B448-A7B7-34AE-8B1E8E0D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BDC5D-A9F6-457E-BA6C-1E7C7F92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263F-B02D-4896-833A-5D58B23DF2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6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39A622-6342-61AD-751D-88557C567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CCFD0-65CC-D32C-C056-49C57EDAA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309CD-2EE9-7C2D-8A3D-5CEB8373E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A6554-CACA-4E5F-9F2F-9AB3C6AF09D4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5B7D7-FD65-393E-7BAA-8E5D4239A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145AF-D92D-1609-EEE6-C881AF172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B263F-B02D-4896-833A-5D58B23DF2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6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F79523-C58B-2852-902F-852A45096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C04ECB-AFAD-3252-E3C4-98A41D0FE84F}"/>
              </a:ext>
            </a:extLst>
          </p:cNvPr>
          <p:cNvSpPr/>
          <p:nvPr/>
        </p:nvSpPr>
        <p:spPr>
          <a:xfrm>
            <a:off x="2593144" y="5078437"/>
            <a:ext cx="7005711" cy="8581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Heart disease</a:t>
            </a:r>
          </a:p>
        </p:txBody>
      </p:sp>
    </p:spTree>
    <p:extLst>
      <p:ext uri="{BB962C8B-B14F-4D97-AF65-F5344CB8AC3E}">
        <p14:creationId xmlns:p14="http://schemas.microsoft.com/office/powerpoint/2010/main" val="362596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B54B4-868B-AC4A-08B6-8DA694A2A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A102071-0B71-2059-6614-83DBA8052FC8}"/>
              </a:ext>
            </a:extLst>
          </p:cNvPr>
          <p:cNvSpPr/>
          <p:nvPr/>
        </p:nvSpPr>
        <p:spPr>
          <a:xfrm>
            <a:off x="0" y="0"/>
            <a:ext cx="12192000" cy="14911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Exploratory Data Analysis - EDA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1306EC-0CE2-A487-3FA6-504CBE340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1174"/>
            <a:ext cx="12192000" cy="53668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297090-F26C-2D25-C4C9-B2B68DA64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139"/>
          <a:stretch/>
        </p:blipFill>
        <p:spPr>
          <a:xfrm>
            <a:off x="271609" y="5811129"/>
            <a:ext cx="3095625" cy="7022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9D1AE4-CFD4-BC91-71C7-3B765C117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369"/>
          <a:stretch/>
        </p:blipFill>
        <p:spPr>
          <a:xfrm>
            <a:off x="4131213" y="5811129"/>
            <a:ext cx="3095625" cy="7168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B8A9CD-E0A0-42D4-82F5-8A835A0EB7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369"/>
          <a:stretch/>
        </p:blipFill>
        <p:spPr>
          <a:xfrm>
            <a:off x="8262426" y="5811129"/>
            <a:ext cx="3095625" cy="71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2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AD026-5856-409F-D288-329FD080E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B8AD4ED-FD78-DB31-CAAD-13640744F164}"/>
              </a:ext>
            </a:extLst>
          </p:cNvPr>
          <p:cNvSpPr/>
          <p:nvPr/>
        </p:nvSpPr>
        <p:spPr>
          <a:xfrm>
            <a:off x="0" y="0"/>
            <a:ext cx="12192000" cy="14911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Exploratory Data Analysis - EDA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60D173-394F-4D27-A138-B0DDADB0B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91174"/>
            <a:ext cx="12192000" cy="53668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55FE11-A6C7-0E2E-54B5-6A390F161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46"/>
          <a:stretch/>
        </p:blipFill>
        <p:spPr>
          <a:xfrm>
            <a:off x="313812" y="5852746"/>
            <a:ext cx="3095625" cy="6887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9C7F21-D76D-E98E-9C9E-9071F50F0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46"/>
          <a:stretch/>
        </p:blipFill>
        <p:spPr>
          <a:xfrm>
            <a:off x="4098021" y="5852746"/>
            <a:ext cx="3095625" cy="6887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E0B5DB-EF96-A281-34C7-F25D5C7477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46"/>
          <a:stretch/>
        </p:blipFill>
        <p:spPr>
          <a:xfrm>
            <a:off x="8487141" y="5852745"/>
            <a:ext cx="3095625" cy="68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01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A97D5-43F6-15A0-F1AC-2BFAD309C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947C15-5D5A-498D-E009-DF771E129293}"/>
              </a:ext>
            </a:extLst>
          </p:cNvPr>
          <p:cNvSpPr/>
          <p:nvPr/>
        </p:nvSpPr>
        <p:spPr>
          <a:xfrm>
            <a:off x="0" y="0"/>
            <a:ext cx="12192000" cy="14911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Exploratory Data Analysis - EDA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A6CD2D-BC2A-E4B8-0E29-56AA97EE0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1174"/>
            <a:ext cx="6822831" cy="5366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0D3815-BC8B-5F95-880A-A5CC827BF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831" y="1491174"/>
            <a:ext cx="5347921" cy="536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46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1A6DD-6C97-5E4D-A446-A7AEE6713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F75CDBB-A5CC-921D-1C1A-D3F7741A907B}"/>
              </a:ext>
            </a:extLst>
          </p:cNvPr>
          <p:cNvSpPr/>
          <p:nvPr/>
        </p:nvSpPr>
        <p:spPr>
          <a:xfrm>
            <a:off x="0" y="0"/>
            <a:ext cx="12192000" cy="14911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Exploratory Data Analysis - EDA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5CEA6-0928-65BE-A73A-B0DB6F480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1491174"/>
            <a:ext cx="7071359" cy="53668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F738AC-D345-3A61-E1B2-6AC61DE80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1174"/>
            <a:ext cx="5120639" cy="53668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D1777C-7C54-20A5-1157-C5FB5E102F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25" y="5535783"/>
            <a:ext cx="47148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47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8BA63-6864-D035-255D-341609E8E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0E78A6-5319-B428-83A9-DEA19BF1724B}"/>
              </a:ext>
            </a:extLst>
          </p:cNvPr>
          <p:cNvSpPr/>
          <p:nvPr/>
        </p:nvSpPr>
        <p:spPr>
          <a:xfrm>
            <a:off x="0" y="0"/>
            <a:ext cx="12192000" cy="14911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Exploratory Data Analysis - EDA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83DB14-CA26-802D-1976-FFF364D8A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1174"/>
            <a:ext cx="12192000" cy="536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59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0A9CE-CB87-34EC-6CE1-02C16069C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5FC761-3698-3023-A7A1-7B1F787CF0A3}"/>
              </a:ext>
            </a:extLst>
          </p:cNvPr>
          <p:cNvSpPr/>
          <p:nvPr/>
        </p:nvSpPr>
        <p:spPr>
          <a:xfrm>
            <a:off x="0" y="0"/>
            <a:ext cx="12192000" cy="14911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Exploratory Data Analysis - EDA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FBA7C-E469-FDD0-D085-4CABDC9A2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1174"/>
            <a:ext cx="12192000" cy="536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61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26A8F-4114-DC35-332D-C14872E25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14E836-C168-FAAC-4DC5-3E62A1CFEA58}"/>
              </a:ext>
            </a:extLst>
          </p:cNvPr>
          <p:cNvSpPr/>
          <p:nvPr/>
        </p:nvSpPr>
        <p:spPr>
          <a:xfrm>
            <a:off x="0" y="0"/>
            <a:ext cx="12192000" cy="14911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Exploratory Data Analysis - EDA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B04932-18F1-1FCD-1C98-44815F8B8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91174"/>
            <a:ext cx="5894364" cy="53668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21044B-6173-F038-B320-3B9E59B42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364" y="1491174"/>
            <a:ext cx="6297638" cy="536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7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D7E58-315B-2FFA-FA50-92C429B5C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F60EEB-39DF-9031-A8AD-BAAC9880726C}"/>
              </a:ext>
            </a:extLst>
          </p:cNvPr>
          <p:cNvSpPr/>
          <p:nvPr/>
        </p:nvSpPr>
        <p:spPr>
          <a:xfrm>
            <a:off x="0" y="0"/>
            <a:ext cx="12192000" cy="14911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Exploratory Data Analysis - EDA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3F5FEA-6FF2-C99F-A9A0-D81EAF573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1174"/>
            <a:ext cx="6096000" cy="53668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CE29FD-509D-2498-8A10-501BA6CA6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1174"/>
            <a:ext cx="6096000" cy="536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90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40AD6-B414-0995-F85E-8404491A1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467B6AE-7D2F-FDB9-8CA0-093C3F6EA146}"/>
              </a:ext>
            </a:extLst>
          </p:cNvPr>
          <p:cNvSpPr/>
          <p:nvPr/>
        </p:nvSpPr>
        <p:spPr>
          <a:xfrm>
            <a:off x="0" y="0"/>
            <a:ext cx="12192000" cy="14911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Exploratory Data Analysis - EDA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D69589-D70D-E1F4-E2D5-B9DACFCB8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1174"/>
            <a:ext cx="6096000" cy="53668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798D69-A28D-C36D-0F50-E7192C2F7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1173"/>
            <a:ext cx="6096000" cy="53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64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BAA11-BA6A-11D6-9358-B08D19D96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2675A0C-8DEC-4C45-87A2-DA2FF3BF91D9}"/>
              </a:ext>
            </a:extLst>
          </p:cNvPr>
          <p:cNvSpPr/>
          <p:nvPr/>
        </p:nvSpPr>
        <p:spPr>
          <a:xfrm>
            <a:off x="0" y="0"/>
            <a:ext cx="12192000" cy="14911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Exploratory Data Analysis - EDA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F72F5-A34C-C7BD-38BA-6B6660161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1174"/>
            <a:ext cx="6096000" cy="5366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D2E8FA-42BA-3909-9E87-F2BA989E4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1174"/>
            <a:ext cx="6096000" cy="536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2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C92A25-681F-B052-8B21-570BCA602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0A14C6-7EC3-B301-BC8C-37ABA3A5BE60}"/>
              </a:ext>
            </a:extLst>
          </p:cNvPr>
          <p:cNvSpPr/>
          <p:nvPr/>
        </p:nvSpPr>
        <p:spPr>
          <a:xfrm>
            <a:off x="731520" y="562708"/>
            <a:ext cx="10622280" cy="9988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bg1"/>
                </a:solidFill>
              </a:rPr>
              <a:t>Why is heart disease analysis important?</a:t>
            </a:r>
            <a:endParaRPr lang="en-US" sz="40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EC7BA9-A0F0-6DCA-0AB8-6FF01AB467D1}"/>
              </a:ext>
            </a:extLst>
          </p:cNvPr>
          <p:cNvSpPr/>
          <p:nvPr/>
        </p:nvSpPr>
        <p:spPr>
          <a:xfrm>
            <a:off x="731520" y="1863972"/>
            <a:ext cx="10622280" cy="2236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Heart disease analysis is important for several vital reasons related to public health, prevention and treatment. Here are some of the main reasons:</a:t>
            </a:r>
          </a:p>
          <a:p>
            <a:endParaRPr lang="en-US" b="1" dirty="0"/>
          </a:p>
          <a:p>
            <a:r>
              <a:rPr lang="en-US" b="1" dirty="0"/>
              <a:t>1. High mortality from heart disease</a:t>
            </a:r>
          </a:p>
          <a:p>
            <a:r>
              <a:rPr lang="en-US" b="1" dirty="0"/>
              <a:t>Heart disease is one of the leading causes of death worldwide.</a:t>
            </a:r>
          </a:p>
          <a:p>
            <a:r>
              <a:rPr lang="en-US" b="1" dirty="0"/>
              <a:t>According to the World Health Organization, millions of people die each year from cardiovascular disease.</a:t>
            </a:r>
          </a:p>
          <a:p>
            <a:endParaRPr lang="en-US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BB46DB-1C7F-C3EE-DA4B-D3FB88C984B2}"/>
              </a:ext>
            </a:extLst>
          </p:cNvPr>
          <p:cNvSpPr/>
          <p:nvPr/>
        </p:nvSpPr>
        <p:spPr>
          <a:xfrm>
            <a:off x="731520" y="4360986"/>
            <a:ext cx="10622280" cy="2236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2. Prediction and prevention</a:t>
            </a:r>
          </a:p>
          <a:p>
            <a:r>
              <a:rPr lang="en-US" b="1" dirty="0"/>
              <a:t>Data analysis helps identify key risk factors, such as:</a:t>
            </a:r>
          </a:p>
          <a:p>
            <a:r>
              <a:rPr lang="en-US" b="1" dirty="0"/>
              <a:t>High blood pressure.</a:t>
            </a:r>
          </a:p>
          <a:p>
            <a:r>
              <a:rPr lang="en-US" b="1" dirty="0"/>
              <a:t>High cholesterol levels.</a:t>
            </a:r>
          </a:p>
          <a:p>
            <a:r>
              <a:rPr lang="en-US" b="1" dirty="0"/>
              <a:t>Age, gender, and daily habits such as smoking.</a:t>
            </a:r>
          </a:p>
          <a:p>
            <a:r>
              <a:rPr lang="en-US" b="1" dirty="0"/>
              <a:t>With this knowledge, prevention and risk reduction strategies (such as awareness programs or lifestyle changes) can be developed</a:t>
            </a:r>
          </a:p>
        </p:txBody>
      </p:sp>
    </p:spTree>
    <p:extLst>
      <p:ext uri="{BB962C8B-B14F-4D97-AF65-F5344CB8AC3E}">
        <p14:creationId xmlns:p14="http://schemas.microsoft.com/office/powerpoint/2010/main" val="128674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3C9A6-C156-61BB-4F37-42977A63C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2AF9A4D-421C-91C4-9B3E-C6D5E0DB6729}"/>
              </a:ext>
            </a:extLst>
          </p:cNvPr>
          <p:cNvSpPr/>
          <p:nvPr/>
        </p:nvSpPr>
        <p:spPr>
          <a:xfrm>
            <a:off x="0" y="0"/>
            <a:ext cx="12192000" cy="14911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Exploratory Data Analysis - EDA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B4F10D-7F7A-4D5D-2CCE-EA888BD76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1174"/>
            <a:ext cx="6096000" cy="53668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DFBE81-B091-4AF8-6A65-A427B3629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1174"/>
            <a:ext cx="6096000" cy="536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3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80A08-9CAB-6E79-C05F-8306B0992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214C76F-2BEF-30B1-2540-949E98820316}"/>
              </a:ext>
            </a:extLst>
          </p:cNvPr>
          <p:cNvSpPr/>
          <p:nvPr/>
        </p:nvSpPr>
        <p:spPr>
          <a:xfrm>
            <a:off x="0" y="0"/>
            <a:ext cx="12192000" cy="14911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Exploratory Data Analysis - EDA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08C0A-4D08-0551-8FC7-F125952CF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943" y="1491174"/>
            <a:ext cx="6593058" cy="536682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423171-9DCC-037F-B3F3-337EB7BBBDB9}"/>
              </a:ext>
            </a:extLst>
          </p:cNvPr>
          <p:cNvSpPr/>
          <p:nvPr/>
        </p:nvSpPr>
        <p:spPr>
          <a:xfrm>
            <a:off x="140678" y="1554479"/>
            <a:ext cx="5289452" cy="52402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There is also the ability to merge more than one column to see more analysis in Tap dynamic.</a:t>
            </a:r>
          </a:p>
        </p:txBody>
      </p:sp>
    </p:spTree>
    <p:extLst>
      <p:ext uri="{BB962C8B-B14F-4D97-AF65-F5344CB8AC3E}">
        <p14:creationId xmlns:p14="http://schemas.microsoft.com/office/powerpoint/2010/main" val="863427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B3307-AFCD-22DD-F8A2-56EE9254F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3AC5EDB-532C-FD7C-0FEE-DA4D3EAC8985}"/>
              </a:ext>
            </a:extLst>
          </p:cNvPr>
          <p:cNvSpPr/>
          <p:nvPr/>
        </p:nvSpPr>
        <p:spPr>
          <a:xfrm>
            <a:off x="0" y="0"/>
            <a:ext cx="12192000" cy="14911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AI Model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8E0D00-D367-790E-4F75-215E80D92F1B}"/>
              </a:ext>
            </a:extLst>
          </p:cNvPr>
          <p:cNvSpPr/>
          <p:nvPr/>
        </p:nvSpPr>
        <p:spPr>
          <a:xfrm>
            <a:off x="140678" y="1554479"/>
            <a:ext cx="5289452" cy="52402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Model in train : 99</a:t>
            </a:r>
          </a:p>
          <a:p>
            <a:pPr algn="ctr"/>
            <a:r>
              <a:rPr lang="en-US" sz="3600" dirty="0"/>
              <a:t>And in  test : 99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97944C-B8EC-3512-C056-51369C2E4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43" y="1744394"/>
            <a:ext cx="6192114" cy="483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6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856E8-159E-D490-EBF3-C2751B50F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36E2D2-9458-EAC8-D50B-3D21F8932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DF654E-2064-54D4-969C-E78ABA4FF2A1}"/>
              </a:ext>
            </a:extLst>
          </p:cNvPr>
          <p:cNvSpPr/>
          <p:nvPr/>
        </p:nvSpPr>
        <p:spPr>
          <a:xfrm>
            <a:off x="731520" y="313007"/>
            <a:ext cx="10622280" cy="9988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ar-EG" sz="4000" b="1" dirty="0">
                <a:solidFill>
                  <a:schemeClr val="bg1"/>
                </a:solidFill>
              </a:rPr>
              <a:t> </a:t>
            </a:r>
            <a:r>
              <a:rPr lang="en-US" sz="4000" b="1" dirty="0">
                <a:solidFill>
                  <a:schemeClr val="bg1"/>
                </a:solidFill>
              </a:rPr>
              <a:t>info about Data used in the analysis</a:t>
            </a:r>
            <a:endParaRPr lang="en-US" sz="40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671B7A-9B09-5C77-36E6-AD3B387A068D}"/>
              </a:ext>
            </a:extLst>
          </p:cNvPr>
          <p:cNvSpPr/>
          <p:nvPr/>
        </p:nvSpPr>
        <p:spPr>
          <a:xfrm>
            <a:off x="731520" y="1499968"/>
            <a:ext cx="10622280" cy="9988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Data was obtained from Kaggle.</a:t>
            </a:r>
          </a:p>
          <a:p>
            <a:r>
              <a:rPr lang="en-US" b="1" dirty="0"/>
              <a:t>Link : https://www.kaggle.com/datasets/oktayrdeki/heart-disease/data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8F907F-B0D9-9328-25CE-18ED871BFD6C}"/>
              </a:ext>
            </a:extLst>
          </p:cNvPr>
          <p:cNvSpPr/>
          <p:nvPr/>
        </p:nvSpPr>
        <p:spPr>
          <a:xfrm>
            <a:off x="731520" y="2686930"/>
            <a:ext cx="10622280" cy="40655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Age: The individual's age.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Gender: The individual's gender (Male or Female).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Blood Pressure: The individual's blood pressure (systolic).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Cholesterol Level: The individual's total cholesterol level.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Exercise Habits: The individual's exercise habits (Low, Medium, High).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Smoking: Whether the individual smokes or not (Yes or No).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Family Heart Disease: Whether there is a family history of heart disease (Yes or No).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Diabetes: Whether the individual has diabetes (Yes or No).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BMI: The individual's body mass index.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High Blood Pressure: Whether the individual has high blood pressure (Yes or No).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Low HDL Cholesterol: Whether the individual has low HDL cholesterol (Yes or No).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High LDL Cholesterol: Whether the individual has high LDL cholesterol (Yes or No).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Alcohol Consumption: The individual's alcohol consumption level (None, Low, Medium, High).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Stress Level: The individual's stress level (Low, Medium, High).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Sleep Hours: The number of hours the individual sleeps.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Sugar Consumption: The individual's sugar consumption level (Low, Medium, High).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Triglyceride Level: The individual's triglyceride level.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Fasting Blood Sugar: The individual's fasting blood sugar level.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CRP Level: The C-reactive protein level (a marker of inflammation).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Homocysteine Level: The individual's homocysteine level (an amino acid that affects blood vessel health).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Heart Disease Status: The individual's heart disease status (Yes or No).</a:t>
            </a:r>
          </a:p>
        </p:txBody>
      </p:sp>
    </p:spTree>
    <p:extLst>
      <p:ext uri="{BB962C8B-B14F-4D97-AF65-F5344CB8AC3E}">
        <p14:creationId xmlns:p14="http://schemas.microsoft.com/office/powerpoint/2010/main" val="372969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647F9-BCA9-33F3-AEFD-6FB3F0FAC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0C8B78-F286-43A4-CBB6-797A4F6D8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2B90DD-934F-3703-52B4-70D83EA458F8}"/>
              </a:ext>
            </a:extLst>
          </p:cNvPr>
          <p:cNvSpPr/>
          <p:nvPr/>
        </p:nvSpPr>
        <p:spPr>
          <a:xfrm>
            <a:off x="731520" y="313007"/>
            <a:ext cx="10622280" cy="9988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bg1"/>
                </a:solidFill>
              </a:rPr>
              <a:t>Problems found in the data</a:t>
            </a:r>
            <a:endParaRPr lang="en-US" sz="4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88A3DE-16FB-DA7E-C9F8-2A13CC476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736" y="1624820"/>
            <a:ext cx="4964064" cy="412183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94B5A6-FF60-EC37-08E4-FAD1899B1FC0}"/>
              </a:ext>
            </a:extLst>
          </p:cNvPr>
          <p:cNvSpPr/>
          <p:nvPr/>
        </p:nvSpPr>
        <p:spPr>
          <a:xfrm>
            <a:off x="731520" y="1624820"/>
            <a:ext cx="3967089" cy="23000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bg1"/>
                </a:solidFill>
              </a:rPr>
              <a:t>Missing Data: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1407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65C11-AC3B-FBE6-3BD6-A7AE48572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4FE4DC-568B-3CA7-4FE0-77E3F3CDB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B8AEBC-E255-1B3A-A243-5490032BFC8A}"/>
              </a:ext>
            </a:extLst>
          </p:cNvPr>
          <p:cNvSpPr/>
          <p:nvPr/>
        </p:nvSpPr>
        <p:spPr>
          <a:xfrm>
            <a:off x="731520" y="313007"/>
            <a:ext cx="10622280" cy="9988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bg1"/>
                </a:solidFill>
              </a:rPr>
              <a:t>Problems found in the data</a:t>
            </a:r>
            <a:endParaRPr lang="en-US" sz="4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3DA34C-0A0A-A17F-878B-17BD524DE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736" y="1624820"/>
            <a:ext cx="4964064" cy="412183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A196ED-76E7-7904-479A-FC02A714456C}"/>
              </a:ext>
            </a:extLst>
          </p:cNvPr>
          <p:cNvSpPr/>
          <p:nvPr/>
        </p:nvSpPr>
        <p:spPr>
          <a:xfrm>
            <a:off x="731520" y="1624820"/>
            <a:ext cx="3967089" cy="23000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bg1"/>
                </a:solidFill>
              </a:rPr>
              <a:t>Missing Data: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53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2CD74-249F-477A-C7F4-91B645818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A5AC9B-8499-FC12-8F4E-22015B081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1FE5DC-4032-BA3D-468E-1F00EB8108C9}"/>
              </a:ext>
            </a:extLst>
          </p:cNvPr>
          <p:cNvSpPr/>
          <p:nvPr/>
        </p:nvSpPr>
        <p:spPr>
          <a:xfrm>
            <a:off x="731520" y="313007"/>
            <a:ext cx="10622280" cy="9988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bg1"/>
                </a:solidFill>
              </a:rPr>
              <a:t>Problems found in the data</a:t>
            </a:r>
            <a:endParaRPr lang="en-US" sz="40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DBFF1E3-5F6C-B9FF-BA46-05A89A602389}"/>
              </a:ext>
            </a:extLst>
          </p:cNvPr>
          <p:cNvSpPr/>
          <p:nvPr/>
        </p:nvSpPr>
        <p:spPr>
          <a:xfrm>
            <a:off x="731520" y="1624819"/>
            <a:ext cx="3967089" cy="2637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bg1"/>
                </a:solidFill>
              </a:rPr>
              <a:t>New column Age Group:</a:t>
            </a:r>
            <a:endParaRPr lang="en-US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ABF0EC-AFA6-69B7-CD8F-1D7EC15E4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477" y="1624820"/>
            <a:ext cx="4820323" cy="377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4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EF0CD-0C29-7DC8-BCD7-8F8ADB917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4DA3DF-C029-B8C8-FE44-1A982089B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46AA40-DD29-4EAC-AB1E-FCB352956441}"/>
              </a:ext>
            </a:extLst>
          </p:cNvPr>
          <p:cNvSpPr/>
          <p:nvPr/>
        </p:nvSpPr>
        <p:spPr>
          <a:xfrm>
            <a:off x="933157" y="2968283"/>
            <a:ext cx="10325685" cy="16125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Exploratory Data Analysis - EDA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42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607C5-EF80-0ECC-4CF5-5CCAAB549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A4C371D-ED0C-1595-F1F3-015770F17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1174"/>
            <a:ext cx="12192000" cy="53668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F2C4D2-0970-1FA1-2D54-5987D421A8BB}"/>
              </a:ext>
            </a:extLst>
          </p:cNvPr>
          <p:cNvSpPr/>
          <p:nvPr/>
        </p:nvSpPr>
        <p:spPr>
          <a:xfrm>
            <a:off x="0" y="0"/>
            <a:ext cx="12192000" cy="14911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Exploratory Data Analysis - EDA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8C33AD-F8F8-1FBA-3436-715D4EC67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33" y="2262186"/>
            <a:ext cx="3379689" cy="14911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EC41DA-F209-45F8-7F8E-5FE4ED19B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860" y="5366826"/>
            <a:ext cx="3379689" cy="11922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E4F189-E0AA-F601-5260-21656492AB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34" y="4210268"/>
            <a:ext cx="3379688" cy="165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7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B1819-50E3-F133-AE0D-3856A1EF8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250377F-735B-B9EA-3B39-6F681CEEA789}"/>
              </a:ext>
            </a:extLst>
          </p:cNvPr>
          <p:cNvSpPr/>
          <p:nvPr/>
        </p:nvSpPr>
        <p:spPr>
          <a:xfrm>
            <a:off x="0" y="0"/>
            <a:ext cx="12192000" cy="14911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Exploratory Data Analysis - EDA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496FB7-9B92-1672-DA29-FEAC372C2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1174"/>
            <a:ext cx="12192000" cy="53668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E7C0EC-0012-09F9-DBDB-B353C9B9A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00" y="5592054"/>
            <a:ext cx="4714875" cy="1047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8DF87F-C38C-C3CA-6944-2944D88055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64" y="5592054"/>
            <a:ext cx="47148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82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278</TotalTime>
  <Words>558</Words>
  <Application>Microsoft Office PowerPoint</Application>
  <PresentationFormat>Widescreen</PresentationFormat>
  <Paragraphs>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mahmoud khallaf</dc:creator>
  <cp:lastModifiedBy>mahmoud khallaf</cp:lastModifiedBy>
  <cp:revision>2</cp:revision>
  <dcterms:created xsi:type="dcterms:W3CDTF">2025-01-25T18:01:57Z</dcterms:created>
  <dcterms:modified xsi:type="dcterms:W3CDTF">2025-01-25T22:40:09Z</dcterms:modified>
</cp:coreProperties>
</file>