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1"/>
  </p:notesMasterIdLst>
  <p:handoutMasterIdLst>
    <p:handoutMasterId r:id="rId52"/>
  </p:handoutMasterIdLst>
  <p:sldIdLst>
    <p:sldId id="256" r:id="rId5"/>
    <p:sldId id="285" r:id="rId6"/>
    <p:sldId id="257" r:id="rId7"/>
    <p:sldId id="299" r:id="rId8"/>
    <p:sldId id="290" r:id="rId9"/>
    <p:sldId id="306" r:id="rId10"/>
    <p:sldId id="305" r:id="rId11"/>
    <p:sldId id="307" r:id="rId12"/>
    <p:sldId id="309" r:id="rId13"/>
    <p:sldId id="310" r:id="rId14"/>
    <p:sldId id="312" r:id="rId15"/>
    <p:sldId id="298" r:id="rId16"/>
    <p:sldId id="314" r:id="rId17"/>
    <p:sldId id="315" r:id="rId18"/>
    <p:sldId id="316" r:id="rId19"/>
    <p:sldId id="324" r:id="rId20"/>
    <p:sldId id="318" r:id="rId21"/>
    <p:sldId id="319" r:id="rId22"/>
    <p:sldId id="333" r:id="rId23"/>
    <p:sldId id="336" r:id="rId24"/>
    <p:sldId id="334" r:id="rId25"/>
    <p:sldId id="321" r:id="rId26"/>
    <p:sldId id="337" r:id="rId27"/>
    <p:sldId id="282" r:id="rId28"/>
    <p:sldId id="273" r:id="rId29"/>
    <p:sldId id="286" r:id="rId30"/>
    <p:sldId id="277" r:id="rId31"/>
    <p:sldId id="278" r:id="rId32"/>
    <p:sldId id="289" r:id="rId33"/>
    <p:sldId id="261" r:id="rId34"/>
    <p:sldId id="262" r:id="rId35"/>
    <p:sldId id="274" r:id="rId36"/>
    <p:sldId id="275" r:id="rId37"/>
    <p:sldId id="331" r:id="rId38"/>
    <p:sldId id="332" r:id="rId39"/>
    <p:sldId id="276" r:id="rId40"/>
    <p:sldId id="265" r:id="rId41"/>
    <p:sldId id="279" r:id="rId42"/>
    <p:sldId id="280" r:id="rId43"/>
    <p:sldId id="325" r:id="rId44"/>
    <p:sldId id="328" r:id="rId45"/>
    <p:sldId id="329" r:id="rId46"/>
    <p:sldId id="288" r:id="rId47"/>
    <p:sldId id="330" r:id="rId48"/>
    <p:sldId id="338" r:id="rId49"/>
    <p:sldId id="33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EBE9E2"/>
    <a:srgbClr val="CCC4B4"/>
    <a:srgbClr val="A19E96"/>
    <a:srgbClr val="8A888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033" autoAdjust="0"/>
  </p:normalViewPr>
  <p:slideViewPr>
    <p:cSldViewPr snapToGrid="0">
      <p:cViewPr varScale="1">
        <p:scale>
          <a:sx n="82" d="100"/>
          <a:sy n="82" d="100"/>
        </p:scale>
        <p:origin x="710"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chemeClr val="tx1"/>
              </a:solidFill>
            </a:rPr>
            <a:t>API’S</a:t>
          </a:r>
          <a:endParaRPr lang="en-US" sz="3600" dirty="0">
            <a:solidFill>
              <a:schemeClr val="tx1"/>
            </a:solidFill>
          </a:endParaRP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custT="1"/>
      <dgm:spPr/>
      <dgm:t>
        <a:bodyPr/>
        <a:lstStyle/>
        <a:p>
          <a:r>
            <a:rPr lang="en-US" sz="2800" dirty="0"/>
            <a:t>NO SQL</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898F30-B778-43BF-9493-A3275DE2459F}" type="doc">
      <dgm:prSet loTypeId="urn:microsoft.com/office/officeart/2005/8/layout/cycle1" loCatId="cycle" qsTypeId="urn:microsoft.com/office/officeart/2005/8/quickstyle/simple2" qsCatId="simple" csTypeId="urn:microsoft.com/office/officeart/2005/8/colors/accent3_1" csCatId="accent3" phldr="1"/>
      <dgm:spPr/>
      <dgm:t>
        <a:bodyPr/>
        <a:lstStyle/>
        <a:p>
          <a:endParaRPr lang="en-US"/>
        </a:p>
      </dgm:t>
    </dgm:pt>
    <dgm:pt modelId="{C86EFC2A-F37F-479A-BB00-57453B143699}">
      <dgm:prSet phldrT="[Text]"/>
      <dgm:spPr/>
      <dgm:t>
        <a:bodyPr/>
        <a:lstStyle/>
        <a:p>
          <a:r>
            <a:rPr lang="en-US" dirty="0"/>
            <a:t>DS</a:t>
          </a:r>
        </a:p>
      </dgm:t>
    </dgm:pt>
    <dgm:pt modelId="{87991D7A-91B6-4E75-864E-2A084F542E97}" type="parTrans" cxnId="{0DA73773-2251-48A8-AF5B-D7E20371268E}">
      <dgm:prSet/>
      <dgm:spPr/>
      <dgm:t>
        <a:bodyPr/>
        <a:lstStyle/>
        <a:p>
          <a:endParaRPr lang="en-US"/>
        </a:p>
      </dgm:t>
    </dgm:pt>
    <dgm:pt modelId="{777D032F-1159-448F-B8BE-F3EE0A18C462}" type="sibTrans" cxnId="{0DA73773-2251-48A8-AF5B-D7E20371268E}">
      <dgm:prSet/>
      <dgm:spPr/>
      <dgm:t>
        <a:bodyPr/>
        <a:lstStyle/>
        <a:p>
          <a:endParaRPr lang="en-US"/>
        </a:p>
      </dgm:t>
    </dgm:pt>
    <dgm:pt modelId="{8273E9A3-17E4-4FAB-9784-DBCEBD653FCD}">
      <dgm:prSet phldrT="[Text]"/>
      <dgm:spPr/>
      <dgm:t>
        <a:bodyPr/>
        <a:lstStyle/>
        <a:p>
          <a:r>
            <a:rPr lang="en-US" dirty="0"/>
            <a:t>SQL</a:t>
          </a:r>
        </a:p>
      </dgm:t>
    </dgm:pt>
    <dgm:pt modelId="{F402DB62-674D-459B-BF56-E02D6ABE18B8}" type="parTrans" cxnId="{79FD7A2F-585C-4EA6-9B59-08505737C5DD}">
      <dgm:prSet/>
      <dgm:spPr/>
      <dgm:t>
        <a:bodyPr/>
        <a:lstStyle/>
        <a:p>
          <a:endParaRPr lang="en-US"/>
        </a:p>
      </dgm:t>
    </dgm:pt>
    <dgm:pt modelId="{FA88EDD5-6860-40DF-B6A2-880B2FF1BC91}" type="sibTrans" cxnId="{79FD7A2F-585C-4EA6-9B59-08505737C5DD}">
      <dgm:prSet/>
      <dgm:spPr/>
      <dgm:t>
        <a:bodyPr/>
        <a:lstStyle/>
        <a:p>
          <a:endParaRPr lang="en-US"/>
        </a:p>
      </dgm:t>
    </dgm:pt>
    <dgm:pt modelId="{EDDCC3C7-C257-49A3-A4C7-A77910549836}">
      <dgm:prSet phldrT="[Text]" custT="1"/>
      <dgm:spPr/>
      <dgm:t>
        <a:bodyPr/>
        <a:lstStyle/>
        <a:p>
          <a:r>
            <a:rPr lang="en-US" sz="3200" dirty="0">
              <a:solidFill>
                <a:srgbClr val="FF0000"/>
              </a:solidFill>
            </a:rPr>
            <a:t>No</a:t>
          </a:r>
          <a:r>
            <a:rPr lang="en-US" sz="3600" dirty="0"/>
            <a:t>SQL </a:t>
          </a:r>
        </a:p>
      </dgm:t>
    </dgm:pt>
    <dgm:pt modelId="{B28F25E3-687E-4E99-BD1E-11EC33606D35}" type="parTrans" cxnId="{13E32491-9E61-4A06-99F9-037F1E0B9037}">
      <dgm:prSet/>
      <dgm:spPr/>
      <dgm:t>
        <a:bodyPr/>
        <a:lstStyle/>
        <a:p>
          <a:endParaRPr lang="en-US"/>
        </a:p>
      </dgm:t>
    </dgm:pt>
    <dgm:pt modelId="{C9814F98-2F3F-4377-AB3A-F002A3884B92}" type="sibTrans" cxnId="{13E32491-9E61-4A06-99F9-037F1E0B9037}">
      <dgm:prSet/>
      <dgm:spPr/>
      <dgm:t>
        <a:bodyPr/>
        <a:lstStyle/>
        <a:p>
          <a:endParaRPr lang="en-US"/>
        </a:p>
      </dgm:t>
    </dgm:pt>
    <dgm:pt modelId="{43F11676-24DA-4DDD-BE3C-9F0669B4B964}">
      <dgm:prSet phldrT="[Text]"/>
      <dgm:spPr/>
      <dgm:t>
        <a:bodyPr/>
        <a:lstStyle/>
        <a:p>
          <a:r>
            <a:rPr lang="en-US" dirty="0"/>
            <a:t>API’S</a:t>
          </a:r>
        </a:p>
      </dgm:t>
    </dgm:pt>
    <dgm:pt modelId="{5E02FAF1-C9D5-47FA-BBBB-FFED50AFF14E}" type="parTrans" cxnId="{E22B9E3F-A5E1-4C87-9FD0-2FC262A3CF53}">
      <dgm:prSet/>
      <dgm:spPr/>
      <dgm:t>
        <a:bodyPr/>
        <a:lstStyle/>
        <a:p>
          <a:endParaRPr lang="en-US"/>
        </a:p>
      </dgm:t>
    </dgm:pt>
    <dgm:pt modelId="{32E2E62E-65F3-45F0-B5F2-23D0C0AF4FBC}" type="sibTrans" cxnId="{E22B9E3F-A5E1-4C87-9FD0-2FC262A3CF53}">
      <dgm:prSet/>
      <dgm:spPr/>
      <dgm:t>
        <a:bodyPr/>
        <a:lstStyle/>
        <a:p>
          <a:endParaRPr lang="en-US"/>
        </a:p>
      </dgm:t>
    </dgm:pt>
    <dgm:pt modelId="{2BA09427-DFCD-4ACF-B982-077270D9ECF6}">
      <dgm:prSet phldrT="[Text]"/>
      <dgm:spPr/>
      <dgm:t>
        <a:bodyPr/>
        <a:lstStyle/>
        <a:p>
          <a:r>
            <a:rPr lang="en-US" dirty="0"/>
            <a:t>Tools</a:t>
          </a:r>
        </a:p>
      </dgm:t>
    </dgm:pt>
    <dgm:pt modelId="{7A3FDD3D-C08C-460E-8F6E-2648AB551B99}" type="parTrans" cxnId="{BB52ACC2-A4B0-442E-991B-918E8DACF036}">
      <dgm:prSet/>
      <dgm:spPr/>
      <dgm:t>
        <a:bodyPr/>
        <a:lstStyle/>
        <a:p>
          <a:endParaRPr lang="en-US"/>
        </a:p>
      </dgm:t>
    </dgm:pt>
    <dgm:pt modelId="{74759CF8-B97F-42FA-959C-C421D766FBA1}" type="sibTrans" cxnId="{BB52ACC2-A4B0-442E-991B-918E8DACF036}">
      <dgm:prSet/>
      <dgm:spPr/>
      <dgm:t>
        <a:bodyPr/>
        <a:lstStyle/>
        <a:p>
          <a:endParaRPr lang="en-US"/>
        </a:p>
      </dgm:t>
    </dgm:pt>
    <dgm:pt modelId="{765FE80A-DD32-4347-A5DC-5D7302E2BC15}" type="pres">
      <dgm:prSet presAssocID="{F8898F30-B778-43BF-9493-A3275DE2459F}" presName="cycle" presStyleCnt="0">
        <dgm:presLayoutVars>
          <dgm:dir/>
          <dgm:resizeHandles val="exact"/>
        </dgm:presLayoutVars>
      </dgm:prSet>
      <dgm:spPr/>
    </dgm:pt>
    <dgm:pt modelId="{11D4E183-F0D0-4CC1-985F-D00BE5BCC82A}" type="pres">
      <dgm:prSet presAssocID="{C86EFC2A-F37F-479A-BB00-57453B143699}" presName="dummy" presStyleCnt="0"/>
      <dgm:spPr/>
    </dgm:pt>
    <dgm:pt modelId="{DECDF3A6-6993-4CAD-9B84-F04505BBAE17}" type="pres">
      <dgm:prSet presAssocID="{C86EFC2A-F37F-479A-BB00-57453B143699}" presName="node" presStyleLbl="revTx" presStyleIdx="0" presStyleCnt="5">
        <dgm:presLayoutVars>
          <dgm:bulletEnabled val="1"/>
        </dgm:presLayoutVars>
      </dgm:prSet>
      <dgm:spPr/>
    </dgm:pt>
    <dgm:pt modelId="{36883111-8FF7-4AFA-96B2-89BFF91A4322}" type="pres">
      <dgm:prSet presAssocID="{777D032F-1159-448F-B8BE-F3EE0A18C462}" presName="sibTrans" presStyleLbl="node1" presStyleIdx="0" presStyleCnt="5"/>
      <dgm:spPr/>
    </dgm:pt>
    <dgm:pt modelId="{BF7E8FB0-644A-4511-AEB6-E212BA887493}" type="pres">
      <dgm:prSet presAssocID="{8273E9A3-17E4-4FAB-9784-DBCEBD653FCD}" presName="dummy" presStyleCnt="0"/>
      <dgm:spPr/>
    </dgm:pt>
    <dgm:pt modelId="{0231339B-80F5-4143-9487-AACF6F05C6A8}" type="pres">
      <dgm:prSet presAssocID="{8273E9A3-17E4-4FAB-9784-DBCEBD653FCD}" presName="node" presStyleLbl="revTx" presStyleIdx="1" presStyleCnt="5">
        <dgm:presLayoutVars>
          <dgm:bulletEnabled val="1"/>
        </dgm:presLayoutVars>
      </dgm:prSet>
      <dgm:spPr/>
    </dgm:pt>
    <dgm:pt modelId="{1F2DE05A-B329-4CB1-BA54-8BCCC6B841DA}" type="pres">
      <dgm:prSet presAssocID="{FA88EDD5-6860-40DF-B6A2-880B2FF1BC91}" presName="sibTrans" presStyleLbl="node1" presStyleIdx="1" presStyleCnt="5"/>
      <dgm:spPr/>
    </dgm:pt>
    <dgm:pt modelId="{C21E441C-3F26-4C9B-B773-B4C702365B3E}" type="pres">
      <dgm:prSet presAssocID="{EDDCC3C7-C257-49A3-A4C7-A77910549836}" presName="dummy" presStyleCnt="0"/>
      <dgm:spPr/>
    </dgm:pt>
    <dgm:pt modelId="{39722119-2501-4495-8E85-047187FD5342}" type="pres">
      <dgm:prSet presAssocID="{EDDCC3C7-C257-49A3-A4C7-A77910549836}" presName="node" presStyleLbl="revTx" presStyleIdx="2" presStyleCnt="5" custScaleX="106654" custRadScaleRad="92988" custRadScaleInc="0">
        <dgm:presLayoutVars>
          <dgm:bulletEnabled val="1"/>
        </dgm:presLayoutVars>
      </dgm:prSet>
      <dgm:spPr/>
    </dgm:pt>
    <dgm:pt modelId="{28605776-BF0A-42EB-8309-FA548D8E19F8}" type="pres">
      <dgm:prSet presAssocID="{C9814F98-2F3F-4377-AB3A-F002A3884B92}" presName="sibTrans" presStyleLbl="node1" presStyleIdx="2" presStyleCnt="5"/>
      <dgm:spPr/>
    </dgm:pt>
    <dgm:pt modelId="{BB8AA72F-6E4D-4656-BD1B-CED5781EE756}" type="pres">
      <dgm:prSet presAssocID="{43F11676-24DA-4DDD-BE3C-9F0669B4B964}" presName="dummy" presStyleCnt="0"/>
      <dgm:spPr/>
    </dgm:pt>
    <dgm:pt modelId="{97DA7173-DFD1-4560-A3B6-7154415C0AC1}" type="pres">
      <dgm:prSet presAssocID="{43F11676-24DA-4DDD-BE3C-9F0669B4B964}" presName="node" presStyleLbl="revTx" presStyleIdx="3" presStyleCnt="5">
        <dgm:presLayoutVars>
          <dgm:bulletEnabled val="1"/>
        </dgm:presLayoutVars>
      </dgm:prSet>
      <dgm:spPr/>
    </dgm:pt>
    <dgm:pt modelId="{FD9312A5-C67C-4A5F-AC76-C2386C456773}" type="pres">
      <dgm:prSet presAssocID="{32E2E62E-65F3-45F0-B5F2-23D0C0AF4FBC}" presName="sibTrans" presStyleLbl="node1" presStyleIdx="3" presStyleCnt="5"/>
      <dgm:spPr/>
    </dgm:pt>
    <dgm:pt modelId="{EE4E21EA-FB59-4D0E-83F6-84AB37BAF622}" type="pres">
      <dgm:prSet presAssocID="{2BA09427-DFCD-4ACF-B982-077270D9ECF6}" presName="dummy" presStyleCnt="0"/>
      <dgm:spPr/>
    </dgm:pt>
    <dgm:pt modelId="{CDAEDDE4-DE74-4F24-BFCF-0DC377D6597A}" type="pres">
      <dgm:prSet presAssocID="{2BA09427-DFCD-4ACF-B982-077270D9ECF6}" presName="node" presStyleLbl="revTx" presStyleIdx="4" presStyleCnt="5">
        <dgm:presLayoutVars>
          <dgm:bulletEnabled val="1"/>
        </dgm:presLayoutVars>
      </dgm:prSet>
      <dgm:spPr/>
    </dgm:pt>
    <dgm:pt modelId="{1F62ADB1-137B-486A-9F87-349802F5A572}" type="pres">
      <dgm:prSet presAssocID="{74759CF8-B97F-42FA-959C-C421D766FBA1}" presName="sibTrans" presStyleLbl="node1" presStyleIdx="4" presStyleCnt="5"/>
      <dgm:spPr/>
    </dgm:pt>
  </dgm:ptLst>
  <dgm:cxnLst>
    <dgm:cxn modelId="{D0699F05-726E-4FD5-AFA3-53D2BA9C93F4}" type="presOf" srcId="{74759CF8-B97F-42FA-959C-C421D766FBA1}" destId="{1F62ADB1-137B-486A-9F87-349802F5A572}" srcOrd="0" destOrd="0" presId="urn:microsoft.com/office/officeart/2005/8/layout/cycle1"/>
    <dgm:cxn modelId="{FB26FB08-ECC8-4120-BB16-06CF112EDD4A}" type="presOf" srcId="{43F11676-24DA-4DDD-BE3C-9F0669B4B964}" destId="{97DA7173-DFD1-4560-A3B6-7154415C0AC1}" srcOrd="0" destOrd="0" presId="urn:microsoft.com/office/officeart/2005/8/layout/cycle1"/>
    <dgm:cxn modelId="{79FD7A2F-585C-4EA6-9B59-08505737C5DD}" srcId="{F8898F30-B778-43BF-9493-A3275DE2459F}" destId="{8273E9A3-17E4-4FAB-9784-DBCEBD653FCD}" srcOrd="1" destOrd="0" parTransId="{F402DB62-674D-459B-BF56-E02D6ABE18B8}" sibTransId="{FA88EDD5-6860-40DF-B6A2-880B2FF1BC91}"/>
    <dgm:cxn modelId="{E22B9E3F-A5E1-4C87-9FD0-2FC262A3CF53}" srcId="{F8898F30-B778-43BF-9493-A3275DE2459F}" destId="{43F11676-24DA-4DDD-BE3C-9F0669B4B964}" srcOrd="3" destOrd="0" parTransId="{5E02FAF1-C9D5-47FA-BBBB-FFED50AFF14E}" sibTransId="{32E2E62E-65F3-45F0-B5F2-23D0C0AF4FBC}"/>
    <dgm:cxn modelId="{600CA85D-9317-48A0-A60E-52D869FEFE93}" type="presOf" srcId="{32E2E62E-65F3-45F0-B5F2-23D0C0AF4FBC}" destId="{FD9312A5-C67C-4A5F-AC76-C2386C456773}" srcOrd="0" destOrd="0" presId="urn:microsoft.com/office/officeart/2005/8/layout/cycle1"/>
    <dgm:cxn modelId="{5533404A-6A19-4D03-8AA6-A34DE6281CF8}" type="presOf" srcId="{EDDCC3C7-C257-49A3-A4C7-A77910549836}" destId="{39722119-2501-4495-8E85-047187FD5342}" srcOrd="0" destOrd="0" presId="urn:microsoft.com/office/officeart/2005/8/layout/cycle1"/>
    <dgm:cxn modelId="{0DA73773-2251-48A8-AF5B-D7E20371268E}" srcId="{F8898F30-B778-43BF-9493-A3275DE2459F}" destId="{C86EFC2A-F37F-479A-BB00-57453B143699}" srcOrd="0" destOrd="0" parTransId="{87991D7A-91B6-4E75-864E-2A084F542E97}" sibTransId="{777D032F-1159-448F-B8BE-F3EE0A18C462}"/>
    <dgm:cxn modelId="{536A4C56-16D8-4204-8B35-9AA4103CC6BA}" type="presOf" srcId="{2BA09427-DFCD-4ACF-B982-077270D9ECF6}" destId="{CDAEDDE4-DE74-4F24-BFCF-0DC377D6597A}" srcOrd="0" destOrd="0" presId="urn:microsoft.com/office/officeart/2005/8/layout/cycle1"/>
    <dgm:cxn modelId="{13E32491-9E61-4A06-99F9-037F1E0B9037}" srcId="{F8898F30-B778-43BF-9493-A3275DE2459F}" destId="{EDDCC3C7-C257-49A3-A4C7-A77910549836}" srcOrd="2" destOrd="0" parTransId="{B28F25E3-687E-4E99-BD1E-11EC33606D35}" sibTransId="{C9814F98-2F3F-4377-AB3A-F002A3884B92}"/>
    <dgm:cxn modelId="{B5D208A5-09E7-4D22-ACC2-D96869A9E28F}" type="presOf" srcId="{777D032F-1159-448F-B8BE-F3EE0A18C462}" destId="{36883111-8FF7-4AFA-96B2-89BFF91A4322}" srcOrd="0" destOrd="0" presId="urn:microsoft.com/office/officeart/2005/8/layout/cycle1"/>
    <dgm:cxn modelId="{BB52ACC2-A4B0-442E-991B-918E8DACF036}" srcId="{F8898F30-B778-43BF-9493-A3275DE2459F}" destId="{2BA09427-DFCD-4ACF-B982-077270D9ECF6}" srcOrd="4" destOrd="0" parTransId="{7A3FDD3D-C08C-460E-8F6E-2648AB551B99}" sibTransId="{74759CF8-B97F-42FA-959C-C421D766FBA1}"/>
    <dgm:cxn modelId="{FD9CA8D6-7F15-4F62-9CDB-5E22D6BF2056}" type="presOf" srcId="{FA88EDD5-6860-40DF-B6A2-880B2FF1BC91}" destId="{1F2DE05A-B329-4CB1-BA54-8BCCC6B841DA}" srcOrd="0" destOrd="0" presId="urn:microsoft.com/office/officeart/2005/8/layout/cycle1"/>
    <dgm:cxn modelId="{1D25FFD7-01AE-4450-9553-6B591548B7B2}" type="presOf" srcId="{C9814F98-2F3F-4377-AB3A-F002A3884B92}" destId="{28605776-BF0A-42EB-8309-FA548D8E19F8}" srcOrd="0" destOrd="0" presId="urn:microsoft.com/office/officeart/2005/8/layout/cycle1"/>
    <dgm:cxn modelId="{A022EDE1-B3BB-45F1-8660-165DA98FA3D9}" type="presOf" srcId="{F8898F30-B778-43BF-9493-A3275DE2459F}" destId="{765FE80A-DD32-4347-A5DC-5D7302E2BC15}" srcOrd="0" destOrd="0" presId="urn:microsoft.com/office/officeart/2005/8/layout/cycle1"/>
    <dgm:cxn modelId="{A8220BEF-B7C6-4F79-81F9-D071771ADB05}" type="presOf" srcId="{C86EFC2A-F37F-479A-BB00-57453B143699}" destId="{DECDF3A6-6993-4CAD-9B84-F04505BBAE17}" srcOrd="0" destOrd="0" presId="urn:microsoft.com/office/officeart/2005/8/layout/cycle1"/>
    <dgm:cxn modelId="{C5C9C9F2-D73B-4D55-BCF6-0AF220C55FF8}" type="presOf" srcId="{8273E9A3-17E4-4FAB-9784-DBCEBD653FCD}" destId="{0231339B-80F5-4143-9487-AACF6F05C6A8}" srcOrd="0" destOrd="0" presId="urn:microsoft.com/office/officeart/2005/8/layout/cycle1"/>
    <dgm:cxn modelId="{ADF7DB0F-76B5-4A04-BB25-6EFA9F453092}" type="presParOf" srcId="{765FE80A-DD32-4347-A5DC-5D7302E2BC15}" destId="{11D4E183-F0D0-4CC1-985F-D00BE5BCC82A}" srcOrd="0" destOrd="0" presId="urn:microsoft.com/office/officeart/2005/8/layout/cycle1"/>
    <dgm:cxn modelId="{045FF938-B5DA-4FE2-B0F4-70242A453467}" type="presParOf" srcId="{765FE80A-DD32-4347-A5DC-5D7302E2BC15}" destId="{DECDF3A6-6993-4CAD-9B84-F04505BBAE17}" srcOrd="1" destOrd="0" presId="urn:microsoft.com/office/officeart/2005/8/layout/cycle1"/>
    <dgm:cxn modelId="{0B663865-A0E8-4D8F-942E-A32B2899F3B7}" type="presParOf" srcId="{765FE80A-DD32-4347-A5DC-5D7302E2BC15}" destId="{36883111-8FF7-4AFA-96B2-89BFF91A4322}" srcOrd="2" destOrd="0" presId="urn:microsoft.com/office/officeart/2005/8/layout/cycle1"/>
    <dgm:cxn modelId="{CF63A15F-9D07-4FEE-B7CB-E0A58C3C75EA}" type="presParOf" srcId="{765FE80A-DD32-4347-A5DC-5D7302E2BC15}" destId="{BF7E8FB0-644A-4511-AEB6-E212BA887493}" srcOrd="3" destOrd="0" presId="urn:microsoft.com/office/officeart/2005/8/layout/cycle1"/>
    <dgm:cxn modelId="{D398C3A9-1E1F-4415-8ABB-6EE1B2F578C4}" type="presParOf" srcId="{765FE80A-DD32-4347-A5DC-5D7302E2BC15}" destId="{0231339B-80F5-4143-9487-AACF6F05C6A8}" srcOrd="4" destOrd="0" presId="urn:microsoft.com/office/officeart/2005/8/layout/cycle1"/>
    <dgm:cxn modelId="{AF6B992F-3A3C-454F-8732-C75D4BBB04DA}" type="presParOf" srcId="{765FE80A-DD32-4347-A5DC-5D7302E2BC15}" destId="{1F2DE05A-B329-4CB1-BA54-8BCCC6B841DA}" srcOrd="5" destOrd="0" presId="urn:microsoft.com/office/officeart/2005/8/layout/cycle1"/>
    <dgm:cxn modelId="{5CD5379A-0877-47E1-963B-908C16A91B61}" type="presParOf" srcId="{765FE80A-DD32-4347-A5DC-5D7302E2BC15}" destId="{C21E441C-3F26-4C9B-B773-B4C702365B3E}" srcOrd="6" destOrd="0" presId="urn:microsoft.com/office/officeart/2005/8/layout/cycle1"/>
    <dgm:cxn modelId="{7AB7F311-0F4F-4CBF-823A-90884AFE77E2}" type="presParOf" srcId="{765FE80A-DD32-4347-A5DC-5D7302E2BC15}" destId="{39722119-2501-4495-8E85-047187FD5342}" srcOrd="7" destOrd="0" presId="urn:microsoft.com/office/officeart/2005/8/layout/cycle1"/>
    <dgm:cxn modelId="{B3E6BAD2-EF31-4DF1-A54C-55EBE783F69A}" type="presParOf" srcId="{765FE80A-DD32-4347-A5DC-5D7302E2BC15}" destId="{28605776-BF0A-42EB-8309-FA548D8E19F8}" srcOrd="8" destOrd="0" presId="urn:microsoft.com/office/officeart/2005/8/layout/cycle1"/>
    <dgm:cxn modelId="{0D245241-3B9B-4FD3-9069-15E502C4B866}" type="presParOf" srcId="{765FE80A-DD32-4347-A5DC-5D7302E2BC15}" destId="{BB8AA72F-6E4D-4656-BD1B-CED5781EE756}" srcOrd="9" destOrd="0" presId="urn:microsoft.com/office/officeart/2005/8/layout/cycle1"/>
    <dgm:cxn modelId="{82B83A4F-13CF-43C1-B1A7-76C2C2BE6378}" type="presParOf" srcId="{765FE80A-DD32-4347-A5DC-5D7302E2BC15}" destId="{97DA7173-DFD1-4560-A3B6-7154415C0AC1}" srcOrd="10" destOrd="0" presId="urn:microsoft.com/office/officeart/2005/8/layout/cycle1"/>
    <dgm:cxn modelId="{53443C9D-EB82-40B5-BBD2-060F21A12169}" type="presParOf" srcId="{765FE80A-DD32-4347-A5DC-5D7302E2BC15}" destId="{FD9312A5-C67C-4A5F-AC76-C2386C456773}" srcOrd="11" destOrd="0" presId="urn:microsoft.com/office/officeart/2005/8/layout/cycle1"/>
    <dgm:cxn modelId="{17C0070E-AF02-41E3-8073-964E867EB0FB}" type="presParOf" srcId="{765FE80A-DD32-4347-A5DC-5D7302E2BC15}" destId="{EE4E21EA-FB59-4D0E-83F6-84AB37BAF622}" srcOrd="12" destOrd="0" presId="urn:microsoft.com/office/officeart/2005/8/layout/cycle1"/>
    <dgm:cxn modelId="{292B0A93-2E0E-40A4-8BD5-60EBEFE456B6}" type="presParOf" srcId="{765FE80A-DD32-4347-A5DC-5D7302E2BC15}" destId="{CDAEDDE4-DE74-4F24-BFCF-0DC377D6597A}" srcOrd="13" destOrd="0" presId="urn:microsoft.com/office/officeart/2005/8/layout/cycle1"/>
    <dgm:cxn modelId="{4FC4BCB5-8113-47C0-8799-2F6AAC6E9322}" type="presParOf" srcId="{765FE80A-DD32-4347-A5DC-5D7302E2BC15}" destId="{1F62ADB1-137B-486A-9F87-349802F5A572}"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API’S</a:t>
          </a:r>
          <a:endParaRPr lang="en-US" sz="3600" kern="1200" dirty="0">
            <a:solidFill>
              <a:schemeClr val="tx1"/>
            </a:solidFill>
          </a:endParaRP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 SQL</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DF3A6-6993-4CAD-9B84-F04505BBAE17}">
      <dsp:nvSpPr>
        <dsp:cNvPr id="0" name=""/>
        <dsp:cNvSpPr/>
      </dsp:nvSpPr>
      <dsp:spPr>
        <a:xfrm>
          <a:off x="4677762"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DS</a:t>
          </a:r>
        </a:p>
      </dsp:txBody>
      <dsp:txXfrm>
        <a:off x="4677762" y="39693"/>
        <a:ext cx="1340166" cy="1340166"/>
      </dsp:txXfrm>
    </dsp:sp>
    <dsp:sp modelId="{36883111-8FF7-4AFA-96B2-89BFF91A4322}">
      <dsp:nvSpPr>
        <dsp:cNvPr id="0" name=""/>
        <dsp:cNvSpPr/>
      </dsp:nvSpPr>
      <dsp:spPr>
        <a:xfrm>
          <a:off x="1521766" y="508"/>
          <a:ext cx="5029001" cy="5029001"/>
        </a:xfrm>
        <a:prstGeom prst="circularArrow">
          <a:avLst>
            <a:gd name="adj1" fmla="val 5197"/>
            <a:gd name="adj2" fmla="val 335647"/>
            <a:gd name="adj3" fmla="val 21294325"/>
            <a:gd name="adj4" fmla="val 19765290"/>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231339B-80F5-4143-9487-AACF6F05C6A8}">
      <dsp:nvSpPr>
        <dsp:cNvPr id="0" name=""/>
        <dsp:cNvSpPr/>
      </dsp:nvSpPr>
      <dsp:spPr>
        <a:xfrm>
          <a:off x="5488362"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SQL</a:t>
          </a:r>
        </a:p>
      </dsp:txBody>
      <dsp:txXfrm>
        <a:off x="5488362" y="2534463"/>
        <a:ext cx="1340166" cy="1340166"/>
      </dsp:txXfrm>
    </dsp:sp>
    <dsp:sp modelId="{1F2DE05A-B329-4CB1-BA54-8BCCC6B841DA}">
      <dsp:nvSpPr>
        <dsp:cNvPr id="0" name=""/>
        <dsp:cNvSpPr/>
      </dsp:nvSpPr>
      <dsp:spPr>
        <a:xfrm>
          <a:off x="1717253" y="-221678"/>
          <a:ext cx="5029001" cy="5029001"/>
        </a:xfrm>
        <a:prstGeom prst="circularArrow">
          <a:avLst>
            <a:gd name="adj1" fmla="val 5197"/>
            <a:gd name="adj2" fmla="val 335647"/>
            <a:gd name="adj3" fmla="val 4257083"/>
            <a:gd name="adj4" fmla="val 2708675"/>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722119-2501-4495-8E85-047187FD5342}">
      <dsp:nvSpPr>
        <dsp:cNvPr id="0" name=""/>
        <dsp:cNvSpPr/>
      </dsp:nvSpPr>
      <dsp:spPr>
        <a:xfrm>
          <a:off x="3321596" y="3919850"/>
          <a:ext cx="1429341"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No</a:t>
          </a:r>
          <a:r>
            <a:rPr lang="en-US" sz="3600" kern="1200" dirty="0"/>
            <a:t>SQL </a:t>
          </a:r>
        </a:p>
      </dsp:txBody>
      <dsp:txXfrm>
        <a:off x="3321596" y="3919850"/>
        <a:ext cx="1429341" cy="1340166"/>
      </dsp:txXfrm>
    </dsp:sp>
    <dsp:sp modelId="{28605776-BF0A-42EB-8309-FA548D8E19F8}">
      <dsp:nvSpPr>
        <dsp:cNvPr id="0" name=""/>
        <dsp:cNvSpPr/>
      </dsp:nvSpPr>
      <dsp:spPr>
        <a:xfrm>
          <a:off x="1326280" y="-221678"/>
          <a:ext cx="5029001" cy="5029001"/>
        </a:xfrm>
        <a:prstGeom prst="circularArrow">
          <a:avLst>
            <a:gd name="adj1" fmla="val 5197"/>
            <a:gd name="adj2" fmla="val 335647"/>
            <a:gd name="adj3" fmla="val 7755678"/>
            <a:gd name="adj4" fmla="val 6207269"/>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7DA7173-DFD1-4560-A3B6-7154415C0AC1}">
      <dsp:nvSpPr>
        <dsp:cNvPr id="0" name=""/>
        <dsp:cNvSpPr/>
      </dsp:nvSpPr>
      <dsp:spPr>
        <a:xfrm>
          <a:off x="1244005" y="253446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API’S</a:t>
          </a:r>
        </a:p>
      </dsp:txBody>
      <dsp:txXfrm>
        <a:off x="1244005" y="2534463"/>
        <a:ext cx="1340166" cy="1340166"/>
      </dsp:txXfrm>
    </dsp:sp>
    <dsp:sp modelId="{FD9312A5-C67C-4A5F-AC76-C2386C456773}">
      <dsp:nvSpPr>
        <dsp:cNvPr id="0" name=""/>
        <dsp:cNvSpPr/>
      </dsp:nvSpPr>
      <dsp:spPr>
        <a:xfrm>
          <a:off x="1521766" y="508"/>
          <a:ext cx="5029001" cy="5029001"/>
        </a:xfrm>
        <a:prstGeom prst="circularArrow">
          <a:avLst>
            <a:gd name="adj1" fmla="val 5197"/>
            <a:gd name="adj2" fmla="val 335647"/>
            <a:gd name="adj3" fmla="val 12299063"/>
            <a:gd name="adj4" fmla="val 10770028"/>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DAEDDE4-DE74-4F24-BFCF-0DC377D6597A}">
      <dsp:nvSpPr>
        <dsp:cNvPr id="0" name=""/>
        <dsp:cNvSpPr/>
      </dsp:nvSpPr>
      <dsp:spPr>
        <a:xfrm>
          <a:off x="2054605" y="39693"/>
          <a:ext cx="1340166" cy="1340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r>
            <a:rPr lang="en-US" sz="4200" kern="1200" dirty="0"/>
            <a:t>Tools</a:t>
          </a:r>
        </a:p>
      </dsp:txBody>
      <dsp:txXfrm>
        <a:off x="2054605" y="39693"/>
        <a:ext cx="1340166" cy="1340166"/>
      </dsp:txXfrm>
    </dsp:sp>
    <dsp:sp modelId="{1F62ADB1-137B-486A-9F87-349802F5A572}">
      <dsp:nvSpPr>
        <dsp:cNvPr id="0" name=""/>
        <dsp:cNvSpPr/>
      </dsp:nvSpPr>
      <dsp:spPr>
        <a:xfrm>
          <a:off x="1521766" y="508"/>
          <a:ext cx="5029001" cy="5029001"/>
        </a:xfrm>
        <a:prstGeom prst="circularArrow">
          <a:avLst>
            <a:gd name="adj1" fmla="val 5197"/>
            <a:gd name="adj2" fmla="val 335647"/>
            <a:gd name="adj3" fmla="val 16866805"/>
            <a:gd name="adj4" fmla="val 15197547"/>
            <a:gd name="adj5" fmla="val 6063"/>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825550"/>
            <a:ext cx="5340531" cy="2157999"/>
          </a:xfrm>
        </p:spPr>
        <p:txBody>
          <a:bodyPr/>
          <a:lstStyle/>
          <a:p>
            <a:r>
              <a:rPr lang="en-US" altLang="ko-KR" sz="3600">
                <a:latin typeface="+mj-lt"/>
                <a:cs typeface="Arial" panose="020B0604020202020204" pitchFamily="34" charset="0"/>
              </a:rPr>
              <a:t>SCIENCE AND TECH</a:t>
            </a:r>
            <a:br>
              <a:rPr lang="en-US" altLang="ko-KR" sz="3600">
                <a:latin typeface="+mj-lt"/>
                <a:cs typeface="Arial" panose="020B0604020202020204" pitchFamily="34" charset="0"/>
              </a:rPr>
            </a:br>
            <a:r>
              <a:rPr lang="en-US" altLang="ko-KR" sz="3600">
                <a:latin typeface="+mj-lt"/>
                <a:cs typeface="Arial" panose="020B0604020202020204" pitchFamily="34" charset="0"/>
              </a:rPr>
              <a:t>COMMITTEE HEAD</a:t>
            </a:r>
            <a:br>
              <a:rPr lang="en-US" altLang="ko-KR" sz="3600">
                <a:latin typeface="+mj-lt"/>
                <a:cs typeface="Arial" panose="020B0604020202020204" pitchFamily="34" charset="0"/>
              </a:rPr>
            </a:br>
            <a:r>
              <a:rPr lang="en-US" altLang="ko-KR" sz="3600">
                <a:latin typeface="+mj-lt"/>
                <a:cs typeface="Arial" panose="020B0604020202020204" pitchFamily="34" charset="0"/>
              </a:rPr>
              <a:t>PLAN</a:t>
            </a:r>
            <a:br>
              <a:rPr lang="en-US" altLang="ko-KR" sz="3600">
                <a:latin typeface="+mj-lt"/>
                <a:cs typeface="Arial" panose="020B0604020202020204" pitchFamily="34" charset="0"/>
              </a:rPr>
            </a:b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lnSpcReduction="10000"/>
          </a:bodyPr>
          <a:lstStyle/>
          <a:p>
            <a:r>
              <a:rPr lang="en-US" sz="2400"/>
              <a:t>Mahmoud mohamed ibrahim</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extLst>
              <p:ext uri="{D42A27DB-BD31-4B8C-83A1-F6EECF244321}">
                <p14:modId xmlns:p14="http://schemas.microsoft.com/office/powerpoint/2010/main" val="2763549133"/>
              </p:ext>
            </p:extLst>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5" name="Chord 4">
            <a:extLst>
              <a:ext uri="{FF2B5EF4-FFF2-40B4-BE49-F238E27FC236}">
                <a16:creationId xmlns:a16="http://schemas.microsoft.com/office/drawing/2014/main" id="{A508A762-18BA-ED0B-818A-9138D2CE0A25}"/>
              </a:ext>
            </a:extLst>
          </p:cNvPr>
          <p:cNvSpPr/>
          <p:nvPr/>
        </p:nvSpPr>
        <p:spPr>
          <a:xfrm>
            <a:off x="4165079" y="4703233"/>
            <a:ext cx="1376526" cy="1221101"/>
          </a:xfrm>
          <a:prstGeom prst="chord">
            <a:avLst>
              <a:gd name="adj1" fmla="val 5116061"/>
              <a:gd name="adj2" fmla="val 16512341"/>
            </a:avLst>
          </a:prstGeom>
          <a:solidFill>
            <a:schemeClr val="accent1">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73695176-1E54-5311-F9DD-24DF11D56548}"/>
              </a:ext>
            </a:extLst>
          </p:cNvPr>
          <p:cNvSpPr/>
          <p:nvPr/>
        </p:nvSpPr>
        <p:spPr>
          <a:xfrm>
            <a:off x="4207327" y="4703233"/>
            <a:ext cx="1334278" cy="1221101"/>
          </a:xfrm>
          <a:prstGeom prst="ellipse">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1664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0D5A-D1D5-229D-F5B3-252E50B6D6A2}"/>
              </a:ext>
            </a:extLst>
          </p:cNvPr>
          <p:cNvSpPr>
            <a:spLocks noGrp="1"/>
          </p:cNvSpPr>
          <p:nvPr>
            <p:ph type="title"/>
          </p:nvPr>
        </p:nvSpPr>
        <p:spPr>
          <a:xfrm>
            <a:off x="368367" y="5510830"/>
            <a:ext cx="4082142" cy="844904"/>
          </a:xfrm>
        </p:spPr>
        <p:txBody>
          <a:bodyPr>
            <a:normAutofit fontScale="90000"/>
          </a:bodyPr>
          <a:lstStyle/>
          <a:p>
            <a:r>
              <a:rPr lang="en-US" dirty="0"/>
              <a:t>Api’s</a:t>
            </a:r>
            <a:br>
              <a:rPr lang="en-US" dirty="0"/>
            </a:br>
            <a:r>
              <a:rPr lang="en-US" dirty="0"/>
              <a:t>(12-1)</a:t>
            </a:r>
          </a:p>
        </p:txBody>
      </p:sp>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447868" y="1423439"/>
            <a:ext cx="2855166"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0628" y="2584096"/>
            <a:ext cx="2929811" cy="844904"/>
          </a:xfrm>
        </p:spPr>
        <p:txBody>
          <a:bodyPr>
            <a:normAutofit/>
          </a:bodyPr>
          <a:lstStyle/>
          <a:p>
            <a:r>
              <a:rPr lang="en-US" sz="3200" dirty="0"/>
              <a:t>Second session</a:t>
            </a:r>
          </a:p>
        </p:txBody>
      </p:sp>
      <p:sp>
        <p:nvSpPr>
          <p:cNvPr id="5" name="Text Placeholder 4">
            <a:extLst>
              <a:ext uri="{FF2B5EF4-FFF2-40B4-BE49-F238E27FC236}">
                <a16:creationId xmlns:a16="http://schemas.microsoft.com/office/drawing/2014/main" id="{7EDBE10D-6AD8-1693-CB6B-F4FD4275E7E8}"/>
              </a:ext>
            </a:extLst>
          </p:cNvPr>
          <p:cNvSpPr>
            <a:spLocks noGrp="1"/>
          </p:cNvSpPr>
          <p:nvPr>
            <p:ph type="body" sz="quarter" idx="15"/>
          </p:nvPr>
        </p:nvSpPr>
        <p:spPr>
          <a:xfrm>
            <a:off x="-447868" y="3611206"/>
            <a:ext cx="2929811" cy="744466"/>
          </a:xfrm>
        </p:spPr>
        <p:txBody>
          <a:bodyPr>
            <a:normAutofit/>
          </a:bodyPr>
          <a:lstStyle/>
          <a:p>
            <a:r>
              <a:rPr lang="en-US" sz="3200" dirty="0"/>
              <a:t>Third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6" y="1325009"/>
            <a:ext cx="5102680" cy="1010842"/>
          </a:xfrm>
        </p:spPr>
        <p:txBody>
          <a:bodyPr>
            <a:normAutofit/>
          </a:bodyPr>
          <a:lstStyle/>
          <a:p>
            <a:r>
              <a:rPr lang="en-US" sz="2800" dirty="0"/>
              <a:t>Network fundamentals , what is server, sample server</a:t>
            </a:r>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846069" y="2466674"/>
            <a:ext cx="5576225" cy="1010842"/>
          </a:xfrm>
        </p:spPr>
        <p:txBody>
          <a:bodyPr/>
          <a:lstStyle/>
          <a:p>
            <a:r>
              <a:rPr lang="en-US" sz="2800" dirty="0"/>
              <a:t>Routing and API’s, sample project</a:t>
            </a:r>
            <a:endParaRPr lang="en-US" dirty="0"/>
          </a:p>
        </p:txBody>
      </p:sp>
      <p:sp>
        <p:nvSpPr>
          <p:cNvPr id="9" name="Text Placeholder 8">
            <a:extLst>
              <a:ext uri="{FF2B5EF4-FFF2-40B4-BE49-F238E27FC236}">
                <a16:creationId xmlns:a16="http://schemas.microsoft.com/office/drawing/2014/main" id="{D5FE0513-21A6-F041-E930-190B8C4A0C6F}"/>
              </a:ext>
            </a:extLst>
          </p:cNvPr>
          <p:cNvSpPr>
            <a:spLocks noGrp="1"/>
          </p:cNvSpPr>
          <p:nvPr>
            <p:ph type="body" sz="quarter" idx="19"/>
          </p:nvPr>
        </p:nvSpPr>
        <p:spPr>
          <a:xfrm>
            <a:off x="5309118" y="3608339"/>
            <a:ext cx="5576225" cy="1072808"/>
          </a:xfrm>
        </p:spPr>
        <p:txBody>
          <a:bodyPr>
            <a:normAutofit/>
          </a:bodyPr>
          <a:lstStyle/>
          <a:p>
            <a:r>
              <a:rPr lang="en-US" sz="2800" dirty="0"/>
              <a:t> server and database connection,   sample crud project</a:t>
            </a:r>
          </a:p>
        </p:txBody>
      </p:sp>
      <p:sp>
        <p:nvSpPr>
          <p:cNvPr id="15" name="Rectangle 14">
            <a:extLst>
              <a:ext uri="{FF2B5EF4-FFF2-40B4-BE49-F238E27FC236}">
                <a16:creationId xmlns:a16="http://schemas.microsoft.com/office/drawing/2014/main" id="{975851AF-64CF-8A83-DABC-4D7503E938B0}"/>
              </a:ext>
            </a:extLst>
          </p:cNvPr>
          <p:cNvSpPr/>
          <p:nvPr/>
        </p:nvSpPr>
        <p:spPr>
          <a:xfrm>
            <a:off x="4886316" y="4811970"/>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14417"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311F4A32-2216-BD4D-DF1C-DDC91385BEB1}"/>
              </a:ext>
            </a:extLst>
          </p:cNvPr>
          <p:cNvSpPr/>
          <p:nvPr/>
        </p:nvSpPr>
        <p:spPr>
          <a:xfrm>
            <a:off x="4354664" y="501354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5520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94996" y="0"/>
            <a:ext cx="7116147" cy="1270518"/>
          </a:xfrm>
        </p:spPr>
        <p:txBody>
          <a:bodyPr>
            <a:normAutofit/>
          </a:bodyPr>
          <a:lstStyle/>
          <a:p>
            <a:r>
              <a:rPr lang="en-US" sz="4400" b="1" dirty="0"/>
              <a:t>Now WHAT!!!!</a:t>
            </a:r>
            <a:endParaRPr lang="en-US" sz="4400" cap="none"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89249" y="1270518"/>
            <a:ext cx="8798767" cy="5174887"/>
          </a:xfrm>
        </p:spPr>
        <p:txBody>
          <a:bodyPr>
            <a:normAutofit/>
          </a:bodyPr>
          <a:lstStyle/>
          <a:p>
            <a:r>
              <a:rPr lang="en-US" sz="3600" b="1" dirty="0"/>
              <a:t>By now almost 10 session first term ends</a:t>
            </a:r>
          </a:p>
          <a:p>
            <a:r>
              <a:rPr lang="en-US" sz="3600" b="1" dirty="0"/>
              <a:t>(1)solving problems weekly</a:t>
            </a:r>
          </a:p>
          <a:p>
            <a:r>
              <a:rPr lang="en-US" sz="3600" b="1" dirty="0"/>
              <a:t>(2) Finishing crud API project </a:t>
            </a:r>
          </a:p>
          <a:p>
            <a:r>
              <a:rPr lang="en-US" sz="3600" b="1" dirty="0"/>
              <a:t>(3)READY FOR SECOND WAVE</a:t>
            </a:r>
          </a:p>
          <a:p>
            <a:r>
              <a:rPr lang="en-US" sz="3600" b="1" dirty="0"/>
              <a:t>(4)Put to rock for second project </a:t>
            </a:r>
          </a:p>
          <a:p>
            <a:r>
              <a:rPr lang="en-US" sz="3600" b="1" dirty="0"/>
              <a:t>And work on dev their old projects</a:t>
            </a:r>
          </a:p>
          <a:p>
            <a:r>
              <a:rPr lang="en-US" sz="3600" b="1" dirty="0"/>
              <a:t>Have break to search for them</a:t>
            </a:r>
          </a:p>
          <a:p>
            <a:endParaRPr lang="en-US" sz="36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Tree>
    <p:extLst>
      <p:ext uri="{BB962C8B-B14F-4D97-AF65-F5344CB8AC3E}">
        <p14:creationId xmlns:p14="http://schemas.microsoft.com/office/powerpoint/2010/main" val="141115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2" name="Oval 1">
            <a:extLst>
              <a:ext uri="{FF2B5EF4-FFF2-40B4-BE49-F238E27FC236}">
                <a16:creationId xmlns:a16="http://schemas.microsoft.com/office/drawing/2014/main" id="{A2789DB2-07AD-E8C3-F6B4-33BE1AF7D240}"/>
              </a:ext>
            </a:extLst>
          </p:cNvPr>
          <p:cNvSpPr/>
          <p:nvPr/>
        </p:nvSpPr>
        <p:spPr>
          <a:xfrm>
            <a:off x="2815358" y="719666"/>
            <a:ext cx="1464906" cy="1445036"/>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6003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9878" y="1045029"/>
            <a:ext cx="5111750" cy="1204912"/>
          </a:xfrm>
        </p:spPr>
        <p:txBody>
          <a:bodyPr>
            <a:normAutofit/>
          </a:bodyPr>
          <a:lstStyle/>
          <a:p>
            <a:r>
              <a:rPr lang="en-US" sz="4400" cap="none" dirty="0"/>
              <a:t>Tools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19878" y="2702154"/>
            <a:ext cx="7661571" cy="2304661"/>
          </a:xfrm>
        </p:spPr>
        <p:txBody>
          <a:bodyPr>
            <a:normAutofit/>
          </a:bodyPr>
          <a:lstStyle/>
          <a:p>
            <a:r>
              <a:rPr lang="en-US" sz="3200" dirty="0"/>
              <a:t>Mastering git and GitHub</a:t>
            </a:r>
          </a:p>
          <a:p>
            <a:r>
              <a:rPr lang="en-US" sz="3200" dirty="0"/>
              <a:t>PR sessions</a:t>
            </a:r>
          </a:p>
          <a:p>
            <a:r>
              <a:rPr lang="en-US" sz="3200" dirty="0"/>
              <a:t>Build your own cv + LinkedIn </a:t>
            </a:r>
          </a:p>
        </p:txBody>
      </p:sp>
      <p:sp>
        <p:nvSpPr>
          <p:cNvPr id="7" name="TextBox 6">
            <a:extLst>
              <a:ext uri="{FF2B5EF4-FFF2-40B4-BE49-F238E27FC236}">
                <a16:creationId xmlns:a16="http://schemas.microsoft.com/office/drawing/2014/main" id="{C23EAC93-A0EB-C2E2-4917-512887C4F8E4}"/>
              </a:ext>
            </a:extLst>
          </p:cNvPr>
          <p:cNvSpPr txBox="1"/>
          <p:nvPr/>
        </p:nvSpPr>
        <p:spPr>
          <a:xfrm>
            <a:off x="8976049" y="3340359"/>
            <a:ext cx="2957804" cy="1754326"/>
          </a:xfrm>
          <a:prstGeom prst="rect">
            <a:avLst/>
          </a:prstGeom>
          <a:noFill/>
        </p:spPr>
        <p:txBody>
          <a:bodyPr wrap="square" rtlCol="0">
            <a:spAutoFit/>
          </a:bodyPr>
          <a:lstStyle/>
          <a:p>
            <a:r>
              <a:rPr lang="en-US" sz="5400" dirty="0"/>
              <a:t>      2 sessions </a:t>
            </a:r>
          </a:p>
        </p:txBody>
      </p:sp>
      <p:sp>
        <p:nvSpPr>
          <p:cNvPr id="8" name="TextBox 7">
            <a:extLst>
              <a:ext uri="{FF2B5EF4-FFF2-40B4-BE49-F238E27FC236}">
                <a16:creationId xmlns:a16="http://schemas.microsoft.com/office/drawing/2014/main" id="{C041AF34-CFC3-47EF-8207-F5CF2A87F16B}"/>
              </a:ext>
            </a:extLst>
          </p:cNvPr>
          <p:cNvSpPr txBox="1"/>
          <p:nvPr/>
        </p:nvSpPr>
        <p:spPr>
          <a:xfrm>
            <a:off x="121298" y="5459028"/>
            <a:ext cx="6260840" cy="707886"/>
          </a:xfrm>
          <a:prstGeom prst="rect">
            <a:avLst/>
          </a:prstGeom>
          <a:noFill/>
        </p:spPr>
        <p:txBody>
          <a:bodyPr wrap="square" rtlCol="0">
            <a:spAutoFit/>
          </a:bodyPr>
          <a:lstStyle/>
          <a:p>
            <a:r>
              <a:rPr lang="en-US" sz="4000" dirty="0">
                <a:solidFill>
                  <a:srgbClr val="C00000"/>
                </a:solidFill>
              </a:rPr>
              <a:t>1</a:t>
            </a:r>
            <a:r>
              <a:rPr lang="en-US" sz="4000" dirty="0"/>
              <a:t> offline+ </a:t>
            </a:r>
            <a:r>
              <a:rPr lang="en-US" sz="4000" dirty="0">
                <a:solidFill>
                  <a:srgbClr val="C00000"/>
                </a:solidFill>
              </a:rPr>
              <a:t>1 </a:t>
            </a:r>
            <a:r>
              <a:rPr lang="en-US" sz="4000" dirty="0"/>
              <a:t>online</a:t>
            </a:r>
          </a:p>
        </p:txBody>
      </p:sp>
      <p:sp>
        <p:nvSpPr>
          <p:cNvPr id="9" name="TextBox 8">
            <a:extLst>
              <a:ext uri="{FF2B5EF4-FFF2-40B4-BE49-F238E27FC236}">
                <a16:creationId xmlns:a16="http://schemas.microsoft.com/office/drawing/2014/main" id="{1BB69DB9-8EE5-FEB7-9943-3CACD011B6F8}"/>
              </a:ext>
            </a:extLst>
          </p:cNvPr>
          <p:cNvSpPr txBox="1"/>
          <p:nvPr/>
        </p:nvSpPr>
        <p:spPr>
          <a:xfrm>
            <a:off x="8741229" y="878044"/>
            <a:ext cx="2957804" cy="769441"/>
          </a:xfrm>
          <a:prstGeom prst="rect">
            <a:avLst/>
          </a:prstGeom>
          <a:noFill/>
        </p:spPr>
        <p:txBody>
          <a:bodyPr wrap="square" rtlCol="0">
            <a:spAutoFit/>
          </a:bodyPr>
          <a:lstStyle/>
          <a:p>
            <a:r>
              <a:rPr lang="en-US" sz="4400" dirty="0"/>
              <a:t>With </a:t>
            </a:r>
            <a:r>
              <a:rPr lang="en-US" sz="4400" dirty="0">
                <a:solidFill>
                  <a:srgbClr val="C00000"/>
                </a:solidFill>
              </a:rPr>
              <a:t>LINUX</a:t>
            </a:r>
          </a:p>
        </p:txBody>
      </p:sp>
    </p:spTree>
    <p:extLst>
      <p:ext uri="{BB962C8B-B14F-4D97-AF65-F5344CB8AC3E}">
        <p14:creationId xmlns:p14="http://schemas.microsoft.com/office/powerpoint/2010/main" val="366411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4" name="Oval 3">
            <a:extLst>
              <a:ext uri="{FF2B5EF4-FFF2-40B4-BE49-F238E27FC236}">
                <a16:creationId xmlns:a16="http://schemas.microsoft.com/office/drawing/2014/main" id="{092F82C9-17DF-CCC8-4B01-36862298FF34}"/>
              </a:ext>
            </a:extLst>
          </p:cNvPr>
          <p:cNvSpPr/>
          <p:nvPr/>
        </p:nvSpPr>
        <p:spPr>
          <a:xfrm>
            <a:off x="5521235" y="803641"/>
            <a:ext cx="1355426" cy="125842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66401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548365" y="1421407"/>
            <a:ext cx="2957803"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9958" y="2443092"/>
            <a:ext cx="2929811" cy="844904"/>
          </a:xfrm>
        </p:spPr>
        <p:txBody>
          <a:bodyPr>
            <a:normAutofit/>
          </a:bodyPr>
          <a:lstStyle/>
          <a:p>
            <a:r>
              <a:rPr lang="en-US" sz="3200" dirty="0"/>
              <a:t>Second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5" y="1325009"/>
            <a:ext cx="6140515" cy="1010842"/>
          </a:xfrm>
        </p:spPr>
        <p:txBody>
          <a:bodyPr>
            <a:normAutofit/>
          </a:bodyPr>
          <a:lstStyle/>
          <a:p>
            <a:r>
              <a:rPr lang="en-US" sz="2800" dirty="0"/>
              <a:t>Binary heap, tries, Topological sort ,Dijkstra .</a:t>
            </a:r>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846069" y="2563068"/>
            <a:ext cx="5874804" cy="1010842"/>
          </a:xfrm>
        </p:spPr>
        <p:txBody>
          <a:bodyPr>
            <a:normAutofit/>
          </a:bodyPr>
          <a:lstStyle/>
          <a:p>
            <a:r>
              <a:rPr lang="en-US" sz="2800" dirty="0"/>
              <a:t>Answer questions + OOP problems</a:t>
            </a:r>
          </a:p>
        </p:txBody>
      </p:sp>
      <p:sp>
        <p:nvSpPr>
          <p:cNvPr id="15" name="Rectangle 14">
            <a:extLst>
              <a:ext uri="{FF2B5EF4-FFF2-40B4-BE49-F238E27FC236}">
                <a16:creationId xmlns:a16="http://schemas.microsoft.com/office/drawing/2014/main" id="{975851AF-64CF-8A83-DABC-4D7503E938B0}"/>
              </a:ext>
            </a:extLst>
          </p:cNvPr>
          <p:cNvSpPr/>
          <p:nvPr/>
        </p:nvSpPr>
        <p:spPr>
          <a:xfrm>
            <a:off x="4886316" y="4811970"/>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14417"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311F4A32-2216-BD4D-DF1C-DDC91385BEB1}"/>
              </a:ext>
            </a:extLst>
          </p:cNvPr>
          <p:cNvSpPr/>
          <p:nvPr/>
        </p:nvSpPr>
        <p:spPr>
          <a:xfrm>
            <a:off x="4354664" y="501354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0A79E9C-C578-18AB-B15C-6B8DAC45D4E9}"/>
              </a:ext>
            </a:extLst>
          </p:cNvPr>
          <p:cNvSpPr/>
          <p:nvPr/>
        </p:nvSpPr>
        <p:spPr>
          <a:xfrm>
            <a:off x="3719288" y="3921014"/>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01CC67B5-38AE-7FCF-6E9A-AB8D67D5DEBD}"/>
              </a:ext>
            </a:extLst>
          </p:cNvPr>
          <p:cNvSpPr/>
          <p:nvPr/>
        </p:nvSpPr>
        <p:spPr>
          <a:xfrm>
            <a:off x="4250940" y="3716888"/>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341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2" name="Oval 1">
            <a:extLst>
              <a:ext uri="{FF2B5EF4-FFF2-40B4-BE49-F238E27FC236}">
                <a16:creationId xmlns:a16="http://schemas.microsoft.com/office/drawing/2014/main" id="{75441D19-D18C-1BD3-AB6F-1E4FD01B5BB1}"/>
              </a:ext>
            </a:extLst>
          </p:cNvPr>
          <p:cNvSpPr/>
          <p:nvPr/>
        </p:nvSpPr>
        <p:spPr>
          <a:xfrm>
            <a:off x="6370320" y="3301140"/>
            <a:ext cx="1355426" cy="125842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4650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447868" y="1423439"/>
            <a:ext cx="2855166"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0628" y="2584096"/>
            <a:ext cx="2929811" cy="844904"/>
          </a:xfrm>
        </p:spPr>
        <p:txBody>
          <a:bodyPr>
            <a:normAutofit/>
          </a:bodyPr>
          <a:lstStyle/>
          <a:p>
            <a:r>
              <a:rPr lang="en-US" sz="3200" dirty="0"/>
              <a:t>Second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6" y="1325009"/>
            <a:ext cx="5851266" cy="1010842"/>
          </a:xfrm>
        </p:spPr>
        <p:txBody>
          <a:bodyPr>
            <a:normAutofit/>
          </a:bodyPr>
          <a:lstStyle/>
          <a:p>
            <a:r>
              <a:rPr lang="en-US" sz="2800" dirty="0"/>
              <a:t>Aggregate Functions , views , Transactions</a:t>
            </a:r>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901860" y="2620817"/>
            <a:ext cx="5324297" cy="1010842"/>
          </a:xfrm>
        </p:spPr>
        <p:txBody>
          <a:bodyPr/>
          <a:lstStyle/>
          <a:p>
            <a:r>
              <a:rPr lang="en-US" sz="2800" dirty="0"/>
              <a:t>System design and scalability </a:t>
            </a:r>
            <a:endParaRPr lang="en-US" dirty="0"/>
          </a:p>
        </p:txBody>
      </p:sp>
      <p:sp>
        <p:nvSpPr>
          <p:cNvPr id="15" name="Rectangle 14">
            <a:extLst>
              <a:ext uri="{FF2B5EF4-FFF2-40B4-BE49-F238E27FC236}">
                <a16:creationId xmlns:a16="http://schemas.microsoft.com/office/drawing/2014/main" id="{975851AF-64CF-8A83-DABC-4D7503E938B0}"/>
              </a:ext>
            </a:extLst>
          </p:cNvPr>
          <p:cNvSpPr/>
          <p:nvPr/>
        </p:nvSpPr>
        <p:spPr>
          <a:xfrm>
            <a:off x="4926563" y="4835093"/>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70208"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8E42CE1-7ECB-59AE-36A5-BD9DF033B2F7}"/>
              </a:ext>
            </a:extLst>
          </p:cNvPr>
          <p:cNvSpPr/>
          <p:nvPr/>
        </p:nvSpPr>
        <p:spPr>
          <a:xfrm>
            <a:off x="3726704" y="3942916"/>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97181B1-49CE-001E-8930-FE0EB9B3E978}"/>
              </a:ext>
            </a:extLst>
          </p:cNvPr>
          <p:cNvSpPr/>
          <p:nvPr/>
        </p:nvSpPr>
        <p:spPr>
          <a:xfrm>
            <a:off x="4273420" y="3731762"/>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569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2" name="Oval 1">
            <a:extLst>
              <a:ext uri="{FF2B5EF4-FFF2-40B4-BE49-F238E27FC236}">
                <a16:creationId xmlns:a16="http://schemas.microsoft.com/office/drawing/2014/main" id="{75441D19-D18C-1BD3-AB6F-1E4FD01B5BB1}"/>
              </a:ext>
            </a:extLst>
          </p:cNvPr>
          <p:cNvSpPr/>
          <p:nvPr/>
        </p:nvSpPr>
        <p:spPr>
          <a:xfrm>
            <a:off x="4196753" y="4734951"/>
            <a:ext cx="1355426" cy="125842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377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6576FD4-020C-12F6-3614-889277C4F740}"/>
              </a:ext>
            </a:extLst>
          </p:cNvPr>
          <p:cNvSpPr>
            <a:spLocks noGrp="1"/>
          </p:cNvSpPr>
          <p:nvPr>
            <p:ph type="title"/>
          </p:nvPr>
        </p:nvSpPr>
        <p:spPr/>
        <p:txBody>
          <a:bodyPr>
            <a:normAutofit/>
          </a:bodyPr>
          <a:lstStyle/>
          <a:p>
            <a:r>
              <a:rPr lang="en-US" sz="6000" dirty="0"/>
              <a:t>Season goal</a:t>
            </a:r>
          </a:p>
        </p:txBody>
      </p:sp>
      <p:sp>
        <p:nvSpPr>
          <p:cNvPr id="14" name="TextBox 13">
            <a:extLst>
              <a:ext uri="{FF2B5EF4-FFF2-40B4-BE49-F238E27FC236}">
                <a16:creationId xmlns:a16="http://schemas.microsoft.com/office/drawing/2014/main" id="{06A4CCAC-8624-56C6-F74F-36B46CAC72A1}"/>
              </a:ext>
            </a:extLst>
          </p:cNvPr>
          <p:cNvSpPr txBox="1"/>
          <p:nvPr/>
        </p:nvSpPr>
        <p:spPr>
          <a:xfrm>
            <a:off x="992459" y="2531327"/>
            <a:ext cx="11675325" cy="2585323"/>
          </a:xfrm>
          <a:prstGeom prst="rect">
            <a:avLst/>
          </a:prstGeom>
          <a:noFill/>
        </p:spPr>
        <p:txBody>
          <a:bodyPr wrap="square" rtlCol="0">
            <a:spAutoFit/>
          </a:bodyPr>
          <a:lstStyle/>
          <a:p>
            <a:r>
              <a:rPr lang="en-US" sz="5400" dirty="0"/>
              <a:t>makes you good software engineer</a:t>
            </a:r>
          </a:p>
          <a:p>
            <a:r>
              <a:rPr lang="en-US" sz="5400" dirty="0"/>
              <a:t>Familiar with fundamentals </a:t>
            </a:r>
          </a:p>
          <a:p>
            <a:r>
              <a:rPr lang="en-US" sz="5400" dirty="0"/>
              <a:t>And master it why not?!</a:t>
            </a:r>
          </a:p>
        </p:txBody>
      </p:sp>
    </p:spTree>
    <p:extLst>
      <p:ext uri="{BB962C8B-B14F-4D97-AF65-F5344CB8AC3E}">
        <p14:creationId xmlns:p14="http://schemas.microsoft.com/office/powerpoint/2010/main" val="1435883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447868" y="1423439"/>
            <a:ext cx="2855166"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0628" y="2584096"/>
            <a:ext cx="2929811" cy="844904"/>
          </a:xfrm>
        </p:spPr>
        <p:txBody>
          <a:bodyPr>
            <a:normAutofit/>
          </a:bodyPr>
          <a:lstStyle/>
          <a:p>
            <a:r>
              <a:rPr lang="en-US" sz="3200" dirty="0"/>
              <a:t>Second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6" y="1325009"/>
            <a:ext cx="5851266" cy="1010842"/>
          </a:xfrm>
        </p:spPr>
        <p:txBody>
          <a:bodyPr>
            <a:normAutofit lnSpcReduction="10000"/>
          </a:bodyPr>
          <a:lstStyle/>
          <a:p>
            <a:r>
              <a:rPr lang="en-US" sz="2800" dirty="0"/>
              <a:t>What is NoSQL and diff from </a:t>
            </a:r>
            <a:r>
              <a:rPr lang="en-US" sz="2800" dirty="0" err="1"/>
              <a:t>sql</a:t>
            </a:r>
            <a:endParaRPr lang="en-US" sz="2800" dirty="0"/>
          </a:p>
          <a:p>
            <a:r>
              <a:rPr lang="en-US" sz="2800" dirty="0"/>
              <a:t>Data Model Types, Data Modeling</a:t>
            </a:r>
          </a:p>
          <a:p>
            <a:endParaRPr lang="en-US" sz="2800" dirty="0"/>
          </a:p>
          <a:p>
            <a:endParaRPr lang="en-US" sz="2800" dirty="0"/>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901860" y="2620817"/>
            <a:ext cx="5324297" cy="1010842"/>
          </a:xfrm>
        </p:spPr>
        <p:txBody>
          <a:bodyPr>
            <a:normAutofit/>
          </a:bodyPr>
          <a:lstStyle/>
          <a:p>
            <a:r>
              <a:rPr lang="en-US" sz="2800" dirty="0"/>
              <a:t>Querying, Indexes, Transactions</a:t>
            </a:r>
          </a:p>
        </p:txBody>
      </p:sp>
      <p:sp>
        <p:nvSpPr>
          <p:cNvPr id="15" name="Rectangle 14">
            <a:extLst>
              <a:ext uri="{FF2B5EF4-FFF2-40B4-BE49-F238E27FC236}">
                <a16:creationId xmlns:a16="http://schemas.microsoft.com/office/drawing/2014/main" id="{975851AF-64CF-8A83-DABC-4D7503E938B0}"/>
              </a:ext>
            </a:extLst>
          </p:cNvPr>
          <p:cNvSpPr/>
          <p:nvPr/>
        </p:nvSpPr>
        <p:spPr>
          <a:xfrm>
            <a:off x="4926563" y="4835093"/>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70208"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8E42CE1-7ECB-59AE-36A5-BD9DF033B2F7}"/>
              </a:ext>
            </a:extLst>
          </p:cNvPr>
          <p:cNvSpPr/>
          <p:nvPr/>
        </p:nvSpPr>
        <p:spPr>
          <a:xfrm>
            <a:off x="3726704" y="3942916"/>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97181B1-49CE-001E-8930-FE0EB9B3E978}"/>
              </a:ext>
            </a:extLst>
          </p:cNvPr>
          <p:cNvSpPr/>
          <p:nvPr/>
        </p:nvSpPr>
        <p:spPr>
          <a:xfrm>
            <a:off x="4273420" y="3731762"/>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260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2" name="Oval 1">
            <a:extLst>
              <a:ext uri="{FF2B5EF4-FFF2-40B4-BE49-F238E27FC236}">
                <a16:creationId xmlns:a16="http://schemas.microsoft.com/office/drawing/2014/main" id="{75441D19-D18C-1BD3-AB6F-1E4FD01B5BB1}"/>
              </a:ext>
            </a:extLst>
          </p:cNvPr>
          <p:cNvSpPr/>
          <p:nvPr/>
        </p:nvSpPr>
        <p:spPr>
          <a:xfrm>
            <a:off x="2050712" y="3310470"/>
            <a:ext cx="1355426" cy="1258424"/>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03233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447868" y="1423439"/>
            <a:ext cx="2855166"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0628" y="2584096"/>
            <a:ext cx="2929811" cy="844904"/>
          </a:xfrm>
        </p:spPr>
        <p:txBody>
          <a:bodyPr>
            <a:normAutofit/>
          </a:bodyPr>
          <a:lstStyle/>
          <a:p>
            <a:r>
              <a:rPr lang="en-US" sz="3200" dirty="0"/>
              <a:t>Second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5" y="1317651"/>
            <a:ext cx="6560393" cy="1018200"/>
          </a:xfrm>
        </p:spPr>
        <p:txBody>
          <a:bodyPr>
            <a:normAutofit/>
          </a:bodyPr>
          <a:lstStyle/>
          <a:p>
            <a:r>
              <a:rPr lang="en-US" sz="2400" dirty="0"/>
              <a:t>Authentication and Authorization,</a:t>
            </a:r>
          </a:p>
          <a:p>
            <a:r>
              <a:rPr lang="en-US" sz="2400" dirty="0"/>
              <a:t>Rate Limiting, API Documentation</a:t>
            </a:r>
          </a:p>
          <a:p>
            <a:endParaRPr lang="en-US" sz="2400" dirty="0"/>
          </a:p>
          <a:p>
            <a:endParaRPr lang="en-US" sz="2400" dirty="0"/>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827408" y="2570951"/>
            <a:ext cx="5576225" cy="1010842"/>
          </a:xfrm>
        </p:spPr>
        <p:txBody>
          <a:bodyPr>
            <a:normAutofit/>
          </a:bodyPr>
          <a:lstStyle/>
          <a:p>
            <a:r>
              <a:rPr lang="en-US" sz="2400" dirty="0"/>
              <a:t>Error Handling , API Testing</a:t>
            </a:r>
          </a:p>
          <a:p>
            <a:r>
              <a:rPr lang="en-US" sz="2400" dirty="0"/>
              <a:t>API Design Principles, API Security</a:t>
            </a:r>
          </a:p>
          <a:p>
            <a:endParaRPr lang="en-US" dirty="0"/>
          </a:p>
          <a:p>
            <a:endParaRPr lang="en-US" dirty="0"/>
          </a:p>
        </p:txBody>
      </p:sp>
      <p:sp>
        <p:nvSpPr>
          <p:cNvPr id="15" name="Rectangle 14">
            <a:extLst>
              <a:ext uri="{FF2B5EF4-FFF2-40B4-BE49-F238E27FC236}">
                <a16:creationId xmlns:a16="http://schemas.microsoft.com/office/drawing/2014/main" id="{975851AF-64CF-8A83-DABC-4D7503E938B0}"/>
              </a:ext>
            </a:extLst>
          </p:cNvPr>
          <p:cNvSpPr/>
          <p:nvPr/>
        </p:nvSpPr>
        <p:spPr>
          <a:xfrm>
            <a:off x="4926563" y="4835093"/>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70208"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22869D88-1B64-8320-D401-C0C9C2569B2F}"/>
              </a:ext>
            </a:extLst>
          </p:cNvPr>
          <p:cNvSpPr/>
          <p:nvPr/>
        </p:nvSpPr>
        <p:spPr>
          <a:xfrm>
            <a:off x="3738836" y="3942916"/>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51D79BB-B11B-0D6B-5888-160477513AB4}"/>
              </a:ext>
            </a:extLst>
          </p:cNvPr>
          <p:cNvSpPr/>
          <p:nvPr/>
        </p:nvSpPr>
        <p:spPr>
          <a:xfrm>
            <a:off x="2613321" y="4064214"/>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05CDEE14-952B-3527-5B63-9FD8574C20F5}"/>
              </a:ext>
            </a:extLst>
          </p:cNvPr>
          <p:cNvSpPr/>
          <p:nvPr/>
        </p:nvSpPr>
        <p:spPr>
          <a:xfrm>
            <a:off x="4282750" y="3731762"/>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87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DB3D-DC42-4F19-EED1-D2EAA329E4CA}"/>
              </a:ext>
            </a:extLst>
          </p:cNvPr>
          <p:cNvSpPr>
            <a:spLocks noGrp="1"/>
          </p:cNvSpPr>
          <p:nvPr>
            <p:ph type="title"/>
          </p:nvPr>
        </p:nvSpPr>
        <p:spPr>
          <a:xfrm>
            <a:off x="4945031" y="-602456"/>
            <a:ext cx="5111750" cy="1204912"/>
          </a:xfrm>
        </p:spPr>
        <p:txBody>
          <a:bodyPr/>
          <a:lstStyle/>
          <a:p>
            <a:r>
              <a:rPr lang="en-US" dirty="0"/>
              <a:t>Minimum content </a:t>
            </a:r>
          </a:p>
        </p:txBody>
      </p:sp>
      <p:sp>
        <p:nvSpPr>
          <p:cNvPr id="3" name="Text Placeholder 2">
            <a:extLst>
              <a:ext uri="{FF2B5EF4-FFF2-40B4-BE49-F238E27FC236}">
                <a16:creationId xmlns:a16="http://schemas.microsoft.com/office/drawing/2014/main" id="{8DD1ECF3-5262-C924-ACED-662B9A544B71}"/>
              </a:ext>
            </a:extLst>
          </p:cNvPr>
          <p:cNvSpPr>
            <a:spLocks noGrp="1"/>
          </p:cNvSpPr>
          <p:nvPr>
            <p:ph type="body" idx="1"/>
          </p:nvPr>
        </p:nvSpPr>
        <p:spPr>
          <a:xfrm>
            <a:off x="5038335" y="824266"/>
            <a:ext cx="6830203" cy="5532083"/>
          </a:xfrm>
        </p:spPr>
        <p:txBody>
          <a:bodyPr>
            <a:normAutofit/>
          </a:bodyPr>
          <a:lstStyle/>
          <a:p>
            <a:r>
              <a:rPr lang="en-US" sz="2800" dirty="0"/>
              <a:t>Finishing first cycle content .</a:t>
            </a:r>
          </a:p>
          <a:p>
            <a:r>
              <a:rPr lang="en-US" sz="2800" dirty="0"/>
              <a:t>second cycle content can drop NOSQL and make session for finishing projects depends on progress on it based on timeline later on decided  because important than advanced topics </a:t>
            </a:r>
          </a:p>
        </p:txBody>
      </p:sp>
    </p:spTree>
    <p:extLst>
      <p:ext uri="{BB962C8B-B14F-4D97-AF65-F5344CB8AC3E}">
        <p14:creationId xmlns:p14="http://schemas.microsoft.com/office/powerpoint/2010/main" val="17700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06B-AB89-DE4B-447A-FD7144BE5AED}"/>
              </a:ext>
            </a:extLst>
          </p:cNvPr>
          <p:cNvSpPr>
            <a:spLocks noGrp="1"/>
          </p:cNvSpPr>
          <p:nvPr>
            <p:ph type="ctrTitle"/>
          </p:nvPr>
        </p:nvSpPr>
        <p:spPr/>
        <p:txBody>
          <a:bodyPr/>
          <a:lstStyle/>
          <a:p>
            <a:r>
              <a:rPr lang="en-US" dirty="0"/>
              <a:t>PS</a:t>
            </a:r>
          </a:p>
        </p:txBody>
      </p:sp>
    </p:spTree>
    <p:extLst>
      <p:ext uri="{BB962C8B-B14F-4D97-AF65-F5344CB8AC3E}">
        <p14:creationId xmlns:p14="http://schemas.microsoft.com/office/powerpoint/2010/main" val="184760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9878" y="902111"/>
            <a:ext cx="5676122" cy="1270518"/>
          </a:xfrm>
        </p:spPr>
        <p:txBody>
          <a:bodyPr>
            <a:normAutofit fontScale="90000"/>
          </a:bodyPr>
          <a:lstStyle/>
          <a:p>
            <a:r>
              <a:rPr lang="en-US" sz="4400" b="1" dirty="0"/>
              <a:t>cracking the coding interview</a:t>
            </a:r>
            <a:endParaRPr lang="en-US" sz="4400" cap="none"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07910" y="2364059"/>
            <a:ext cx="7791061" cy="4081346"/>
          </a:xfrm>
        </p:spPr>
        <p:txBody>
          <a:bodyPr>
            <a:normAutofit/>
          </a:bodyPr>
          <a:lstStyle/>
          <a:p>
            <a:r>
              <a:rPr lang="en-US" sz="3600" dirty="0"/>
              <a:t>This book discuses problem solving not competitive programming so solving problem is an extra points for members and for whose solving we can held an online meeting discussing problems  </a:t>
            </a:r>
            <a:endParaRPr lang="en-US" sz="3600" b="1"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a:p>
        </p:txBody>
      </p:sp>
      <p:sp>
        <p:nvSpPr>
          <p:cNvPr id="10" name="TextBox 9">
            <a:extLst>
              <a:ext uri="{FF2B5EF4-FFF2-40B4-BE49-F238E27FC236}">
                <a16:creationId xmlns:a16="http://schemas.microsoft.com/office/drawing/2014/main" id="{0FE6214F-9E55-33B5-902C-58633349310E}"/>
              </a:ext>
            </a:extLst>
          </p:cNvPr>
          <p:cNvSpPr txBox="1"/>
          <p:nvPr/>
        </p:nvSpPr>
        <p:spPr>
          <a:xfrm>
            <a:off x="9140890" y="3076383"/>
            <a:ext cx="2743200" cy="1846659"/>
          </a:xfrm>
          <a:prstGeom prst="rect">
            <a:avLst/>
          </a:prstGeom>
          <a:noFill/>
        </p:spPr>
        <p:txBody>
          <a:bodyPr wrap="square">
            <a:spAutoFit/>
          </a:bodyPr>
          <a:lstStyle/>
          <a:p>
            <a:r>
              <a:rPr lang="en-US" sz="6000" dirty="0"/>
              <a:t>   all </a:t>
            </a:r>
          </a:p>
          <a:p>
            <a:r>
              <a:rPr lang="en-US" sz="5400" dirty="0"/>
              <a:t>weeks</a:t>
            </a:r>
            <a:endParaRPr lang="en-US" sz="6000" dirty="0"/>
          </a:p>
        </p:txBody>
      </p:sp>
    </p:spTree>
    <p:extLst>
      <p:ext uri="{BB962C8B-B14F-4D97-AF65-F5344CB8AC3E}">
        <p14:creationId xmlns:p14="http://schemas.microsoft.com/office/powerpoint/2010/main" val="2362240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320716" y="-597937"/>
            <a:ext cx="5806751" cy="1382486"/>
          </a:xfrm>
        </p:spPr>
        <p:txBody>
          <a:bodyPr>
            <a:normAutofit/>
          </a:bodyPr>
          <a:lstStyle/>
          <a:p>
            <a:r>
              <a:rPr lang="en-US" sz="4800" cap="none" dirty="0"/>
              <a:t>content</a:t>
            </a:r>
          </a:p>
        </p:txBody>
      </p:sp>
      <p:sp>
        <p:nvSpPr>
          <p:cNvPr id="5" name="TextBox 4">
            <a:extLst>
              <a:ext uri="{FF2B5EF4-FFF2-40B4-BE49-F238E27FC236}">
                <a16:creationId xmlns:a16="http://schemas.microsoft.com/office/drawing/2014/main" id="{88123A6B-01AE-D922-A421-7239AC498900}"/>
              </a:ext>
            </a:extLst>
          </p:cNvPr>
          <p:cNvSpPr txBox="1"/>
          <p:nvPr/>
        </p:nvSpPr>
        <p:spPr>
          <a:xfrm>
            <a:off x="407437" y="1166842"/>
            <a:ext cx="8061648" cy="8094524"/>
          </a:xfrm>
          <a:prstGeom prst="rect">
            <a:avLst/>
          </a:prstGeom>
          <a:noFill/>
        </p:spPr>
        <p:txBody>
          <a:bodyPr wrap="square" rtlCol="0">
            <a:spAutoFit/>
          </a:bodyPr>
          <a:lstStyle/>
          <a:p>
            <a:pPr algn="l" fontAlgn="base"/>
            <a:r>
              <a:rPr lang="en-US" sz="4000" dirty="0">
                <a:solidFill>
                  <a:srgbClr val="0A0A23"/>
                </a:solidFill>
                <a:latin typeface="inherit"/>
              </a:rPr>
              <a:t>arrays +string </a:t>
            </a:r>
            <a:r>
              <a:rPr lang="en-US" sz="4000" dirty="0">
                <a:solidFill>
                  <a:srgbClr val="FF0000"/>
                </a:solidFill>
                <a:latin typeface="inherit"/>
              </a:rPr>
              <a:t>(9)</a:t>
            </a:r>
            <a:endParaRPr lang="en-US" sz="4000" dirty="0">
              <a:solidFill>
                <a:srgbClr val="0A0A23"/>
              </a:solidFill>
              <a:latin typeface="inherit"/>
            </a:endParaRPr>
          </a:p>
          <a:p>
            <a:pPr algn="l" fontAlgn="base"/>
            <a:r>
              <a:rPr lang="en-US" sz="4000" dirty="0">
                <a:solidFill>
                  <a:srgbClr val="0A0A23"/>
                </a:solidFill>
                <a:latin typeface="inherit"/>
              </a:rPr>
              <a:t>linked Lists </a:t>
            </a:r>
            <a:r>
              <a:rPr lang="en-US" sz="4000" dirty="0">
                <a:solidFill>
                  <a:srgbClr val="FF0000"/>
                </a:solidFill>
                <a:latin typeface="inherit"/>
              </a:rPr>
              <a:t>(8)</a:t>
            </a:r>
            <a:endParaRPr lang="en-US" sz="4000" dirty="0">
              <a:solidFill>
                <a:srgbClr val="0A0A23"/>
              </a:solidFill>
              <a:latin typeface="inherit"/>
            </a:endParaRPr>
          </a:p>
          <a:p>
            <a:pPr algn="l" fontAlgn="base"/>
            <a:r>
              <a:rPr lang="en-US" sz="4000" dirty="0">
                <a:solidFill>
                  <a:srgbClr val="0A0A23"/>
                </a:solidFill>
                <a:latin typeface="inherit"/>
              </a:rPr>
              <a:t>stacks +</a:t>
            </a:r>
            <a:r>
              <a:rPr lang="en-US" sz="4000" b="0" i="0" dirty="0">
                <a:solidFill>
                  <a:srgbClr val="0A0A23"/>
                </a:solidFill>
                <a:effectLst/>
                <a:latin typeface="inherit"/>
              </a:rPr>
              <a:t> Queues</a:t>
            </a:r>
            <a:r>
              <a:rPr lang="en-US" sz="4000" dirty="0">
                <a:solidFill>
                  <a:srgbClr val="0A0A23"/>
                </a:solidFill>
                <a:latin typeface="inherit"/>
              </a:rPr>
              <a:t> </a:t>
            </a:r>
            <a:r>
              <a:rPr lang="en-US" sz="4000" dirty="0">
                <a:solidFill>
                  <a:srgbClr val="FF0000"/>
                </a:solidFill>
                <a:latin typeface="inherit"/>
              </a:rPr>
              <a:t>(6)</a:t>
            </a:r>
            <a:endParaRPr lang="en-US" sz="4000" dirty="0">
              <a:solidFill>
                <a:srgbClr val="0A0A23"/>
              </a:solidFill>
              <a:latin typeface="inherit"/>
            </a:endParaRPr>
          </a:p>
          <a:p>
            <a:pPr algn="l" fontAlgn="base"/>
            <a:r>
              <a:rPr lang="en-US" sz="4000" dirty="0">
                <a:solidFill>
                  <a:srgbClr val="0A0A23"/>
                </a:solidFill>
                <a:latin typeface="inherit"/>
              </a:rPr>
              <a:t>linked Lists </a:t>
            </a:r>
            <a:r>
              <a:rPr lang="en-US" sz="4000" dirty="0">
                <a:solidFill>
                  <a:srgbClr val="FF0000"/>
                </a:solidFill>
                <a:latin typeface="inherit"/>
              </a:rPr>
              <a:t>(8)</a:t>
            </a:r>
            <a:endParaRPr lang="en-US" sz="4000" dirty="0">
              <a:solidFill>
                <a:srgbClr val="0A0A23"/>
              </a:solidFill>
              <a:latin typeface="inherit"/>
            </a:endParaRPr>
          </a:p>
          <a:p>
            <a:pPr algn="l" fontAlgn="base"/>
            <a:r>
              <a:rPr lang="en-US" sz="4000" dirty="0">
                <a:solidFill>
                  <a:srgbClr val="0A0A23"/>
                </a:solidFill>
                <a:latin typeface="inherit"/>
              </a:rPr>
              <a:t>trees +</a:t>
            </a:r>
            <a:r>
              <a:rPr lang="en-US" sz="4000" b="0" i="0" dirty="0">
                <a:solidFill>
                  <a:srgbClr val="0A0A23"/>
                </a:solidFill>
                <a:effectLst/>
                <a:latin typeface="inherit"/>
              </a:rPr>
              <a:t> graphs</a:t>
            </a:r>
            <a:r>
              <a:rPr lang="en-US" sz="4000" dirty="0">
                <a:solidFill>
                  <a:srgbClr val="0A0A23"/>
                </a:solidFill>
                <a:latin typeface="inherit"/>
              </a:rPr>
              <a:t> </a:t>
            </a:r>
            <a:r>
              <a:rPr lang="en-US" sz="4000" dirty="0">
                <a:solidFill>
                  <a:srgbClr val="FF0000"/>
                </a:solidFill>
                <a:latin typeface="inherit"/>
              </a:rPr>
              <a:t>(12)</a:t>
            </a:r>
          </a:p>
          <a:p>
            <a:pPr algn="l" fontAlgn="base"/>
            <a:r>
              <a:rPr lang="en-US" sz="4000" dirty="0">
                <a:latin typeface="inherit"/>
              </a:rPr>
              <a:t>DB+SQL</a:t>
            </a:r>
            <a:r>
              <a:rPr lang="en-US" sz="4000" dirty="0">
                <a:solidFill>
                  <a:srgbClr val="FF0000"/>
                </a:solidFill>
                <a:latin typeface="inherit"/>
              </a:rPr>
              <a:t>(7)</a:t>
            </a:r>
          </a:p>
          <a:p>
            <a:pPr algn="l" fontAlgn="base"/>
            <a:r>
              <a:rPr lang="en-US" sz="4000" dirty="0">
                <a:latin typeface="inherit"/>
              </a:rPr>
              <a:t>OOP</a:t>
            </a:r>
            <a:r>
              <a:rPr lang="en-US" sz="4000" dirty="0">
                <a:solidFill>
                  <a:srgbClr val="FF0000"/>
                </a:solidFill>
                <a:latin typeface="inherit"/>
              </a:rPr>
              <a:t>(12)</a:t>
            </a:r>
          </a:p>
          <a:p>
            <a:pPr algn="l" fontAlgn="base"/>
            <a:r>
              <a:rPr lang="en-US" sz="4000" dirty="0">
                <a:latin typeface="inherit"/>
              </a:rPr>
              <a:t>Moderate +hard is for us</a:t>
            </a:r>
          </a:p>
          <a:p>
            <a:pPr algn="l" fontAlgn="base"/>
            <a:endParaRPr lang="en-US" sz="4000" dirty="0">
              <a:solidFill>
                <a:srgbClr val="0A0A23"/>
              </a:solidFill>
              <a:latin typeface="inherit"/>
            </a:endParaRPr>
          </a:p>
          <a:p>
            <a:pPr algn="l" fontAlgn="base"/>
            <a:endParaRPr lang="en-US" sz="4000" b="0" i="0" dirty="0">
              <a:solidFill>
                <a:srgbClr val="0A0A23"/>
              </a:solidFill>
              <a:effectLst/>
              <a:latin typeface="inherit"/>
            </a:endParaRPr>
          </a:p>
          <a:p>
            <a:r>
              <a:rPr lang="en-US" sz="4000" dirty="0"/>
              <a:t> </a:t>
            </a:r>
          </a:p>
          <a:p>
            <a:pPr algn="l" fontAlgn="base"/>
            <a:endParaRPr lang="en-US" sz="4000" b="0" i="0" dirty="0">
              <a:solidFill>
                <a:srgbClr val="0A0A23"/>
              </a:solidFill>
              <a:effectLst/>
              <a:latin typeface="inherit"/>
            </a:endParaRPr>
          </a:p>
          <a:p>
            <a:r>
              <a:rPr lang="en-US" sz="4000" dirty="0"/>
              <a:t> </a:t>
            </a:r>
          </a:p>
        </p:txBody>
      </p:sp>
    </p:spTree>
    <p:extLst>
      <p:ext uri="{BB962C8B-B14F-4D97-AF65-F5344CB8AC3E}">
        <p14:creationId xmlns:p14="http://schemas.microsoft.com/office/powerpoint/2010/main" val="536786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projects</a:t>
            </a:r>
          </a:p>
        </p:txBody>
      </p:sp>
    </p:spTree>
    <p:extLst>
      <p:ext uri="{BB962C8B-B14F-4D97-AF65-F5344CB8AC3E}">
        <p14:creationId xmlns:p14="http://schemas.microsoft.com/office/powerpoint/2010/main" val="125284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ABFB7-F8E9-8513-B680-27449DAC3368}"/>
              </a:ext>
            </a:extLst>
          </p:cNvPr>
          <p:cNvSpPr txBox="1"/>
          <p:nvPr/>
        </p:nvSpPr>
        <p:spPr>
          <a:xfrm>
            <a:off x="4394718" y="1946855"/>
            <a:ext cx="7881257" cy="4154984"/>
          </a:xfrm>
          <a:prstGeom prst="rect">
            <a:avLst/>
          </a:prstGeom>
          <a:noFill/>
        </p:spPr>
        <p:txBody>
          <a:bodyPr wrap="square" rtlCol="0">
            <a:spAutoFit/>
          </a:bodyPr>
          <a:lstStyle/>
          <a:p>
            <a:r>
              <a:rPr lang="en-US" sz="4400" dirty="0"/>
              <a:t>First chosen by old members delivers at the end of first term</a:t>
            </a:r>
          </a:p>
          <a:p>
            <a:r>
              <a:rPr lang="en-US" sz="4400" dirty="0"/>
              <a:t>Cooperate with (ui/ux,front end)</a:t>
            </a:r>
          </a:p>
          <a:p>
            <a:r>
              <a:rPr lang="en-US" sz="4400" dirty="0"/>
              <a:t>Second a little bigger starts in the mid of first term</a:t>
            </a:r>
          </a:p>
        </p:txBody>
      </p:sp>
    </p:spTree>
    <p:extLst>
      <p:ext uri="{BB962C8B-B14F-4D97-AF65-F5344CB8AC3E}">
        <p14:creationId xmlns:p14="http://schemas.microsoft.com/office/powerpoint/2010/main" val="299508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06B-AB89-DE4B-447A-FD7144BE5AED}"/>
              </a:ext>
            </a:extLst>
          </p:cNvPr>
          <p:cNvSpPr>
            <a:spLocks noGrp="1"/>
          </p:cNvSpPr>
          <p:nvPr>
            <p:ph type="ctrTitle"/>
          </p:nvPr>
        </p:nvSpPr>
        <p:spPr/>
        <p:txBody>
          <a:bodyPr/>
          <a:lstStyle/>
          <a:p>
            <a:r>
              <a:rPr lang="en-US" dirty="0"/>
              <a:t>interview</a:t>
            </a:r>
          </a:p>
        </p:txBody>
      </p:sp>
    </p:spTree>
    <p:extLst>
      <p:ext uri="{BB962C8B-B14F-4D97-AF65-F5344CB8AC3E}">
        <p14:creationId xmlns:p14="http://schemas.microsoft.com/office/powerpoint/2010/main" val="308365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015707" y="871156"/>
            <a:ext cx="2895600" cy="1325563"/>
          </a:xfrm>
        </p:spPr>
        <p:txBody>
          <a:bodyPr>
            <a:normAutofit/>
          </a:bodyPr>
          <a:lstStyle/>
          <a:p>
            <a:r>
              <a:rPr lang="en-US" sz="4400" cap="none" dirty="0"/>
              <a:t>Outlines </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30424" y="2332653"/>
            <a:ext cx="4322304" cy="3242957"/>
          </a:xfrm>
        </p:spPr>
        <p:txBody>
          <a:bodyPr>
            <a:normAutofit lnSpcReduction="10000"/>
          </a:bodyPr>
          <a:lstStyle/>
          <a:p>
            <a:r>
              <a:rPr lang="en-US" sz="3200" dirty="0"/>
              <a:t>Tools</a:t>
            </a:r>
          </a:p>
          <a:p>
            <a:r>
              <a:rPr lang="en-US" sz="3200" dirty="0"/>
              <a:t>Data Structures &amp;&amp;PS</a:t>
            </a:r>
          </a:p>
          <a:p>
            <a:r>
              <a:rPr lang="en-US" sz="3200" dirty="0"/>
              <a:t>Database (SQL,NOSQL)</a:t>
            </a:r>
          </a:p>
          <a:p>
            <a:r>
              <a:rPr lang="en-US" sz="3200" dirty="0"/>
              <a:t>API’S</a:t>
            </a:r>
          </a:p>
          <a:p>
            <a:endParaRPr lang="en-US" sz="3200"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ED84F62-3C0F-FD95-75AE-F2BE1233DBFE}"/>
              </a:ext>
            </a:extLst>
          </p:cNvPr>
          <p:cNvSpPr txBox="1"/>
          <p:nvPr/>
        </p:nvSpPr>
        <p:spPr>
          <a:xfrm>
            <a:off x="1237786" y="1159955"/>
            <a:ext cx="11050858" cy="4401205"/>
          </a:xfrm>
          <a:prstGeom prst="rect">
            <a:avLst/>
          </a:prstGeom>
          <a:noFill/>
        </p:spPr>
        <p:txBody>
          <a:bodyPr wrap="square" rtlCol="0">
            <a:spAutoFit/>
          </a:bodyPr>
          <a:lstStyle/>
          <a:p>
            <a:r>
              <a:rPr lang="en-US" sz="4000" dirty="0"/>
              <a:t>Accept as many as we can (max 20) so every one can learn </a:t>
            </a:r>
          </a:p>
          <a:p>
            <a:r>
              <a:rPr lang="en-US" sz="4000" dirty="0"/>
              <a:t>What is matter what you can </a:t>
            </a:r>
            <a:r>
              <a:rPr lang="en-US" sz="4000" dirty="0">
                <a:solidFill>
                  <a:srgbClr val="C00000"/>
                </a:solidFill>
              </a:rPr>
              <a:t>do</a:t>
            </a:r>
            <a:r>
              <a:rPr lang="en-US" sz="4000" dirty="0"/>
              <a:t> </a:t>
            </a:r>
          </a:p>
          <a:p>
            <a:r>
              <a:rPr lang="en-US" sz="4000" dirty="0"/>
              <a:t>what is your </a:t>
            </a:r>
            <a:r>
              <a:rPr lang="en-US" sz="4000" dirty="0">
                <a:solidFill>
                  <a:srgbClr val="C00000"/>
                </a:solidFill>
              </a:rPr>
              <a:t>skills</a:t>
            </a:r>
            <a:r>
              <a:rPr lang="en-US" sz="4000" dirty="0"/>
              <a:t> and your past </a:t>
            </a:r>
            <a:r>
              <a:rPr lang="en-US" sz="4000" dirty="0">
                <a:solidFill>
                  <a:srgbClr val="C00000"/>
                </a:solidFill>
              </a:rPr>
              <a:t>experience</a:t>
            </a:r>
            <a:r>
              <a:rPr lang="en-US" sz="4000" dirty="0"/>
              <a:t> </a:t>
            </a:r>
          </a:p>
          <a:p>
            <a:r>
              <a:rPr lang="en-US" sz="4000" dirty="0"/>
              <a:t>Mainly have an idea about programing subjects</a:t>
            </a:r>
          </a:p>
          <a:p>
            <a:r>
              <a:rPr lang="en-US" sz="4000" dirty="0"/>
              <a:t>Problem solving , OOP , data structure, DB</a:t>
            </a:r>
          </a:p>
          <a:p>
            <a:endParaRPr lang="en-US" sz="4000" dirty="0"/>
          </a:p>
        </p:txBody>
      </p:sp>
      <p:sp>
        <p:nvSpPr>
          <p:cNvPr id="13" name="TextBox 12">
            <a:extLst>
              <a:ext uri="{FF2B5EF4-FFF2-40B4-BE49-F238E27FC236}">
                <a16:creationId xmlns:a16="http://schemas.microsoft.com/office/drawing/2014/main" id="{2325521D-8722-C6FB-C435-B209408CDE26}"/>
              </a:ext>
            </a:extLst>
          </p:cNvPr>
          <p:cNvSpPr txBox="1"/>
          <p:nvPr/>
        </p:nvSpPr>
        <p:spPr>
          <a:xfrm>
            <a:off x="531541" y="4993170"/>
            <a:ext cx="11128917" cy="1631216"/>
          </a:xfrm>
          <a:prstGeom prst="rect">
            <a:avLst/>
          </a:prstGeom>
          <a:noFill/>
        </p:spPr>
        <p:txBody>
          <a:bodyPr wrap="square" rtlCol="0">
            <a:spAutoFit/>
          </a:bodyPr>
          <a:lstStyle/>
          <a:p>
            <a:r>
              <a:rPr lang="en-US" sz="3600" b="1" i="0" u="none" strike="noStrike" dirty="0">
                <a:solidFill>
                  <a:srgbClr val="777C8E"/>
                </a:solidFill>
                <a:effectLst/>
                <a:latin typeface="Arial Rounded MT Bold" panose="020F0704030504030204" pitchFamily="34" charset="0"/>
              </a:rPr>
              <a:t>“Every artist was first an amateur”</a:t>
            </a:r>
          </a:p>
          <a:p>
            <a:r>
              <a:rPr lang="en-US" sz="3200" b="0" i="0" u="none" strike="noStrike" dirty="0">
                <a:solidFill>
                  <a:srgbClr val="777C8E"/>
                </a:solidFill>
                <a:effectLst/>
                <a:latin typeface="Arial" panose="020B0604020202020204" pitchFamily="34" charset="0"/>
              </a:rPr>
              <a:t>							Ralph Waldo Emerson</a:t>
            </a:r>
          </a:p>
          <a:p>
            <a:endParaRPr lang="en-US" sz="3200" b="0" i="0" u="none" strike="noStrike" dirty="0">
              <a:solidFill>
                <a:srgbClr val="777C8E"/>
              </a:solidFill>
              <a:effectLst/>
              <a:latin typeface="Arial" panose="020B0604020202020204" pitchFamily="34" charset="0"/>
            </a:endParaRPr>
          </a:p>
        </p:txBody>
      </p:sp>
    </p:spTree>
    <p:extLst>
      <p:ext uri="{BB962C8B-B14F-4D97-AF65-F5344CB8AC3E}">
        <p14:creationId xmlns:p14="http://schemas.microsoft.com/office/powerpoint/2010/main" val="952828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sessions</a:t>
            </a:r>
          </a:p>
        </p:txBody>
      </p:sp>
    </p:spTree>
    <p:extLst>
      <p:ext uri="{BB962C8B-B14F-4D97-AF65-F5344CB8AC3E}">
        <p14:creationId xmlns:p14="http://schemas.microsoft.com/office/powerpoint/2010/main" val="37972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46050"/>
            <a:ext cx="5111750" cy="1204912"/>
          </a:xfrm>
        </p:spPr>
        <p:txBody>
          <a:bodyPr/>
          <a:lstStyle/>
          <a:p>
            <a:r>
              <a:rPr lang="en-US" dirty="0"/>
              <a:t>In case of don’t know??</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565274"/>
            <a:ext cx="5111750" cy="1525588"/>
          </a:xfrm>
        </p:spPr>
        <p:txBody>
          <a:bodyPr>
            <a:normAutofit fontScale="92500"/>
          </a:bodyPr>
          <a:lstStyle/>
          <a:p>
            <a:r>
              <a:rPr lang="en-US" sz="2400" dirty="0"/>
              <a:t>Before each session we announce our topic and prerequisites knowledge to this topic for who is don’t know we arrange online meeting to save effort</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a:p>
        </p:txBody>
      </p:sp>
      <p:sp>
        <p:nvSpPr>
          <p:cNvPr id="7" name="TextBox 6">
            <a:extLst>
              <a:ext uri="{FF2B5EF4-FFF2-40B4-BE49-F238E27FC236}">
                <a16:creationId xmlns:a16="http://schemas.microsoft.com/office/drawing/2014/main" id="{CA27B808-6473-ABCE-3328-59BAC3224D32}"/>
              </a:ext>
            </a:extLst>
          </p:cNvPr>
          <p:cNvSpPr txBox="1"/>
          <p:nvPr/>
        </p:nvSpPr>
        <p:spPr>
          <a:xfrm>
            <a:off x="5476875" y="3090862"/>
            <a:ext cx="4833452" cy="646331"/>
          </a:xfrm>
          <a:prstGeom prst="rect">
            <a:avLst/>
          </a:prstGeom>
          <a:noFill/>
        </p:spPr>
        <p:txBody>
          <a:bodyPr wrap="square" rtlCol="0">
            <a:spAutoFit/>
          </a:bodyPr>
          <a:lstStyle/>
          <a:p>
            <a:r>
              <a:rPr lang="en-US" sz="3600" dirty="0"/>
              <a:t>After all knows</a:t>
            </a:r>
          </a:p>
        </p:txBody>
      </p:sp>
      <p:sp>
        <p:nvSpPr>
          <p:cNvPr id="13" name="TextBox 12">
            <a:extLst>
              <a:ext uri="{FF2B5EF4-FFF2-40B4-BE49-F238E27FC236}">
                <a16:creationId xmlns:a16="http://schemas.microsoft.com/office/drawing/2014/main" id="{C052F978-B3AA-886E-E522-724A63C33C13}"/>
              </a:ext>
            </a:extLst>
          </p:cNvPr>
          <p:cNvSpPr txBox="1"/>
          <p:nvPr/>
        </p:nvSpPr>
        <p:spPr>
          <a:xfrm>
            <a:off x="5476875" y="3938775"/>
            <a:ext cx="6097554" cy="1200329"/>
          </a:xfrm>
          <a:prstGeom prst="rect">
            <a:avLst/>
          </a:prstGeom>
          <a:noFill/>
        </p:spPr>
        <p:txBody>
          <a:bodyPr wrap="square">
            <a:spAutoFit/>
          </a:bodyPr>
          <a:lstStyle/>
          <a:p>
            <a:r>
              <a:rPr lang="en-US" sz="2400" dirty="0"/>
              <a:t>We held our offline meeting time is not specific as matters  teach the topic and each member understand it</a:t>
            </a:r>
          </a:p>
        </p:txBody>
      </p:sp>
    </p:spTree>
    <p:extLst>
      <p:ext uri="{BB962C8B-B14F-4D97-AF65-F5344CB8AC3E}">
        <p14:creationId xmlns:p14="http://schemas.microsoft.com/office/powerpoint/2010/main" val="111292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46050"/>
            <a:ext cx="5111750" cy="1204912"/>
          </a:xfrm>
        </p:spPr>
        <p:txBody>
          <a:bodyPr>
            <a:normAutofit/>
          </a:bodyPr>
          <a:lstStyle/>
          <a:p>
            <a:r>
              <a:rPr lang="en-US" sz="3600"/>
              <a:t>Not attending??</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58019" y="1586203"/>
            <a:ext cx="6913983" cy="2883159"/>
          </a:xfrm>
        </p:spPr>
        <p:txBody>
          <a:bodyPr>
            <a:normAutofit/>
          </a:bodyPr>
          <a:lstStyle/>
          <a:p>
            <a:r>
              <a:rPr lang="en-US" sz="3200" dirty="0"/>
              <a:t>For whose cant attend due to circumstances out of their hand we choose one of the members and have an online meeting with him</a:t>
            </a:r>
          </a:p>
        </p:txBody>
      </p:sp>
    </p:spTree>
    <p:extLst>
      <p:ext uri="{BB962C8B-B14F-4D97-AF65-F5344CB8AC3E}">
        <p14:creationId xmlns:p14="http://schemas.microsoft.com/office/powerpoint/2010/main" val="3475352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F4CF-58FC-6A11-050B-999E61D54D17}"/>
              </a:ext>
            </a:extLst>
          </p:cNvPr>
          <p:cNvSpPr>
            <a:spLocks noGrp="1"/>
          </p:cNvSpPr>
          <p:nvPr>
            <p:ph type="ctrTitle"/>
          </p:nvPr>
        </p:nvSpPr>
        <p:spPr/>
        <p:txBody>
          <a:bodyPr/>
          <a:lstStyle/>
          <a:p>
            <a:r>
              <a:rPr lang="en-US" dirty="0"/>
              <a:t>Punishment+</a:t>
            </a:r>
            <a:br>
              <a:rPr lang="en-US" dirty="0"/>
            </a:br>
            <a:r>
              <a:rPr lang="en-US" dirty="0"/>
              <a:t>reward</a:t>
            </a:r>
          </a:p>
        </p:txBody>
      </p:sp>
    </p:spTree>
    <p:extLst>
      <p:ext uri="{BB962C8B-B14F-4D97-AF65-F5344CB8AC3E}">
        <p14:creationId xmlns:p14="http://schemas.microsoft.com/office/powerpoint/2010/main" val="3355062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EA0F-CDBE-478D-6007-8265B16252A6}"/>
              </a:ext>
            </a:extLst>
          </p:cNvPr>
          <p:cNvSpPr>
            <a:spLocks noGrp="1"/>
          </p:cNvSpPr>
          <p:nvPr>
            <p:ph type="title"/>
          </p:nvPr>
        </p:nvSpPr>
        <p:spPr>
          <a:xfrm>
            <a:off x="121103" y="-602456"/>
            <a:ext cx="7940545" cy="1204912"/>
          </a:xfrm>
        </p:spPr>
        <p:txBody>
          <a:bodyPr/>
          <a:lstStyle/>
          <a:p>
            <a:r>
              <a:rPr lang="en-US" b="1" dirty="0"/>
              <a:t>Punishment + reward</a:t>
            </a:r>
          </a:p>
        </p:txBody>
      </p:sp>
      <p:sp>
        <p:nvSpPr>
          <p:cNvPr id="3" name="Text Placeholder 2">
            <a:extLst>
              <a:ext uri="{FF2B5EF4-FFF2-40B4-BE49-F238E27FC236}">
                <a16:creationId xmlns:a16="http://schemas.microsoft.com/office/drawing/2014/main" id="{73B71D4B-3E32-BD05-3EA7-AEBC6D70CA68}"/>
              </a:ext>
            </a:extLst>
          </p:cNvPr>
          <p:cNvSpPr>
            <a:spLocks noGrp="1"/>
          </p:cNvSpPr>
          <p:nvPr>
            <p:ph type="body" idx="1"/>
          </p:nvPr>
        </p:nvSpPr>
        <p:spPr>
          <a:xfrm>
            <a:off x="0" y="602455"/>
            <a:ext cx="9769151" cy="6050271"/>
          </a:xfrm>
        </p:spPr>
        <p:txBody>
          <a:bodyPr>
            <a:normAutofit fontScale="92500" lnSpcReduction="20000"/>
          </a:bodyPr>
          <a:lstStyle/>
          <a:p>
            <a:r>
              <a:rPr lang="en-US" sz="3600" dirty="0"/>
              <a:t>Attend session (+1) </a:t>
            </a:r>
            <a:r>
              <a:rPr lang="en-US" sz="3600" dirty="0">
                <a:solidFill>
                  <a:srgbClr val="C00000"/>
                </a:solidFill>
              </a:rPr>
              <a:t>not attend </a:t>
            </a:r>
            <a:r>
              <a:rPr lang="en-US" sz="3600" dirty="0"/>
              <a:t>(-1)</a:t>
            </a:r>
          </a:p>
          <a:p>
            <a:r>
              <a:rPr lang="en-US" sz="3600" dirty="0"/>
              <a:t>Interact (+1)</a:t>
            </a:r>
          </a:p>
          <a:p>
            <a:r>
              <a:rPr lang="en-US" sz="3600" dirty="0"/>
              <a:t>Teach(+2)</a:t>
            </a:r>
          </a:p>
          <a:p>
            <a:r>
              <a:rPr lang="en-US" sz="3600" dirty="0"/>
              <a:t>Deliver task (+1) </a:t>
            </a:r>
          </a:p>
          <a:p>
            <a:r>
              <a:rPr lang="en-US" sz="3600" dirty="0"/>
              <a:t>Solve extra(</a:t>
            </a:r>
            <a:r>
              <a:rPr lang="en-US" sz="3600" dirty="0">
                <a:solidFill>
                  <a:schemeClr val="accent6"/>
                </a:solidFill>
              </a:rPr>
              <a:t>1~3</a:t>
            </a:r>
            <a:r>
              <a:rPr lang="en-US" sz="3600" dirty="0"/>
              <a:t>)</a:t>
            </a:r>
          </a:p>
          <a:p>
            <a:r>
              <a:rPr lang="en-US" sz="3600" dirty="0"/>
              <a:t>Late on task without excuse(-day) </a:t>
            </a:r>
          </a:p>
          <a:p>
            <a:r>
              <a:rPr lang="en-US" sz="3600" dirty="0"/>
              <a:t>not deliver at all </a:t>
            </a:r>
            <a:r>
              <a:rPr lang="en-US" sz="3600" dirty="0">
                <a:solidFill>
                  <a:srgbClr val="FF0000"/>
                </a:solidFill>
              </a:rPr>
              <a:t>-&gt;worn</a:t>
            </a:r>
          </a:p>
          <a:p>
            <a:r>
              <a:rPr lang="en-US" sz="3600" dirty="0"/>
              <a:t>Any time (0) </a:t>
            </a:r>
            <a:r>
              <a:rPr lang="en-US" sz="3600" dirty="0">
                <a:solidFill>
                  <a:srgbClr val="C00000"/>
                </a:solidFill>
              </a:rPr>
              <a:t>-&gt;</a:t>
            </a:r>
            <a:r>
              <a:rPr lang="en-US" sz="3600" dirty="0">
                <a:solidFill>
                  <a:srgbClr val="FF0000"/>
                </a:solidFill>
              </a:rPr>
              <a:t>worn</a:t>
            </a:r>
          </a:p>
          <a:p>
            <a:r>
              <a:rPr lang="en-US" sz="3600" dirty="0"/>
              <a:t>Negative and stay negative  </a:t>
            </a:r>
            <a:r>
              <a:rPr lang="en-US" sz="3600" dirty="0">
                <a:solidFill>
                  <a:srgbClr val="C00000"/>
                </a:solidFill>
              </a:rPr>
              <a:t>-&gt;</a:t>
            </a:r>
            <a:r>
              <a:rPr lang="en-US" sz="3600" dirty="0">
                <a:solidFill>
                  <a:srgbClr val="FF0000"/>
                </a:solidFill>
              </a:rPr>
              <a:t>worn</a:t>
            </a:r>
            <a:endParaRPr lang="ar-EG" sz="3600" dirty="0">
              <a:solidFill>
                <a:srgbClr val="FF0000"/>
              </a:solidFill>
            </a:endParaRPr>
          </a:p>
          <a:p>
            <a:r>
              <a:rPr lang="en-US" sz="3600" dirty="0"/>
              <a:t>Latency on session without excuse(-1)</a:t>
            </a:r>
          </a:p>
          <a:p>
            <a:r>
              <a:rPr lang="en-US" sz="3600" dirty="0"/>
              <a:t>3 worn == alert and 2 alerts =</a:t>
            </a:r>
            <a:r>
              <a:rPr lang="en-US" sz="3600" dirty="0">
                <a:highlight>
                  <a:srgbClr val="FF0000"/>
                </a:highlight>
              </a:rPr>
              <a:t>fire</a:t>
            </a:r>
          </a:p>
          <a:p>
            <a:endParaRPr lang="en-US" sz="3600" dirty="0">
              <a:solidFill>
                <a:srgbClr val="C00000"/>
              </a:solidFill>
            </a:endParaRPr>
          </a:p>
          <a:p>
            <a:endParaRPr lang="en-US" sz="3600" dirty="0"/>
          </a:p>
          <a:p>
            <a:endParaRPr lang="en-US" sz="3600" dirty="0"/>
          </a:p>
        </p:txBody>
      </p:sp>
      <p:sp>
        <p:nvSpPr>
          <p:cNvPr id="7" name="TextBox 6">
            <a:extLst>
              <a:ext uri="{FF2B5EF4-FFF2-40B4-BE49-F238E27FC236}">
                <a16:creationId xmlns:a16="http://schemas.microsoft.com/office/drawing/2014/main" id="{573B4FAE-D1C6-7F06-931C-83C915A7C138}"/>
              </a:ext>
            </a:extLst>
          </p:cNvPr>
          <p:cNvSpPr txBox="1"/>
          <p:nvPr/>
        </p:nvSpPr>
        <p:spPr>
          <a:xfrm>
            <a:off x="8948057" y="738981"/>
            <a:ext cx="3377682" cy="584775"/>
          </a:xfrm>
          <a:prstGeom prst="rect">
            <a:avLst/>
          </a:prstGeom>
          <a:noFill/>
        </p:spPr>
        <p:txBody>
          <a:bodyPr wrap="square" rtlCol="0">
            <a:spAutoFit/>
          </a:bodyPr>
          <a:lstStyle/>
          <a:p>
            <a:r>
              <a:rPr lang="en-US" sz="3200" dirty="0"/>
              <a:t>Points system</a:t>
            </a:r>
          </a:p>
        </p:txBody>
      </p:sp>
    </p:spTree>
    <p:extLst>
      <p:ext uri="{BB962C8B-B14F-4D97-AF65-F5344CB8AC3E}">
        <p14:creationId xmlns:p14="http://schemas.microsoft.com/office/powerpoint/2010/main" val="4197813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Osc???</a:t>
            </a:r>
          </a:p>
        </p:txBody>
      </p:sp>
    </p:spTree>
    <p:extLst>
      <p:ext uri="{BB962C8B-B14F-4D97-AF65-F5344CB8AC3E}">
        <p14:creationId xmlns:p14="http://schemas.microsoft.com/office/powerpoint/2010/main" val="2517279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6743699" y="-259896"/>
            <a:ext cx="6696075" cy="1909763"/>
          </a:xfrm>
        </p:spPr>
        <p:txBody>
          <a:bodyPr>
            <a:normAutofit/>
          </a:bodyPr>
          <a:lstStyle/>
          <a:p>
            <a:r>
              <a:rPr lang="ar-EG" sz="4400" b="0" i="0">
                <a:solidFill>
                  <a:srgbClr val="050505"/>
                </a:solidFill>
                <a:effectLst/>
                <a:latin typeface="Segoe UI Historic" panose="020B0502040204020203" pitchFamily="34" charset="0"/>
              </a:rPr>
              <a:t>زَكَاةُ الْعِلْمِ نَشْرُهُ </a:t>
            </a:r>
            <a:endParaRPr lang="en-US" sz="6000"/>
          </a:p>
        </p:txBody>
      </p:sp>
      <p:sp>
        <p:nvSpPr>
          <p:cNvPr id="7" name="TextBox 6">
            <a:extLst>
              <a:ext uri="{FF2B5EF4-FFF2-40B4-BE49-F238E27FC236}">
                <a16:creationId xmlns:a16="http://schemas.microsoft.com/office/drawing/2014/main" id="{8B385EC6-7F95-C0B1-9E7D-CB32F6747C4E}"/>
              </a:ext>
            </a:extLst>
          </p:cNvPr>
          <p:cNvSpPr txBox="1"/>
          <p:nvPr/>
        </p:nvSpPr>
        <p:spPr>
          <a:xfrm>
            <a:off x="4786604" y="2276669"/>
            <a:ext cx="6567196" cy="3046988"/>
          </a:xfrm>
          <a:prstGeom prst="rect">
            <a:avLst/>
          </a:prstGeom>
          <a:noFill/>
        </p:spPr>
        <p:txBody>
          <a:bodyPr wrap="square" rtlCol="0">
            <a:spAutoFit/>
          </a:bodyPr>
          <a:lstStyle/>
          <a:p>
            <a:r>
              <a:rPr lang="en-US" sz="3200" dirty="0"/>
              <a:t>As we are open source community we will provide our material online and at the end of season each member will recorded content and publish it to OSC  YouTube channel so that we all share the</a:t>
            </a:r>
            <a:r>
              <a:rPr lang="ar-EG" sz="3200" dirty="0"/>
              <a:t> </a:t>
            </a:r>
            <a:r>
              <a:rPr lang="en-US" sz="3200" dirty="0"/>
              <a:t> reward</a:t>
            </a:r>
          </a:p>
        </p:txBody>
      </p:sp>
    </p:spTree>
    <p:extLst>
      <p:ext uri="{BB962C8B-B14F-4D97-AF65-F5344CB8AC3E}">
        <p14:creationId xmlns:p14="http://schemas.microsoft.com/office/powerpoint/2010/main" val="744379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a:t>Eventes </a:t>
            </a:r>
          </a:p>
        </p:txBody>
      </p:sp>
    </p:spTree>
    <p:extLst>
      <p:ext uri="{BB962C8B-B14F-4D97-AF65-F5344CB8AC3E}">
        <p14:creationId xmlns:p14="http://schemas.microsoft.com/office/powerpoint/2010/main" val="200590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96110A-33F8-2225-2BCA-1185B9C5E159}"/>
              </a:ext>
            </a:extLst>
          </p:cNvPr>
          <p:cNvSpPr>
            <a:spLocks noGrp="1"/>
          </p:cNvSpPr>
          <p:nvPr>
            <p:ph type="body" sz="quarter" idx="13"/>
          </p:nvPr>
        </p:nvSpPr>
        <p:spPr>
          <a:xfrm>
            <a:off x="753903" y="1550238"/>
            <a:ext cx="2521710" cy="815182"/>
          </a:xfrm>
          <a:solidFill>
            <a:schemeClr val="bg1"/>
          </a:solidFill>
        </p:spPr>
        <p:txBody>
          <a:bodyPr>
            <a:normAutofit/>
          </a:bodyPr>
          <a:lstStyle/>
          <a:p>
            <a:pPr algn="ctr"/>
            <a:r>
              <a:rPr lang="en-US" sz="3200"/>
              <a:t>Event 1</a:t>
            </a:r>
          </a:p>
        </p:txBody>
      </p:sp>
      <p:sp>
        <p:nvSpPr>
          <p:cNvPr id="7" name="Text Placeholder 6">
            <a:extLst>
              <a:ext uri="{FF2B5EF4-FFF2-40B4-BE49-F238E27FC236}">
                <a16:creationId xmlns:a16="http://schemas.microsoft.com/office/drawing/2014/main" id="{A3A53103-B020-75B1-6468-D7D24295B564}"/>
              </a:ext>
            </a:extLst>
          </p:cNvPr>
          <p:cNvSpPr>
            <a:spLocks noGrp="1"/>
          </p:cNvSpPr>
          <p:nvPr>
            <p:ph type="body" sz="quarter" idx="17"/>
          </p:nvPr>
        </p:nvSpPr>
        <p:spPr>
          <a:xfrm>
            <a:off x="4728106" y="1671722"/>
            <a:ext cx="5797017" cy="1010842"/>
          </a:xfrm>
        </p:spPr>
        <p:txBody>
          <a:bodyPr>
            <a:normAutofit/>
          </a:bodyPr>
          <a:lstStyle/>
          <a:p>
            <a:r>
              <a:rPr lang="en-US" sz="3600" dirty="0"/>
              <a:t>The art of DB and API’S</a:t>
            </a:r>
          </a:p>
        </p:txBody>
      </p:sp>
      <p:sp>
        <p:nvSpPr>
          <p:cNvPr id="11" name="Date Placeholder 10">
            <a:extLst>
              <a:ext uri="{FF2B5EF4-FFF2-40B4-BE49-F238E27FC236}">
                <a16:creationId xmlns:a16="http://schemas.microsoft.com/office/drawing/2014/main" id="{F096CEA2-2990-78C4-4FB0-83172BFF122C}"/>
              </a:ext>
            </a:extLst>
          </p:cNvPr>
          <p:cNvSpPr>
            <a:spLocks noGrp="1"/>
          </p:cNvSpPr>
          <p:nvPr>
            <p:ph type="dt" sz="half" idx="10"/>
          </p:nvPr>
        </p:nvSpPr>
        <p:spPr/>
        <p:txBody>
          <a:bodyPr/>
          <a:lstStyle/>
          <a:p>
            <a:r>
              <a:rPr lang="en-US"/>
              <a:t>20XX</a:t>
            </a:r>
          </a:p>
        </p:txBody>
      </p:sp>
      <p:sp>
        <p:nvSpPr>
          <p:cNvPr id="12" name="Footer Placeholder 11">
            <a:extLst>
              <a:ext uri="{FF2B5EF4-FFF2-40B4-BE49-F238E27FC236}">
                <a16:creationId xmlns:a16="http://schemas.microsoft.com/office/drawing/2014/main" id="{547CE527-667E-0A94-8D43-2DF2AAEF44DC}"/>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02760938-355A-27DC-3AD1-104494A7942C}"/>
              </a:ext>
            </a:extLst>
          </p:cNvPr>
          <p:cNvSpPr>
            <a:spLocks noGrp="1"/>
          </p:cNvSpPr>
          <p:nvPr>
            <p:ph type="sldNum" sz="quarter" idx="12"/>
          </p:nvPr>
        </p:nvSpPr>
        <p:spPr/>
        <p:txBody>
          <a:bodyPr/>
          <a:lstStyle/>
          <a:p>
            <a:fld id="{A49DFD55-3C28-40EF-9E31-A92D2E4017FF}" type="slidenum">
              <a:rPr lang="en-US" smtClean="0"/>
              <a:pPr/>
              <a:t>39</a:t>
            </a:fld>
            <a:endParaRPr lang="en-US"/>
          </a:p>
        </p:txBody>
      </p:sp>
      <p:cxnSp>
        <p:nvCxnSpPr>
          <p:cNvPr id="15" name="Straight Arrow Connector 14">
            <a:extLst>
              <a:ext uri="{FF2B5EF4-FFF2-40B4-BE49-F238E27FC236}">
                <a16:creationId xmlns:a16="http://schemas.microsoft.com/office/drawing/2014/main" id="{70F54A94-31F6-0832-8378-DE8204B967D9}"/>
              </a:ext>
            </a:extLst>
          </p:cNvPr>
          <p:cNvCxnSpPr>
            <a:stCxn id="3" idx="3"/>
          </p:cNvCxnSpPr>
          <p:nvPr/>
        </p:nvCxnSpPr>
        <p:spPr>
          <a:xfrm>
            <a:off x="3275613" y="1957829"/>
            <a:ext cx="1305718" cy="0"/>
          </a:xfrm>
          <a:prstGeom prst="straightConnector1">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
        <p:nvSpPr>
          <p:cNvPr id="2" name="Text Placeholder 2">
            <a:extLst>
              <a:ext uri="{FF2B5EF4-FFF2-40B4-BE49-F238E27FC236}">
                <a16:creationId xmlns:a16="http://schemas.microsoft.com/office/drawing/2014/main" id="{69DAEAFD-9DB2-D036-6C40-85B6B1CCF9C5}"/>
              </a:ext>
            </a:extLst>
          </p:cNvPr>
          <p:cNvSpPr txBox="1">
            <a:spLocks/>
          </p:cNvSpPr>
          <p:nvPr/>
        </p:nvSpPr>
        <p:spPr>
          <a:xfrm>
            <a:off x="1163673" y="3138112"/>
            <a:ext cx="2521710" cy="815182"/>
          </a:xfrm>
          <a:prstGeom prst="rect">
            <a:avLst/>
          </a:prstGeom>
          <a:solidFill>
            <a:schemeClr val="bg1"/>
          </a:solidFill>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a:t>Event 2</a:t>
            </a:r>
          </a:p>
        </p:txBody>
      </p:sp>
      <p:sp>
        <p:nvSpPr>
          <p:cNvPr id="8" name="TextBox 7">
            <a:extLst>
              <a:ext uri="{FF2B5EF4-FFF2-40B4-BE49-F238E27FC236}">
                <a16:creationId xmlns:a16="http://schemas.microsoft.com/office/drawing/2014/main" id="{2E3E0CC2-264D-23BB-8980-BCB7269CE72E}"/>
              </a:ext>
            </a:extLst>
          </p:cNvPr>
          <p:cNvSpPr txBox="1"/>
          <p:nvPr/>
        </p:nvSpPr>
        <p:spPr>
          <a:xfrm>
            <a:off x="5166827" y="3171348"/>
            <a:ext cx="6097554" cy="646331"/>
          </a:xfrm>
          <a:prstGeom prst="rect">
            <a:avLst/>
          </a:prstGeom>
          <a:noFill/>
        </p:spPr>
        <p:txBody>
          <a:bodyPr wrap="square">
            <a:spAutoFit/>
          </a:bodyPr>
          <a:lstStyle/>
          <a:p>
            <a:r>
              <a:rPr lang="en-US" sz="3600" dirty="0"/>
              <a:t>The art of data structures </a:t>
            </a:r>
          </a:p>
        </p:txBody>
      </p:sp>
      <p:cxnSp>
        <p:nvCxnSpPr>
          <p:cNvPr id="9" name="Straight Arrow Connector 8">
            <a:extLst>
              <a:ext uri="{FF2B5EF4-FFF2-40B4-BE49-F238E27FC236}">
                <a16:creationId xmlns:a16="http://schemas.microsoft.com/office/drawing/2014/main" id="{E9C48665-ECC0-5EDB-2005-569C6ECF34B0}"/>
              </a:ext>
            </a:extLst>
          </p:cNvPr>
          <p:cNvCxnSpPr/>
          <p:nvPr/>
        </p:nvCxnSpPr>
        <p:spPr>
          <a:xfrm>
            <a:off x="3773246" y="3603126"/>
            <a:ext cx="1305718" cy="0"/>
          </a:xfrm>
          <a:prstGeom prst="straightConnector1">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356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extLst>
              <p:ext uri="{D42A27DB-BD31-4B8C-83A1-F6EECF244321}">
                <p14:modId xmlns:p14="http://schemas.microsoft.com/office/powerpoint/2010/main" val="2498879806"/>
              </p:ext>
            </p:extLst>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7" name="Oval 6">
            <a:extLst>
              <a:ext uri="{FF2B5EF4-FFF2-40B4-BE49-F238E27FC236}">
                <a16:creationId xmlns:a16="http://schemas.microsoft.com/office/drawing/2014/main" id="{FEB1C2A9-B7F1-041F-5249-F9A171A96A0C}"/>
              </a:ext>
            </a:extLst>
          </p:cNvPr>
          <p:cNvSpPr/>
          <p:nvPr/>
        </p:nvSpPr>
        <p:spPr>
          <a:xfrm>
            <a:off x="2887824" y="835954"/>
            <a:ext cx="1334278" cy="1221101"/>
          </a:xfrm>
          <a:prstGeom prst="ellipse">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Chord 7">
            <a:extLst>
              <a:ext uri="{FF2B5EF4-FFF2-40B4-BE49-F238E27FC236}">
                <a16:creationId xmlns:a16="http://schemas.microsoft.com/office/drawing/2014/main" id="{B706ED4F-F6F7-597C-B55D-99434C13FF08}"/>
              </a:ext>
            </a:extLst>
          </p:cNvPr>
          <p:cNvSpPr/>
          <p:nvPr/>
        </p:nvSpPr>
        <p:spPr>
          <a:xfrm>
            <a:off x="2845576" y="835953"/>
            <a:ext cx="1376526" cy="1221101"/>
          </a:xfrm>
          <a:prstGeom prst="chord">
            <a:avLst>
              <a:gd name="adj1" fmla="val 5116061"/>
              <a:gd name="adj2" fmla="val 16512341"/>
            </a:avLst>
          </a:prstGeom>
          <a:solidFill>
            <a:schemeClr val="accent1">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6064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Summer training</a:t>
            </a:r>
          </a:p>
        </p:txBody>
      </p:sp>
    </p:spTree>
    <p:extLst>
      <p:ext uri="{BB962C8B-B14F-4D97-AF65-F5344CB8AC3E}">
        <p14:creationId xmlns:p14="http://schemas.microsoft.com/office/powerpoint/2010/main" val="2104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0566-ECE5-872F-2D22-C7BB841254F3}"/>
              </a:ext>
            </a:extLst>
          </p:cNvPr>
          <p:cNvSpPr>
            <a:spLocks noGrp="1"/>
          </p:cNvSpPr>
          <p:nvPr>
            <p:ph type="title"/>
          </p:nvPr>
        </p:nvSpPr>
        <p:spPr>
          <a:xfrm>
            <a:off x="5030949" y="3096929"/>
            <a:ext cx="6958888" cy="1909763"/>
          </a:xfrm>
        </p:spPr>
        <p:txBody>
          <a:bodyPr>
            <a:noAutofit/>
          </a:bodyPr>
          <a:lstStyle/>
          <a:p>
            <a:r>
              <a:rPr lang="en-US" sz="4000" cap="none" dirty="0"/>
              <a:t>the content of sessions fits in summer training with ability to be basics or advanced</a:t>
            </a:r>
            <a:br>
              <a:rPr lang="en-US" sz="4000" cap="none" dirty="0"/>
            </a:br>
            <a:r>
              <a:rPr lang="en-US" sz="4000" cap="none" dirty="0"/>
              <a:t>the core is building </a:t>
            </a:r>
            <a:br>
              <a:rPr lang="en-US" sz="4000" cap="none" dirty="0"/>
            </a:br>
            <a:r>
              <a:rPr lang="en-US" sz="4000" cap="none" dirty="0"/>
              <a:t>backend projects </a:t>
            </a:r>
          </a:p>
        </p:txBody>
      </p:sp>
    </p:spTree>
    <p:extLst>
      <p:ext uri="{BB962C8B-B14F-4D97-AF65-F5344CB8AC3E}">
        <p14:creationId xmlns:p14="http://schemas.microsoft.com/office/powerpoint/2010/main" val="2268849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06B-AB89-DE4B-447A-FD7144BE5AED}"/>
              </a:ext>
            </a:extLst>
          </p:cNvPr>
          <p:cNvSpPr>
            <a:spLocks noGrp="1"/>
          </p:cNvSpPr>
          <p:nvPr>
            <p:ph type="ctrTitle"/>
          </p:nvPr>
        </p:nvSpPr>
        <p:spPr/>
        <p:txBody>
          <a:bodyPr/>
          <a:lstStyle/>
          <a:p>
            <a:r>
              <a:rPr lang="en-US" dirty="0"/>
              <a:t>dev</a:t>
            </a:r>
          </a:p>
        </p:txBody>
      </p:sp>
    </p:spTree>
    <p:extLst>
      <p:ext uri="{BB962C8B-B14F-4D97-AF65-F5344CB8AC3E}">
        <p14:creationId xmlns:p14="http://schemas.microsoft.com/office/powerpoint/2010/main" val="15853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422850" y="0"/>
            <a:ext cx="5676122" cy="1270518"/>
          </a:xfrm>
        </p:spPr>
        <p:txBody>
          <a:bodyPr>
            <a:normAutofit fontScale="90000"/>
          </a:bodyPr>
          <a:lstStyle/>
          <a:p>
            <a:pPr algn="ctr"/>
            <a:r>
              <a:rPr lang="en-US" sz="4800" cap="none" dirty="0"/>
              <a:t>Bring your old programing projects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8060" y="1638869"/>
            <a:ext cx="8020912" cy="5810146"/>
          </a:xfrm>
        </p:spPr>
        <p:txBody>
          <a:bodyPr>
            <a:normAutofit/>
          </a:bodyPr>
          <a:lstStyle/>
          <a:p>
            <a:r>
              <a:rPr lang="en-US" sz="3600" b="1" dirty="0"/>
              <a:t>The refactoring is very important technique so instead of refactoring online projects lets fix ours </a:t>
            </a:r>
          </a:p>
          <a:p>
            <a:r>
              <a:rPr lang="en-US" sz="3600" b="1" dirty="0"/>
              <a:t>So split the group each group have mentor from old crew and each member represent their work to their group and in the final we announce best team (head)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a:p>
        </p:txBody>
      </p:sp>
      <p:sp>
        <p:nvSpPr>
          <p:cNvPr id="4" name="TextBox 3">
            <a:extLst>
              <a:ext uri="{FF2B5EF4-FFF2-40B4-BE49-F238E27FC236}">
                <a16:creationId xmlns:a16="http://schemas.microsoft.com/office/drawing/2014/main" id="{B6BBDE50-5687-78A2-8E88-32BDDAD531A7}"/>
              </a:ext>
            </a:extLst>
          </p:cNvPr>
          <p:cNvSpPr txBox="1"/>
          <p:nvPr/>
        </p:nvSpPr>
        <p:spPr>
          <a:xfrm>
            <a:off x="8816291" y="3353382"/>
            <a:ext cx="3409163" cy="646331"/>
          </a:xfrm>
          <a:prstGeom prst="rect">
            <a:avLst/>
          </a:prstGeom>
          <a:noFill/>
        </p:spPr>
        <p:txBody>
          <a:bodyPr wrap="square" rtlCol="0">
            <a:spAutoFit/>
          </a:bodyPr>
          <a:lstStyle/>
          <a:p>
            <a:r>
              <a:rPr lang="en-US" sz="3600" dirty="0"/>
              <a:t>Last season link</a:t>
            </a:r>
          </a:p>
        </p:txBody>
      </p:sp>
      <p:sp>
        <p:nvSpPr>
          <p:cNvPr id="7" name="TextBox 6">
            <a:extLst>
              <a:ext uri="{FF2B5EF4-FFF2-40B4-BE49-F238E27FC236}">
                <a16:creationId xmlns:a16="http://schemas.microsoft.com/office/drawing/2014/main" id="{09FE4485-DE43-B003-556E-A8B94573F7B7}"/>
              </a:ext>
            </a:extLst>
          </p:cNvPr>
          <p:cNvSpPr txBox="1"/>
          <p:nvPr/>
        </p:nvSpPr>
        <p:spPr>
          <a:xfrm>
            <a:off x="8786325" y="1008908"/>
            <a:ext cx="3409163" cy="523220"/>
          </a:xfrm>
          <a:prstGeom prst="rect">
            <a:avLst/>
          </a:prstGeom>
          <a:noFill/>
        </p:spPr>
        <p:txBody>
          <a:bodyPr wrap="square" rtlCol="0">
            <a:spAutoFit/>
          </a:bodyPr>
          <a:lstStyle/>
          <a:p>
            <a:r>
              <a:rPr lang="en-US" sz="2800" dirty="0">
                <a:solidFill>
                  <a:srgbClr val="C00000"/>
                </a:solidFill>
              </a:rPr>
              <a:t>Second  motivation</a:t>
            </a:r>
          </a:p>
        </p:txBody>
      </p:sp>
    </p:spTree>
    <p:extLst>
      <p:ext uri="{BB962C8B-B14F-4D97-AF65-F5344CB8AC3E}">
        <p14:creationId xmlns:p14="http://schemas.microsoft.com/office/powerpoint/2010/main" val="4118184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422850" y="0"/>
            <a:ext cx="5676122" cy="1270518"/>
          </a:xfrm>
        </p:spPr>
        <p:txBody>
          <a:bodyPr>
            <a:normAutofit fontScale="90000"/>
          </a:bodyPr>
          <a:lstStyle/>
          <a:p>
            <a:pPr algn="ctr"/>
            <a:r>
              <a:rPr lang="en-US" sz="4800" cap="none" dirty="0"/>
              <a:t>Open source projects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8060" y="1638869"/>
            <a:ext cx="8020912" cy="5810146"/>
          </a:xfrm>
        </p:spPr>
        <p:txBody>
          <a:bodyPr>
            <a:normAutofit/>
          </a:bodyPr>
          <a:lstStyle/>
          <a:p>
            <a:r>
              <a:rPr lang="en-US" sz="3600" b="1" dirty="0"/>
              <a:t>Best members will work on open source projects (at least one project)</a:t>
            </a:r>
          </a:p>
          <a:p>
            <a:r>
              <a:rPr lang="en-US" sz="3600" b="1" dirty="0"/>
              <a:t>And contribute on it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a:p>
        </p:txBody>
      </p:sp>
      <p:sp>
        <p:nvSpPr>
          <p:cNvPr id="4" name="TextBox 3">
            <a:extLst>
              <a:ext uri="{FF2B5EF4-FFF2-40B4-BE49-F238E27FC236}">
                <a16:creationId xmlns:a16="http://schemas.microsoft.com/office/drawing/2014/main" id="{B6BBDE50-5687-78A2-8E88-32BDDAD531A7}"/>
              </a:ext>
            </a:extLst>
          </p:cNvPr>
          <p:cNvSpPr txBox="1"/>
          <p:nvPr/>
        </p:nvSpPr>
        <p:spPr>
          <a:xfrm>
            <a:off x="9245499" y="3521333"/>
            <a:ext cx="3409163" cy="646331"/>
          </a:xfrm>
          <a:prstGeom prst="rect">
            <a:avLst/>
          </a:prstGeom>
          <a:noFill/>
        </p:spPr>
        <p:txBody>
          <a:bodyPr wrap="square" rtlCol="0">
            <a:spAutoFit/>
          </a:bodyPr>
          <a:lstStyle/>
          <a:p>
            <a:r>
              <a:rPr lang="en-US" sz="3600" dirty="0"/>
              <a:t>Old core</a:t>
            </a:r>
          </a:p>
        </p:txBody>
      </p:sp>
    </p:spTree>
    <p:extLst>
      <p:ext uri="{BB962C8B-B14F-4D97-AF65-F5344CB8AC3E}">
        <p14:creationId xmlns:p14="http://schemas.microsoft.com/office/powerpoint/2010/main" val="1644561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6C05-F89A-F3A3-810F-625BDF58D3DD}"/>
              </a:ext>
            </a:extLst>
          </p:cNvPr>
          <p:cNvSpPr>
            <a:spLocks noGrp="1"/>
          </p:cNvSpPr>
          <p:nvPr>
            <p:ph type="ctrTitle"/>
          </p:nvPr>
        </p:nvSpPr>
        <p:spPr/>
        <p:txBody>
          <a:bodyPr/>
          <a:lstStyle/>
          <a:p>
            <a:r>
              <a:rPr lang="en-US" dirty="0"/>
              <a:t>leaders</a:t>
            </a:r>
          </a:p>
        </p:txBody>
      </p:sp>
    </p:spTree>
    <p:extLst>
      <p:ext uri="{BB962C8B-B14F-4D97-AF65-F5344CB8AC3E}">
        <p14:creationId xmlns:p14="http://schemas.microsoft.com/office/powerpoint/2010/main" val="1735772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BF2-E076-2FFB-9286-4834E5EC4DB1}"/>
              </a:ext>
            </a:extLst>
          </p:cNvPr>
          <p:cNvSpPr>
            <a:spLocks noGrp="1"/>
          </p:cNvSpPr>
          <p:nvPr>
            <p:ph type="title"/>
          </p:nvPr>
        </p:nvSpPr>
        <p:spPr>
          <a:xfrm>
            <a:off x="111772" y="-602456"/>
            <a:ext cx="5111750" cy="1204912"/>
          </a:xfrm>
        </p:spPr>
        <p:txBody>
          <a:bodyPr/>
          <a:lstStyle/>
          <a:p>
            <a:r>
              <a:rPr lang="en-US" dirty="0"/>
              <a:t>Positions</a:t>
            </a:r>
          </a:p>
        </p:txBody>
      </p:sp>
      <p:sp>
        <p:nvSpPr>
          <p:cNvPr id="3" name="Text Placeholder 2">
            <a:extLst>
              <a:ext uri="{FF2B5EF4-FFF2-40B4-BE49-F238E27FC236}">
                <a16:creationId xmlns:a16="http://schemas.microsoft.com/office/drawing/2014/main" id="{907948FE-13F0-43C0-013C-DA5DC75EB9F6}"/>
              </a:ext>
            </a:extLst>
          </p:cNvPr>
          <p:cNvSpPr>
            <a:spLocks noGrp="1"/>
          </p:cNvSpPr>
          <p:nvPr>
            <p:ph type="body" idx="1"/>
          </p:nvPr>
        </p:nvSpPr>
        <p:spPr>
          <a:xfrm>
            <a:off x="214604" y="895739"/>
            <a:ext cx="8920065" cy="4290623"/>
          </a:xfrm>
        </p:spPr>
        <p:txBody>
          <a:bodyPr>
            <a:normAutofit/>
          </a:bodyPr>
          <a:lstStyle/>
          <a:p>
            <a:pPr marL="514350" indent="-514350">
              <a:buAutoNum type="arabicParenBoth"/>
            </a:pPr>
            <a:r>
              <a:rPr lang="en-US" sz="3200" dirty="0"/>
              <a:t>Mariam Ahmed (API’s +dev girl)</a:t>
            </a:r>
          </a:p>
          <a:p>
            <a:pPr marL="514350" indent="-514350">
              <a:buAutoNum type="arabicParenBoth"/>
            </a:pPr>
            <a:r>
              <a:rPr lang="en-US" sz="3200" dirty="0"/>
              <a:t>Tasneem Bahaa (PS girl)</a:t>
            </a:r>
          </a:p>
          <a:p>
            <a:pPr marL="514350" indent="-514350">
              <a:buAutoNum type="arabicParenBoth"/>
            </a:pPr>
            <a:r>
              <a:rPr lang="en-US" sz="3200" dirty="0"/>
              <a:t>Ziad mahmoud(DB man)</a:t>
            </a:r>
          </a:p>
        </p:txBody>
      </p:sp>
      <p:sp>
        <p:nvSpPr>
          <p:cNvPr id="4" name="Date Placeholder 3">
            <a:extLst>
              <a:ext uri="{FF2B5EF4-FFF2-40B4-BE49-F238E27FC236}">
                <a16:creationId xmlns:a16="http://schemas.microsoft.com/office/drawing/2014/main" id="{6BBB7E49-9D3E-27E9-5AF4-81A04141E6B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5DC336D-E8E4-B72D-A844-ECA97A047EA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3EA80C7-B12D-2AAB-94A9-288110CBA1B0}"/>
              </a:ext>
            </a:extLst>
          </p:cNvPr>
          <p:cNvSpPr>
            <a:spLocks noGrp="1"/>
          </p:cNvSpPr>
          <p:nvPr>
            <p:ph type="sldNum" sz="quarter" idx="12"/>
          </p:nvPr>
        </p:nvSpPr>
        <p:spPr/>
        <p:txBody>
          <a:bodyPr/>
          <a:lstStyle/>
          <a:p>
            <a:fld id="{A49DFD55-3C28-40EF-9E31-A92D2E4017FF}" type="slidenum">
              <a:rPr lang="en-US" smtClean="0"/>
              <a:pPr/>
              <a:t>46</a:t>
            </a:fld>
            <a:endParaRPr lang="en-US"/>
          </a:p>
        </p:txBody>
      </p:sp>
    </p:spTree>
    <p:extLst>
      <p:ext uri="{BB962C8B-B14F-4D97-AF65-F5344CB8AC3E}">
        <p14:creationId xmlns:p14="http://schemas.microsoft.com/office/powerpoint/2010/main" val="315323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19878" y="1045029"/>
            <a:ext cx="5111750" cy="1204912"/>
          </a:xfrm>
        </p:spPr>
        <p:txBody>
          <a:bodyPr>
            <a:normAutofit/>
          </a:bodyPr>
          <a:lstStyle/>
          <a:p>
            <a:r>
              <a:rPr lang="en-US" sz="4400" cap="none" dirty="0"/>
              <a:t>Tools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6449" y="3004457"/>
            <a:ext cx="7661571" cy="2304661"/>
          </a:xfrm>
        </p:spPr>
        <p:txBody>
          <a:bodyPr>
            <a:normAutofit/>
          </a:bodyPr>
          <a:lstStyle/>
          <a:p>
            <a:r>
              <a:rPr lang="en-US" sz="3200" dirty="0"/>
              <a:t>* See how powerful Visual studio code is</a:t>
            </a:r>
          </a:p>
          <a:p>
            <a:r>
              <a:rPr lang="en-US" sz="3200" dirty="0"/>
              <a:t>* Knows git and GitHub</a:t>
            </a:r>
          </a:p>
        </p:txBody>
      </p:sp>
      <p:sp>
        <p:nvSpPr>
          <p:cNvPr id="7" name="TextBox 6">
            <a:extLst>
              <a:ext uri="{FF2B5EF4-FFF2-40B4-BE49-F238E27FC236}">
                <a16:creationId xmlns:a16="http://schemas.microsoft.com/office/drawing/2014/main" id="{C23EAC93-A0EB-C2E2-4917-512887C4F8E4}"/>
              </a:ext>
            </a:extLst>
          </p:cNvPr>
          <p:cNvSpPr txBox="1"/>
          <p:nvPr/>
        </p:nvSpPr>
        <p:spPr>
          <a:xfrm>
            <a:off x="8976049" y="3340359"/>
            <a:ext cx="2957804" cy="1754326"/>
          </a:xfrm>
          <a:prstGeom prst="rect">
            <a:avLst/>
          </a:prstGeom>
          <a:noFill/>
        </p:spPr>
        <p:txBody>
          <a:bodyPr wrap="square" rtlCol="0">
            <a:spAutoFit/>
          </a:bodyPr>
          <a:lstStyle/>
          <a:p>
            <a:r>
              <a:rPr lang="en-US" sz="5400" dirty="0"/>
              <a:t>      2 session </a:t>
            </a:r>
          </a:p>
        </p:txBody>
      </p:sp>
      <p:sp>
        <p:nvSpPr>
          <p:cNvPr id="8" name="TextBox 7">
            <a:extLst>
              <a:ext uri="{FF2B5EF4-FFF2-40B4-BE49-F238E27FC236}">
                <a16:creationId xmlns:a16="http://schemas.microsoft.com/office/drawing/2014/main" id="{C041AF34-CFC3-47EF-8207-F5CF2A87F16B}"/>
              </a:ext>
            </a:extLst>
          </p:cNvPr>
          <p:cNvSpPr txBox="1"/>
          <p:nvPr/>
        </p:nvSpPr>
        <p:spPr>
          <a:xfrm>
            <a:off x="345233" y="5151251"/>
            <a:ext cx="6260840" cy="1323439"/>
          </a:xfrm>
          <a:prstGeom prst="rect">
            <a:avLst/>
          </a:prstGeom>
          <a:noFill/>
        </p:spPr>
        <p:txBody>
          <a:bodyPr wrap="square" rtlCol="0">
            <a:spAutoFit/>
          </a:bodyPr>
          <a:lstStyle/>
          <a:p>
            <a:r>
              <a:rPr lang="en-US" sz="4000" dirty="0">
                <a:solidFill>
                  <a:srgbClr val="C00000"/>
                </a:solidFill>
              </a:rPr>
              <a:t>1</a:t>
            </a:r>
            <a:r>
              <a:rPr lang="en-US" sz="4000" dirty="0"/>
              <a:t> offline + </a:t>
            </a:r>
            <a:r>
              <a:rPr lang="en-US" sz="4000" dirty="0">
                <a:solidFill>
                  <a:srgbClr val="C00000"/>
                </a:solidFill>
              </a:rPr>
              <a:t>1</a:t>
            </a:r>
            <a:r>
              <a:rPr lang="en-US" sz="4000" dirty="0"/>
              <a:t> online</a:t>
            </a:r>
          </a:p>
          <a:p>
            <a:r>
              <a:rPr lang="en-US" sz="4000" dirty="0"/>
              <a:t>(10-11)</a:t>
            </a:r>
          </a:p>
        </p:txBody>
      </p:sp>
      <p:sp>
        <p:nvSpPr>
          <p:cNvPr id="9" name="TextBox 8">
            <a:extLst>
              <a:ext uri="{FF2B5EF4-FFF2-40B4-BE49-F238E27FC236}">
                <a16:creationId xmlns:a16="http://schemas.microsoft.com/office/drawing/2014/main" id="{1BB69DB9-8EE5-FEB7-9943-3CACD011B6F8}"/>
              </a:ext>
            </a:extLst>
          </p:cNvPr>
          <p:cNvSpPr txBox="1"/>
          <p:nvPr/>
        </p:nvSpPr>
        <p:spPr>
          <a:xfrm>
            <a:off x="8741229" y="878044"/>
            <a:ext cx="2957804" cy="769441"/>
          </a:xfrm>
          <a:prstGeom prst="rect">
            <a:avLst/>
          </a:prstGeom>
          <a:noFill/>
        </p:spPr>
        <p:txBody>
          <a:bodyPr wrap="square" rtlCol="0">
            <a:spAutoFit/>
          </a:bodyPr>
          <a:lstStyle/>
          <a:p>
            <a:r>
              <a:rPr lang="en-US" sz="4400" dirty="0"/>
              <a:t>With </a:t>
            </a:r>
            <a:r>
              <a:rPr lang="en-US" sz="4400" dirty="0">
                <a:solidFill>
                  <a:srgbClr val="C00000"/>
                </a:solidFill>
              </a:rPr>
              <a:t>LINUX</a:t>
            </a:r>
          </a:p>
        </p:txBody>
      </p:sp>
    </p:spTree>
    <p:extLst>
      <p:ext uri="{BB962C8B-B14F-4D97-AF65-F5344CB8AC3E}">
        <p14:creationId xmlns:p14="http://schemas.microsoft.com/office/powerpoint/2010/main" val="1632127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2" name="Oval 1">
            <a:extLst>
              <a:ext uri="{FF2B5EF4-FFF2-40B4-BE49-F238E27FC236}">
                <a16:creationId xmlns:a16="http://schemas.microsoft.com/office/drawing/2014/main" id="{C0306BB0-B387-2E71-3576-909122C5E136}"/>
              </a:ext>
            </a:extLst>
          </p:cNvPr>
          <p:cNvSpPr/>
          <p:nvPr/>
        </p:nvSpPr>
        <p:spPr>
          <a:xfrm>
            <a:off x="5562340" y="835953"/>
            <a:ext cx="1334278" cy="1221101"/>
          </a:xfrm>
          <a:prstGeom prst="ellipse">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Chord 2">
            <a:extLst>
              <a:ext uri="{FF2B5EF4-FFF2-40B4-BE49-F238E27FC236}">
                <a16:creationId xmlns:a16="http://schemas.microsoft.com/office/drawing/2014/main" id="{88CCA6F3-6516-4466-5DDA-3F4B4C60A724}"/>
              </a:ext>
            </a:extLst>
          </p:cNvPr>
          <p:cNvSpPr/>
          <p:nvPr/>
        </p:nvSpPr>
        <p:spPr>
          <a:xfrm>
            <a:off x="5562340" y="835953"/>
            <a:ext cx="1376526" cy="1221101"/>
          </a:xfrm>
          <a:prstGeom prst="chord">
            <a:avLst>
              <a:gd name="adj1" fmla="val 5116061"/>
              <a:gd name="adj2" fmla="val 16512341"/>
            </a:avLst>
          </a:prstGeom>
          <a:solidFill>
            <a:schemeClr val="accent1">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10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74D353-4A39-F07E-A8E6-93FBC29232D2}"/>
              </a:ext>
            </a:extLst>
          </p:cNvPr>
          <p:cNvSpPr>
            <a:spLocks noGrp="1"/>
          </p:cNvSpPr>
          <p:nvPr>
            <p:ph type="body" sz="quarter" idx="13"/>
          </p:nvPr>
        </p:nvSpPr>
        <p:spPr>
          <a:xfrm>
            <a:off x="55804" y="1507772"/>
            <a:ext cx="2141764" cy="514350"/>
          </a:xfrm>
        </p:spPr>
        <p:txBody>
          <a:bodyPr>
            <a:normAutofit/>
          </a:bodyPr>
          <a:lstStyle/>
          <a:p>
            <a:r>
              <a:rPr lang="en-US" sz="2800" dirty="0"/>
              <a:t>First session</a:t>
            </a:r>
          </a:p>
        </p:txBody>
      </p:sp>
      <p:sp>
        <p:nvSpPr>
          <p:cNvPr id="4" name="Text Placeholder 3">
            <a:extLst>
              <a:ext uri="{FF2B5EF4-FFF2-40B4-BE49-F238E27FC236}">
                <a16:creationId xmlns:a16="http://schemas.microsoft.com/office/drawing/2014/main" id="{47801100-5560-CACC-CDC3-377BAAFB3858}"/>
              </a:ext>
            </a:extLst>
          </p:cNvPr>
          <p:cNvSpPr>
            <a:spLocks noGrp="1"/>
          </p:cNvSpPr>
          <p:nvPr>
            <p:ph type="body" sz="quarter" idx="14"/>
          </p:nvPr>
        </p:nvSpPr>
        <p:spPr>
          <a:xfrm>
            <a:off x="83976" y="2757736"/>
            <a:ext cx="2560086" cy="514350"/>
          </a:xfrm>
        </p:spPr>
        <p:txBody>
          <a:bodyPr>
            <a:normAutofit fontScale="62500" lnSpcReduction="20000"/>
          </a:bodyPr>
          <a:lstStyle/>
          <a:p>
            <a:r>
              <a:rPr lang="en-US" sz="4400" dirty="0"/>
              <a:t>Second session</a:t>
            </a:r>
          </a:p>
          <a:p>
            <a:endParaRPr lang="en-US" dirty="0"/>
          </a:p>
        </p:txBody>
      </p:sp>
      <p:sp>
        <p:nvSpPr>
          <p:cNvPr id="5" name="Text Placeholder 4">
            <a:extLst>
              <a:ext uri="{FF2B5EF4-FFF2-40B4-BE49-F238E27FC236}">
                <a16:creationId xmlns:a16="http://schemas.microsoft.com/office/drawing/2014/main" id="{40AB9539-2BB0-8C2E-5AC7-34ACD2777E3B}"/>
              </a:ext>
            </a:extLst>
          </p:cNvPr>
          <p:cNvSpPr>
            <a:spLocks noGrp="1"/>
          </p:cNvSpPr>
          <p:nvPr>
            <p:ph type="body" sz="quarter" idx="15"/>
          </p:nvPr>
        </p:nvSpPr>
        <p:spPr>
          <a:xfrm>
            <a:off x="-634474" y="3803194"/>
            <a:ext cx="3097756" cy="585788"/>
          </a:xfrm>
        </p:spPr>
        <p:txBody>
          <a:bodyPr/>
          <a:lstStyle/>
          <a:p>
            <a:r>
              <a:rPr lang="en-US" sz="2800" dirty="0"/>
              <a:t>Third session</a:t>
            </a:r>
          </a:p>
          <a:p>
            <a:endParaRPr lang="en-US" dirty="0"/>
          </a:p>
        </p:txBody>
      </p:sp>
      <p:sp>
        <p:nvSpPr>
          <p:cNvPr id="6" name="Text Placeholder 5">
            <a:extLst>
              <a:ext uri="{FF2B5EF4-FFF2-40B4-BE49-F238E27FC236}">
                <a16:creationId xmlns:a16="http://schemas.microsoft.com/office/drawing/2014/main" id="{3831EC8E-6DA7-7FB5-56A3-299A10D10510}"/>
              </a:ext>
            </a:extLst>
          </p:cNvPr>
          <p:cNvSpPr>
            <a:spLocks noGrp="1"/>
          </p:cNvSpPr>
          <p:nvPr>
            <p:ph type="body" sz="quarter" idx="16"/>
          </p:nvPr>
        </p:nvSpPr>
        <p:spPr>
          <a:xfrm>
            <a:off x="149290" y="4913000"/>
            <a:ext cx="3873567" cy="585788"/>
          </a:xfrm>
        </p:spPr>
        <p:txBody>
          <a:bodyPr>
            <a:normAutofit fontScale="92500"/>
          </a:bodyPr>
          <a:lstStyle/>
          <a:p>
            <a:r>
              <a:rPr lang="en-US" sz="2800" dirty="0"/>
              <a:t>Forth session</a:t>
            </a:r>
            <a:r>
              <a:rPr lang="en-US" sz="2800" dirty="0">
                <a:solidFill>
                  <a:srgbClr val="FF0000"/>
                </a:solidFill>
              </a:rPr>
              <a:t> (motivation)</a:t>
            </a:r>
          </a:p>
          <a:p>
            <a:endParaRPr lang="en-US" sz="2800" dirty="0"/>
          </a:p>
        </p:txBody>
      </p:sp>
      <p:sp>
        <p:nvSpPr>
          <p:cNvPr id="7" name="Text Placeholder 6">
            <a:extLst>
              <a:ext uri="{FF2B5EF4-FFF2-40B4-BE49-F238E27FC236}">
                <a16:creationId xmlns:a16="http://schemas.microsoft.com/office/drawing/2014/main" id="{0C040EA1-3F1E-CFC9-9E0E-5D6C03F44772}"/>
              </a:ext>
            </a:extLst>
          </p:cNvPr>
          <p:cNvSpPr>
            <a:spLocks noGrp="1"/>
          </p:cNvSpPr>
          <p:nvPr>
            <p:ph type="body" sz="quarter" idx="17"/>
          </p:nvPr>
        </p:nvSpPr>
        <p:spPr>
          <a:xfrm>
            <a:off x="4197803" y="1259526"/>
            <a:ext cx="4255732" cy="1010842"/>
          </a:xfrm>
        </p:spPr>
        <p:txBody>
          <a:bodyPr>
            <a:normAutofit/>
          </a:bodyPr>
          <a:lstStyle/>
          <a:p>
            <a:pPr algn="l" fontAlgn="base"/>
            <a:r>
              <a:rPr lang="en-US" sz="2000" b="1" i="0" dirty="0">
                <a:solidFill>
                  <a:srgbClr val="0A0A23"/>
                </a:solidFill>
                <a:effectLst/>
                <a:latin typeface="inherit"/>
              </a:rPr>
              <a:t>pointers ,Arrays , strings</a:t>
            </a:r>
          </a:p>
          <a:p>
            <a:pPr algn="l" fontAlgn="base"/>
            <a:r>
              <a:rPr lang="en-US" sz="2000" b="1" dirty="0" err="1">
                <a:solidFill>
                  <a:srgbClr val="0A0A23"/>
                </a:solidFill>
                <a:latin typeface="inherit"/>
              </a:rPr>
              <a:t>List</a:t>
            </a:r>
            <a:r>
              <a:rPr lang="en-US" sz="2000" b="1" i="0" dirty="0" err="1">
                <a:solidFill>
                  <a:srgbClr val="0A0A23"/>
                </a:solidFill>
                <a:effectLst/>
                <a:latin typeface="inherit"/>
              </a:rPr>
              <a:t>,</a:t>
            </a:r>
            <a:r>
              <a:rPr lang="en-US" sz="2000" b="1" dirty="0" err="1"/>
              <a:t>stacks,Queues</a:t>
            </a:r>
            <a:r>
              <a:rPr lang="en-US" sz="2000" b="1" dirty="0"/>
              <a:t> ,PQ</a:t>
            </a:r>
            <a:endParaRPr lang="en-US" sz="2000" b="1" i="0" dirty="0">
              <a:solidFill>
                <a:srgbClr val="0A0A23"/>
              </a:solidFill>
              <a:effectLst/>
              <a:latin typeface="inherit"/>
            </a:endParaRPr>
          </a:p>
          <a:p>
            <a:endParaRPr lang="en-US" sz="2000" dirty="0"/>
          </a:p>
        </p:txBody>
      </p:sp>
      <p:sp>
        <p:nvSpPr>
          <p:cNvPr id="8" name="Text Placeholder 7">
            <a:extLst>
              <a:ext uri="{FF2B5EF4-FFF2-40B4-BE49-F238E27FC236}">
                <a16:creationId xmlns:a16="http://schemas.microsoft.com/office/drawing/2014/main" id="{C2AAFC98-D4CF-3152-14A8-45A49707F0DB}"/>
              </a:ext>
            </a:extLst>
          </p:cNvPr>
          <p:cNvSpPr>
            <a:spLocks noGrp="1"/>
          </p:cNvSpPr>
          <p:nvPr>
            <p:ph type="body" sz="quarter" idx="18"/>
          </p:nvPr>
        </p:nvSpPr>
        <p:spPr>
          <a:xfrm>
            <a:off x="4808748" y="2413610"/>
            <a:ext cx="5102680" cy="1010842"/>
          </a:xfrm>
        </p:spPr>
        <p:txBody>
          <a:bodyPr>
            <a:normAutofit/>
          </a:bodyPr>
          <a:lstStyle/>
          <a:p>
            <a:r>
              <a:rPr lang="en-US" sz="2000" b="1" i="0" dirty="0">
                <a:solidFill>
                  <a:srgbClr val="0A0A23"/>
                </a:solidFill>
                <a:effectLst/>
                <a:latin typeface="inherit"/>
              </a:rPr>
              <a:t>Linked Lists</a:t>
            </a:r>
            <a:r>
              <a:rPr lang="en-US" sz="2000" b="1" dirty="0"/>
              <a:t>, Recursion </a:t>
            </a:r>
          </a:p>
        </p:txBody>
      </p:sp>
      <p:sp>
        <p:nvSpPr>
          <p:cNvPr id="9" name="Text Placeholder 8">
            <a:extLst>
              <a:ext uri="{FF2B5EF4-FFF2-40B4-BE49-F238E27FC236}">
                <a16:creationId xmlns:a16="http://schemas.microsoft.com/office/drawing/2014/main" id="{E02A258D-C797-B15D-53FE-522109F31214}"/>
              </a:ext>
            </a:extLst>
          </p:cNvPr>
          <p:cNvSpPr>
            <a:spLocks noGrp="1"/>
          </p:cNvSpPr>
          <p:nvPr>
            <p:ph type="body" sz="quarter" idx="19"/>
          </p:nvPr>
        </p:nvSpPr>
        <p:spPr>
          <a:xfrm>
            <a:off x="5325011" y="3462620"/>
            <a:ext cx="5102680" cy="1010842"/>
          </a:xfrm>
        </p:spPr>
        <p:txBody>
          <a:bodyPr>
            <a:normAutofit fontScale="92500"/>
          </a:bodyPr>
          <a:lstStyle/>
          <a:p>
            <a:pPr algn="l" fontAlgn="base"/>
            <a:r>
              <a:rPr lang="en-US" sz="2000" b="1" i="0" dirty="0">
                <a:solidFill>
                  <a:srgbClr val="0A0A23"/>
                </a:solidFill>
                <a:effectLst/>
                <a:latin typeface="inherit"/>
              </a:rPr>
              <a:t>Trees[binary search tree, binary </a:t>
            </a:r>
            <a:r>
              <a:rPr lang="en-US" sz="2000" b="1" i="0" dirty="0" err="1">
                <a:solidFill>
                  <a:srgbClr val="0A0A23"/>
                </a:solidFill>
                <a:effectLst/>
                <a:latin typeface="inherit"/>
              </a:rPr>
              <a:t>heap,tirssses</a:t>
            </a:r>
            <a:r>
              <a:rPr lang="en-US" sz="2000" b="1" i="0" dirty="0">
                <a:solidFill>
                  <a:srgbClr val="0A0A23"/>
                </a:solidFill>
                <a:effectLst/>
                <a:latin typeface="inherit"/>
              </a:rPr>
              <a:t>]</a:t>
            </a:r>
          </a:p>
          <a:p>
            <a:pPr algn="l" fontAlgn="base"/>
            <a:r>
              <a:rPr lang="en-US" sz="2000" b="1" dirty="0">
                <a:solidFill>
                  <a:srgbClr val="0A0A23"/>
                </a:solidFill>
                <a:latin typeface="inherit"/>
              </a:rPr>
              <a:t> </a:t>
            </a:r>
            <a:r>
              <a:rPr lang="en-US" sz="2000" b="1" i="0" dirty="0">
                <a:solidFill>
                  <a:srgbClr val="0A0A23"/>
                </a:solidFill>
                <a:effectLst/>
                <a:latin typeface="inherit"/>
              </a:rPr>
              <a:t>graphs[</a:t>
            </a:r>
            <a:r>
              <a:rPr lang="en-US" sz="2000" b="1" i="0" dirty="0" err="1">
                <a:solidFill>
                  <a:srgbClr val="0A0A23"/>
                </a:solidFill>
                <a:effectLst/>
                <a:latin typeface="inherit"/>
              </a:rPr>
              <a:t>dfs,bfs,dij,top</a:t>
            </a:r>
            <a:r>
              <a:rPr lang="en-US" sz="2000" b="1" dirty="0" err="1">
                <a:solidFill>
                  <a:srgbClr val="0A0A23"/>
                </a:solidFill>
                <a:latin typeface="inherit"/>
              </a:rPr>
              <a:t>lpgical</a:t>
            </a:r>
            <a:r>
              <a:rPr lang="en-US" sz="2000" b="1" i="0" dirty="0">
                <a:solidFill>
                  <a:srgbClr val="0A0A23"/>
                </a:solidFill>
                <a:effectLst/>
                <a:latin typeface="inherit"/>
              </a:rPr>
              <a:t>]</a:t>
            </a:r>
          </a:p>
          <a:p>
            <a:endParaRPr lang="en-US" sz="2000" b="1" dirty="0"/>
          </a:p>
        </p:txBody>
      </p:sp>
      <p:sp>
        <p:nvSpPr>
          <p:cNvPr id="10" name="Text Placeholder 9">
            <a:extLst>
              <a:ext uri="{FF2B5EF4-FFF2-40B4-BE49-F238E27FC236}">
                <a16:creationId xmlns:a16="http://schemas.microsoft.com/office/drawing/2014/main" id="{79FD603B-A1DC-6A64-B55E-3EC8A3B3E68E}"/>
              </a:ext>
            </a:extLst>
          </p:cNvPr>
          <p:cNvSpPr>
            <a:spLocks noGrp="1"/>
          </p:cNvSpPr>
          <p:nvPr>
            <p:ph type="body" sz="quarter" idx="20"/>
          </p:nvPr>
        </p:nvSpPr>
        <p:spPr>
          <a:xfrm>
            <a:off x="5958184" y="4578537"/>
            <a:ext cx="5102680" cy="1010842"/>
          </a:xfrm>
        </p:spPr>
        <p:txBody>
          <a:bodyPr>
            <a:normAutofit/>
          </a:bodyPr>
          <a:lstStyle/>
          <a:p>
            <a:pPr algn="l" fontAlgn="base"/>
            <a:r>
              <a:rPr lang="en-US" sz="2000" b="1" dirty="0"/>
              <a:t>(</a:t>
            </a:r>
            <a:r>
              <a:rPr lang="en-US" sz="2000" b="1" dirty="0">
                <a:sym typeface="Wingdings" panose="05000000000000000000" pitchFamily="2" charset="2"/>
              </a:rPr>
              <a:t>first part) </a:t>
            </a:r>
            <a:r>
              <a:rPr lang="en-US" sz="2000" b="1" dirty="0">
                <a:solidFill>
                  <a:srgbClr val="0A0A23"/>
                </a:solidFill>
                <a:latin typeface="inherit"/>
                <a:sym typeface="Wingdings" panose="05000000000000000000" pitchFamily="2" charset="2"/>
              </a:rPr>
              <a:t>contest</a:t>
            </a:r>
            <a:endParaRPr lang="en-US" sz="2000" b="1" i="0" dirty="0">
              <a:solidFill>
                <a:srgbClr val="0A0A23"/>
              </a:solidFill>
              <a:effectLst/>
              <a:latin typeface="inherit"/>
            </a:endParaRPr>
          </a:p>
          <a:p>
            <a:pPr algn="l" fontAlgn="base"/>
            <a:r>
              <a:rPr lang="en-US" sz="2000" b="1" dirty="0">
                <a:solidFill>
                  <a:srgbClr val="0A0A23"/>
                </a:solidFill>
                <a:latin typeface="inherit"/>
              </a:rPr>
              <a:t>(second part) </a:t>
            </a:r>
            <a:r>
              <a:rPr lang="en-US" sz="2000" b="1" i="0" dirty="0">
                <a:solidFill>
                  <a:srgbClr val="0A0A23"/>
                </a:solidFill>
                <a:effectLst/>
                <a:latin typeface="inherit"/>
              </a:rPr>
              <a:t>brain storming</a:t>
            </a:r>
          </a:p>
          <a:p>
            <a:endParaRPr lang="en-US" sz="2000" b="1" dirty="0"/>
          </a:p>
        </p:txBody>
      </p:sp>
      <p:sp>
        <p:nvSpPr>
          <p:cNvPr id="11" name="Date Placeholder 10">
            <a:extLst>
              <a:ext uri="{FF2B5EF4-FFF2-40B4-BE49-F238E27FC236}">
                <a16:creationId xmlns:a16="http://schemas.microsoft.com/office/drawing/2014/main" id="{6DE7D991-50B7-C8CF-688A-D9B00657DF11}"/>
              </a:ext>
            </a:extLst>
          </p:cNvPr>
          <p:cNvSpPr>
            <a:spLocks noGrp="1"/>
          </p:cNvSpPr>
          <p:nvPr>
            <p:ph type="dt" sz="half" idx="10"/>
          </p:nvPr>
        </p:nvSpPr>
        <p:spPr/>
        <p:txBody>
          <a:bodyPr/>
          <a:lstStyle/>
          <a:p>
            <a:r>
              <a:rPr lang="en-US"/>
              <a:t>20XX</a:t>
            </a:r>
          </a:p>
        </p:txBody>
      </p:sp>
      <p:sp>
        <p:nvSpPr>
          <p:cNvPr id="12" name="Footer Placeholder 11">
            <a:extLst>
              <a:ext uri="{FF2B5EF4-FFF2-40B4-BE49-F238E27FC236}">
                <a16:creationId xmlns:a16="http://schemas.microsoft.com/office/drawing/2014/main" id="{D6E0A930-6A85-DA68-7E34-6C0A147AA9E5}"/>
              </a:ext>
            </a:extLst>
          </p:cNvPr>
          <p:cNvSpPr>
            <a:spLocks noGrp="1"/>
          </p:cNvSpPr>
          <p:nvPr>
            <p:ph type="ftr" sz="quarter" idx="11"/>
          </p:nvPr>
        </p:nvSpPr>
        <p:spPr/>
        <p:txBody>
          <a:bodyPr/>
          <a:lstStyle/>
          <a:p>
            <a:r>
              <a:rPr lang="en-US"/>
              <a:t>PRESENTATION TITLE</a:t>
            </a:r>
          </a:p>
        </p:txBody>
      </p:sp>
      <p:sp>
        <p:nvSpPr>
          <p:cNvPr id="13" name="Slide Number Placeholder 12">
            <a:extLst>
              <a:ext uri="{FF2B5EF4-FFF2-40B4-BE49-F238E27FC236}">
                <a16:creationId xmlns:a16="http://schemas.microsoft.com/office/drawing/2014/main" id="{6F946DED-73A1-C277-93F9-E3E5234577E2}"/>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14" name="TextBox 13">
            <a:extLst>
              <a:ext uri="{FF2B5EF4-FFF2-40B4-BE49-F238E27FC236}">
                <a16:creationId xmlns:a16="http://schemas.microsoft.com/office/drawing/2014/main" id="{373E350D-8156-F2FA-3B42-84DE3CFE7AA8}"/>
              </a:ext>
            </a:extLst>
          </p:cNvPr>
          <p:cNvSpPr txBox="1"/>
          <p:nvPr/>
        </p:nvSpPr>
        <p:spPr>
          <a:xfrm>
            <a:off x="319394" y="5124596"/>
            <a:ext cx="3132933" cy="1077218"/>
          </a:xfrm>
          <a:prstGeom prst="rect">
            <a:avLst/>
          </a:prstGeom>
          <a:noFill/>
        </p:spPr>
        <p:txBody>
          <a:bodyPr wrap="square" rtlCol="0">
            <a:spAutoFit/>
          </a:bodyPr>
          <a:lstStyle/>
          <a:p>
            <a:r>
              <a:rPr lang="en-US" sz="3200" dirty="0">
                <a:solidFill>
                  <a:schemeClr val="accent6"/>
                </a:solidFill>
              </a:rPr>
              <a:t>Offline+ certificate</a:t>
            </a:r>
          </a:p>
        </p:txBody>
      </p:sp>
      <p:sp>
        <p:nvSpPr>
          <p:cNvPr id="15" name="TextBox 14">
            <a:extLst>
              <a:ext uri="{FF2B5EF4-FFF2-40B4-BE49-F238E27FC236}">
                <a16:creationId xmlns:a16="http://schemas.microsoft.com/office/drawing/2014/main" id="{A0AC96E5-DA42-3F21-AD01-8B0304617FDB}"/>
              </a:ext>
            </a:extLst>
          </p:cNvPr>
          <p:cNvSpPr txBox="1"/>
          <p:nvPr/>
        </p:nvSpPr>
        <p:spPr>
          <a:xfrm>
            <a:off x="2808514" y="1268621"/>
            <a:ext cx="1389289" cy="400110"/>
          </a:xfrm>
          <a:prstGeom prst="rect">
            <a:avLst/>
          </a:prstGeom>
          <a:noFill/>
        </p:spPr>
        <p:txBody>
          <a:bodyPr wrap="square" rtlCol="0">
            <a:spAutoFit/>
          </a:bodyPr>
          <a:lstStyle/>
          <a:p>
            <a:r>
              <a:rPr lang="en-US" sz="2000" b="1" dirty="0">
                <a:solidFill>
                  <a:srgbClr val="FF0000"/>
                </a:solidFill>
              </a:rPr>
              <a:t>minimum</a:t>
            </a:r>
            <a:endParaRPr lang="en-US" b="1" dirty="0">
              <a:solidFill>
                <a:srgbClr val="FF0000"/>
              </a:solidFill>
            </a:endParaRPr>
          </a:p>
        </p:txBody>
      </p:sp>
      <p:sp>
        <p:nvSpPr>
          <p:cNvPr id="17" name="TextBox 16">
            <a:extLst>
              <a:ext uri="{FF2B5EF4-FFF2-40B4-BE49-F238E27FC236}">
                <a16:creationId xmlns:a16="http://schemas.microsoft.com/office/drawing/2014/main" id="{5D4D5041-30A3-5D0A-CB80-3DD7F2A60FB3}"/>
              </a:ext>
            </a:extLst>
          </p:cNvPr>
          <p:cNvSpPr txBox="1"/>
          <p:nvPr/>
        </p:nvSpPr>
        <p:spPr>
          <a:xfrm>
            <a:off x="3051307" y="2375442"/>
            <a:ext cx="1943100" cy="369332"/>
          </a:xfrm>
          <a:prstGeom prst="rect">
            <a:avLst/>
          </a:prstGeom>
          <a:noFill/>
        </p:spPr>
        <p:txBody>
          <a:bodyPr wrap="square">
            <a:spAutoFit/>
          </a:bodyPr>
          <a:lstStyle/>
          <a:p>
            <a:r>
              <a:rPr lang="en-US" sz="1800" b="1" dirty="0">
                <a:solidFill>
                  <a:srgbClr val="FF0000"/>
                </a:solidFill>
              </a:rPr>
              <a:t>minimum</a:t>
            </a:r>
            <a:endParaRPr lang="en-US" b="1" dirty="0">
              <a:solidFill>
                <a:srgbClr val="FF0000"/>
              </a:solidFill>
            </a:endParaRPr>
          </a:p>
        </p:txBody>
      </p:sp>
    </p:spTree>
    <p:extLst>
      <p:ext uri="{BB962C8B-B14F-4D97-AF65-F5344CB8AC3E}">
        <p14:creationId xmlns:p14="http://schemas.microsoft.com/office/powerpoint/2010/main" val="17332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graphicFrame>
        <p:nvGraphicFramePr>
          <p:cNvPr id="9" name="Diagram 8">
            <a:extLst>
              <a:ext uri="{FF2B5EF4-FFF2-40B4-BE49-F238E27FC236}">
                <a16:creationId xmlns:a16="http://schemas.microsoft.com/office/drawing/2014/main" id="{8B4AEDA8-80C5-2066-A8EF-E80ACB0612AF}"/>
              </a:ext>
            </a:extLst>
          </p:cNvPr>
          <p:cNvGraphicFramePr/>
          <p:nvPr/>
        </p:nvGraphicFramePr>
        <p:xfrm>
          <a:off x="838199" y="719666"/>
          <a:ext cx="807253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4D7833CC-FF6B-A931-A420-77C9A381EC3A}"/>
              </a:ext>
            </a:extLst>
          </p:cNvPr>
          <p:cNvSpPr txBox="1"/>
          <p:nvPr/>
        </p:nvSpPr>
        <p:spPr>
          <a:xfrm>
            <a:off x="8910735" y="3620277"/>
            <a:ext cx="3087396" cy="769441"/>
          </a:xfrm>
          <a:prstGeom prst="rect">
            <a:avLst/>
          </a:prstGeom>
          <a:noFill/>
        </p:spPr>
        <p:txBody>
          <a:bodyPr wrap="square" rtlCol="0">
            <a:spAutoFit/>
          </a:bodyPr>
          <a:lstStyle/>
          <a:p>
            <a:r>
              <a:rPr lang="en-US" sz="4400" dirty="0"/>
              <a:t>TIME LINE</a:t>
            </a:r>
          </a:p>
        </p:txBody>
      </p:sp>
      <p:sp>
        <p:nvSpPr>
          <p:cNvPr id="4" name="Oval 3">
            <a:extLst>
              <a:ext uri="{FF2B5EF4-FFF2-40B4-BE49-F238E27FC236}">
                <a16:creationId xmlns:a16="http://schemas.microsoft.com/office/drawing/2014/main" id="{DB0EDDBC-700F-682F-5B47-9D8A81A63DD2}"/>
              </a:ext>
            </a:extLst>
          </p:cNvPr>
          <p:cNvSpPr/>
          <p:nvPr/>
        </p:nvSpPr>
        <p:spPr>
          <a:xfrm>
            <a:off x="6377214" y="3311676"/>
            <a:ext cx="1334278" cy="1221101"/>
          </a:xfrm>
          <a:prstGeom prst="ellipse">
            <a:avLst/>
          </a:prstGeo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9525">
                <a:solidFill>
                  <a:schemeClr val="accent3">
                    <a:lumMod val="50000"/>
                  </a:schemeClr>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Chord 4">
            <a:extLst>
              <a:ext uri="{FF2B5EF4-FFF2-40B4-BE49-F238E27FC236}">
                <a16:creationId xmlns:a16="http://schemas.microsoft.com/office/drawing/2014/main" id="{A508A762-18BA-ED0B-818A-9138D2CE0A25}"/>
              </a:ext>
            </a:extLst>
          </p:cNvPr>
          <p:cNvSpPr/>
          <p:nvPr/>
        </p:nvSpPr>
        <p:spPr>
          <a:xfrm>
            <a:off x="6383174" y="3311676"/>
            <a:ext cx="1376526" cy="1221101"/>
          </a:xfrm>
          <a:prstGeom prst="chord">
            <a:avLst>
              <a:gd name="adj1" fmla="val 5116061"/>
              <a:gd name="adj2" fmla="val 16512341"/>
            </a:avLst>
          </a:prstGeom>
          <a:solidFill>
            <a:schemeClr val="accent1">
              <a:lumMod val="2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018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0D5A-D1D5-229D-F5B3-252E50B6D6A2}"/>
              </a:ext>
            </a:extLst>
          </p:cNvPr>
          <p:cNvSpPr>
            <a:spLocks noGrp="1"/>
          </p:cNvSpPr>
          <p:nvPr>
            <p:ph type="title"/>
          </p:nvPr>
        </p:nvSpPr>
        <p:spPr>
          <a:xfrm>
            <a:off x="368367" y="5510830"/>
            <a:ext cx="4082142" cy="844904"/>
          </a:xfrm>
        </p:spPr>
        <p:txBody>
          <a:bodyPr>
            <a:normAutofit fontScale="90000"/>
          </a:bodyPr>
          <a:lstStyle/>
          <a:p>
            <a:r>
              <a:rPr lang="en-US" dirty="0"/>
              <a:t>DB+sql</a:t>
            </a:r>
            <a:br>
              <a:rPr lang="en-US" dirty="0"/>
            </a:br>
            <a:r>
              <a:rPr lang="en-US" dirty="0"/>
              <a:t>(12-1)</a:t>
            </a:r>
          </a:p>
        </p:txBody>
      </p:sp>
      <p:sp>
        <p:nvSpPr>
          <p:cNvPr id="3" name="Text Placeholder 2">
            <a:extLst>
              <a:ext uri="{FF2B5EF4-FFF2-40B4-BE49-F238E27FC236}">
                <a16:creationId xmlns:a16="http://schemas.microsoft.com/office/drawing/2014/main" id="{E40D88D9-E7D9-9D8A-6C11-47B289F92A1E}"/>
              </a:ext>
            </a:extLst>
          </p:cNvPr>
          <p:cNvSpPr>
            <a:spLocks noGrp="1"/>
          </p:cNvSpPr>
          <p:nvPr>
            <p:ph type="body" sz="quarter" idx="13"/>
          </p:nvPr>
        </p:nvSpPr>
        <p:spPr>
          <a:xfrm>
            <a:off x="-447868" y="1423439"/>
            <a:ext cx="2855166" cy="744466"/>
          </a:xfrm>
        </p:spPr>
        <p:txBody>
          <a:bodyPr>
            <a:normAutofit/>
          </a:bodyPr>
          <a:lstStyle/>
          <a:p>
            <a:r>
              <a:rPr lang="en-US" sz="3200" dirty="0"/>
              <a:t>First session</a:t>
            </a:r>
          </a:p>
        </p:txBody>
      </p:sp>
      <p:sp>
        <p:nvSpPr>
          <p:cNvPr id="4" name="Text Placeholder 3">
            <a:extLst>
              <a:ext uri="{FF2B5EF4-FFF2-40B4-BE49-F238E27FC236}">
                <a16:creationId xmlns:a16="http://schemas.microsoft.com/office/drawing/2014/main" id="{076C9246-3E45-F54E-F91A-76917F2748D8}"/>
              </a:ext>
            </a:extLst>
          </p:cNvPr>
          <p:cNvSpPr>
            <a:spLocks noGrp="1"/>
          </p:cNvSpPr>
          <p:nvPr>
            <p:ph type="body" sz="quarter" idx="14"/>
          </p:nvPr>
        </p:nvSpPr>
        <p:spPr>
          <a:xfrm>
            <a:off x="-130628" y="2584096"/>
            <a:ext cx="2929811" cy="844904"/>
          </a:xfrm>
        </p:spPr>
        <p:txBody>
          <a:bodyPr>
            <a:normAutofit/>
          </a:bodyPr>
          <a:lstStyle/>
          <a:p>
            <a:r>
              <a:rPr lang="en-US" sz="3200" dirty="0"/>
              <a:t>Second session</a:t>
            </a:r>
          </a:p>
        </p:txBody>
      </p:sp>
      <p:sp>
        <p:nvSpPr>
          <p:cNvPr id="5" name="Text Placeholder 4">
            <a:extLst>
              <a:ext uri="{FF2B5EF4-FFF2-40B4-BE49-F238E27FC236}">
                <a16:creationId xmlns:a16="http://schemas.microsoft.com/office/drawing/2014/main" id="{7EDBE10D-6AD8-1693-CB6B-F4FD4275E7E8}"/>
              </a:ext>
            </a:extLst>
          </p:cNvPr>
          <p:cNvSpPr>
            <a:spLocks noGrp="1"/>
          </p:cNvSpPr>
          <p:nvPr>
            <p:ph type="body" sz="quarter" idx="15"/>
          </p:nvPr>
        </p:nvSpPr>
        <p:spPr>
          <a:xfrm>
            <a:off x="-447868" y="3611206"/>
            <a:ext cx="2929811" cy="744466"/>
          </a:xfrm>
        </p:spPr>
        <p:txBody>
          <a:bodyPr>
            <a:normAutofit/>
          </a:bodyPr>
          <a:lstStyle/>
          <a:p>
            <a:r>
              <a:rPr lang="en-US" sz="3200" dirty="0"/>
              <a:t>Third session</a:t>
            </a:r>
          </a:p>
        </p:txBody>
      </p:sp>
      <p:sp>
        <p:nvSpPr>
          <p:cNvPr id="7" name="Text Placeholder 6">
            <a:extLst>
              <a:ext uri="{FF2B5EF4-FFF2-40B4-BE49-F238E27FC236}">
                <a16:creationId xmlns:a16="http://schemas.microsoft.com/office/drawing/2014/main" id="{89249D01-8178-9BDB-6B01-5CB2E979AF8D}"/>
              </a:ext>
            </a:extLst>
          </p:cNvPr>
          <p:cNvSpPr>
            <a:spLocks noGrp="1"/>
          </p:cNvSpPr>
          <p:nvPr>
            <p:ph type="body" sz="quarter" idx="17"/>
          </p:nvPr>
        </p:nvSpPr>
        <p:spPr>
          <a:xfrm>
            <a:off x="4085835" y="1325009"/>
            <a:ext cx="7446802" cy="1010842"/>
          </a:xfrm>
        </p:spPr>
        <p:txBody>
          <a:bodyPr>
            <a:normAutofit fontScale="92500"/>
          </a:bodyPr>
          <a:lstStyle/>
          <a:p>
            <a:r>
              <a:rPr lang="en-US" sz="2400" b="1" dirty="0"/>
              <a:t>(first part) why we need DB</a:t>
            </a:r>
          </a:p>
          <a:p>
            <a:r>
              <a:rPr lang="en-US" sz="2400" b="1" dirty="0"/>
              <a:t>(second part)design SQL(Schema + data types), NO SQL</a:t>
            </a:r>
          </a:p>
        </p:txBody>
      </p:sp>
      <p:sp>
        <p:nvSpPr>
          <p:cNvPr id="8" name="Text Placeholder 7">
            <a:extLst>
              <a:ext uri="{FF2B5EF4-FFF2-40B4-BE49-F238E27FC236}">
                <a16:creationId xmlns:a16="http://schemas.microsoft.com/office/drawing/2014/main" id="{2AA9978A-E532-8C17-ED47-F0AA9AAE3621}"/>
              </a:ext>
            </a:extLst>
          </p:cNvPr>
          <p:cNvSpPr>
            <a:spLocks noGrp="1"/>
          </p:cNvSpPr>
          <p:nvPr>
            <p:ph type="body" sz="quarter" idx="18"/>
          </p:nvPr>
        </p:nvSpPr>
        <p:spPr>
          <a:xfrm>
            <a:off x="4846069" y="2466674"/>
            <a:ext cx="5324297" cy="1010842"/>
          </a:xfrm>
        </p:spPr>
        <p:txBody>
          <a:bodyPr/>
          <a:lstStyle/>
          <a:p>
            <a:r>
              <a:rPr lang="en-US" sz="2800" b="1" dirty="0"/>
              <a:t>select, Data Retrieval, Data Manipulation</a:t>
            </a:r>
          </a:p>
          <a:p>
            <a:endParaRPr lang="en-US" b="1" dirty="0"/>
          </a:p>
        </p:txBody>
      </p:sp>
      <p:sp>
        <p:nvSpPr>
          <p:cNvPr id="9" name="Text Placeholder 8">
            <a:extLst>
              <a:ext uri="{FF2B5EF4-FFF2-40B4-BE49-F238E27FC236}">
                <a16:creationId xmlns:a16="http://schemas.microsoft.com/office/drawing/2014/main" id="{D5FE0513-21A6-F041-E930-190B8C4A0C6F}"/>
              </a:ext>
            </a:extLst>
          </p:cNvPr>
          <p:cNvSpPr>
            <a:spLocks noGrp="1"/>
          </p:cNvSpPr>
          <p:nvPr>
            <p:ph type="body" sz="quarter" idx="19"/>
          </p:nvPr>
        </p:nvSpPr>
        <p:spPr>
          <a:xfrm>
            <a:off x="5430416" y="3755394"/>
            <a:ext cx="5249202" cy="1010842"/>
          </a:xfrm>
        </p:spPr>
        <p:txBody>
          <a:bodyPr>
            <a:normAutofit/>
          </a:bodyPr>
          <a:lstStyle/>
          <a:p>
            <a:r>
              <a:rPr lang="en-US" sz="2800" b="1" dirty="0"/>
              <a:t>Joins ,indexing</a:t>
            </a:r>
          </a:p>
        </p:txBody>
      </p:sp>
      <p:sp>
        <p:nvSpPr>
          <p:cNvPr id="15" name="Rectangle 14">
            <a:extLst>
              <a:ext uri="{FF2B5EF4-FFF2-40B4-BE49-F238E27FC236}">
                <a16:creationId xmlns:a16="http://schemas.microsoft.com/office/drawing/2014/main" id="{975851AF-64CF-8A83-DABC-4D7503E938B0}"/>
              </a:ext>
            </a:extLst>
          </p:cNvPr>
          <p:cNvSpPr/>
          <p:nvPr/>
        </p:nvSpPr>
        <p:spPr>
          <a:xfrm>
            <a:off x="4926563" y="4835093"/>
            <a:ext cx="1306286" cy="242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238331-F931-09A3-EF40-EB8EACA4D3CF}"/>
              </a:ext>
            </a:extLst>
          </p:cNvPr>
          <p:cNvSpPr/>
          <p:nvPr/>
        </p:nvSpPr>
        <p:spPr>
          <a:xfrm>
            <a:off x="4370208" y="4956391"/>
            <a:ext cx="531652" cy="892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27137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D6CD170-8994-4B78-9EA8-2A6D16DEF2E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10090</TotalTime>
  <Words>1030</Words>
  <Application>Microsoft Office PowerPoint</Application>
  <PresentationFormat>Widescreen</PresentationFormat>
  <Paragraphs>244</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 Rounded MT Bold</vt:lpstr>
      <vt:lpstr>Calibri</vt:lpstr>
      <vt:lpstr>inherit</vt:lpstr>
      <vt:lpstr>Segoe UI Historic</vt:lpstr>
      <vt:lpstr>Tenorite</vt:lpstr>
      <vt:lpstr>Office Theme</vt:lpstr>
      <vt:lpstr>SCIENCE AND TECH COMMITTEE HEAD PLAN </vt:lpstr>
      <vt:lpstr>Season goal</vt:lpstr>
      <vt:lpstr>Outlines </vt:lpstr>
      <vt:lpstr>PowerPoint Presentation</vt:lpstr>
      <vt:lpstr>Tools</vt:lpstr>
      <vt:lpstr>PowerPoint Presentation</vt:lpstr>
      <vt:lpstr>PowerPoint Presentation</vt:lpstr>
      <vt:lpstr>PowerPoint Presentation</vt:lpstr>
      <vt:lpstr>DB+sql (12-1)</vt:lpstr>
      <vt:lpstr>PowerPoint Presentation</vt:lpstr>
      <vt:lpstr>Api’s (12-1)</vt:lpstr>
      <vt:lpstr>Now WHAT!!!!</vt:lpstr>
      <vt:lpstr>PowerPoint Presentation</vt:lpstr>
      <vt:lpstr>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Minimum content </vt:lpstr>
      <vt:lpstr>PS</vt:lpstr>
      <vt:lpstr>cracking the coding interview</vt:lpstr>
      <vt:lpstr>content</vt:lpstr>
      <vt:lpstr>projects</vt:lpstr>
      <vt:lpstr>PowerPoint Presentation</vt:lpstr>
      <vt:lpstr>interview</vt:lpstr>
      <vt:lpstr>PowerPoint Presentation</vt:lpstr>
      <vt:lpstr>sessions</vt:lpstr>
      <vt:lpstr>In case of don’t know??</vt:lpstr>
      <vt:lpstr>Not attending??</vt:lpstr>
      <vt:lpstr>Punishment+ reward</vt:lpstr>
      <vt:lpstr>Punishment + reward</vt:lpstr>
      <vt:lpstr>Osc???</vt:lpstr>
      <vt:lpstr>زَكَاةُ الْعِلْمِ نَشْرُهُ </vt:lpstr>
      <vt:lpstr>Eventes </vt:lpstr>
      <vt:lpstr>PowerPoint Presentation</vt:lpstr>
      <vt:lpstr>Summer training</vt:lpstr>
      <vt:lpstr>the content of sessions fits in summer training with ability to be basics or advanced the core is building  backend projects </vt:lpstr>
      <vt:lpstr>dev</vt:lpstr>
      <vt:lpstr>Bring your old programing projects</vt:lpstr>
      <vt:lpstr>Open source projects</vt:lpstr>
      <vt:lpstr>leaders</vt:lpstr>
      <vt:lpstr>Positions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AND TECH COMMITTEE HEAD PLAN </dc:title>
  <dc:creator>mahmoud mohamed</dc:creator>
  <cp:lastModifiedBy>mahmoud mohamed</cp:lastModifiedBy>
  <cp:revision>21</cp:revision>
  <dcterms:created xsi:type="dcterms:W3CDTF">2023-09-03T12:13:03Z</dcterms:created>
  <dcterms:modified xsi:type="dcterms:W3CDTF">2023-12-05T20:32:04Z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