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70" r:id="rId4"/>
    <p:sldId id="277" r:id="rId5"/>
    <p:sldId id="278" r:id="rId6"/>
    <p:sldId id="281" r:id="rId7"/>
    <p:sldId id="279" r:id="rId8"/>
    <p:sldId id="282" r:id="rId9"/>
    <p:sldId id="283" r:id="rId10"/>
    <p:sldId id="284" r:id="rId11"/>
    <p:sldId id="280" r:id="rId12"/>
    <p:sldId id="285" r:id="rId13"/>
    <p:sldId id="272" r:id="rId14"/>
    <p:sldId id="273" r:id="rId15"/>
    <p:sldId id="274" r:id="rId16"/>
    <p:sldId id="275" r:id="rId17"/>
    <p:sldId id="276" r:id="rId18"/>
    <p:sldId id="290" r:id="rId19"/>
    <p:sldId id="291" r:id="rId20"/>
    <p:sldId id="293" r:id="rId21"/>
    <p:sldId id="292" r:id="rId22"/>
    <p:sldId id="286" r:id="rId23"/>
    <p:sldId id="287" r:id="rId24"/>
    <p:sldId id="288" r:id="rId25"/>
    <p:sldId id="345" r:id="rId26"/>
    <p:sldId id="295" r:id="rId27"/>
    <p:sldId id="296" r:id="rId28"/>
    <p:sldId id="344" r:id="rId29"/>
    <p:sldId id="298" r:id="rId30"/>
    <p:sldId id="300" r:id="rId31"/>
  </p:sldIdLst>
  <p:sldSz cx="9144000" cy="5143500" type="screen16x9"/>
  <p:notesSz cx="6858000" cy="9144000"/>
  <p:embeddedFontLst>
    <p:embeddedFont>
      <p:font typeface="Nunito Light" pitchFamily="2" charset="0"/>
      <p:regular r:id="rId33"/>
      <p:italic r:id="rId34"/>
    </p:embeddedFont>
    <p:embeddedFont>
      <p:font typeface="Quantico" panose="020B0604020202020204" charset="0"/>
      <p:regular r:id="rId35"/>
      <p:bold r:id="rId36"/>
      <p:italic r:id="rId37"/>
      <p:boldItalic r:id="rId38"/>
    </p:embeddedFont>
    <p:embeddedFont>
      <p:font typeface="Source Code Pro" panose="020B050903040302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9EBDB-BDA8-4309-96D4-A53DFE6EFE18}">
  <a:tblStyle styleId="{4449EBDB-BDA8-4309-96D4-A53DFE6EF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364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94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1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d94438e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d94438e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27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0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215698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roblems/kadanes-algorithm-1587115620/1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Tasneem Bahaa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79CDED-8EA4-97F6-4DE2-75A5F1FC4355}"/>
              </a:ext>
            </a:extLst>
          </p:cNvPr>
          <p:cNvSpPr txBox="1"/>
          <p:nvPr/>
        </p:nvSpPr>
        <p:spPr>
          <a:xfrm>
            <a:off x="280478" y="385263"/>
            <a:ext cx="8313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  <a:latin typeface="Quantico" panose="020B0604020202020204" charset="0"/>
              </a:rPr>
              <a:t>Pass by reference with reference argument </a:t>
            </a:r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EBA1F-05F9-176E-866B-FFE0CC5D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8"/>
            <a:ext cx="9144000" cy="1597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25F33-7D0E-7743-6BB4-694BF3EE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789"/>
            <a:ext cx="9144000" cy="1597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36949-5A79-BB78-1649-72BC4C03E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15"/>
          <a:stretch/>
        </p:blipFill>
        <p:spPr>
          <a:xfrm>
            <a:off x="0" y="3385578"/>
            <a:ext cx="9144000" cy="16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10425-EA60-9DC3-A7BE-5FE2B4EEAC17}"/>
              </a:ext>
            </a:extLst>
          </p:cNvPr>
          <p:cNvSpPr txBox="1"/>
          <p:nvPr/>
        </p:nvSpPr>
        <p:spPr>
          <a:xfrm>
            <a:off x="156009" y="320661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Pointer Expressions and Pointer Arithmetic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55AB8-865A-58B6-857D-EEFF60DC0B79}"/>
              </a:ext>
            </a:extLst>
          </p:cNvPr>
          <p:cNvSpPr txBox="1"/>
          <p:nvPr/>
        </p:nvSpPr>
        <p:spPr>
          <a:xfrm>
            <a:off x="156009" y="1871707"/>
            <a:ext cx="9639947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incremented ( ++ 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decremented ( — 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an integer may be added to a pointer ( + or += 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an integer may be subtracted from a pointer ( – or -= 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difference between two pointers (p1-p2)</a:t>
            </a:r>
          </a:p>
        </p:txBody>
      </p:sp>
    </p:spTree>
    <p:extLst>
      <p:ext uri="{BB962C8B-B14F-4D97-AF65-F5344CB8AC3E}">
        <p14:creationId xmlns:p14="http://schemas.microsoft.com/office/powerpoint/2010/main" val="178404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0;p29">
            <a:extLst>
              <a:ext uri="{FF2B5EF4-FFF2-40B4-BE49-F238E27FC236}">
                <a16:creationId xmlns:a16="http://schemas.microsoft.com/office/drawing/2014/main" id="{2C7FCD92-5CC4-6689-35F0-0CBDF30DE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047" y="276029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</a:rPr>
              <a:t>Arrays</a:t>
            </a:r>
            <a:endParaRPr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box">
            <a:extLst>
              <a:ext uri="{FF2B5EF4-FFF2-40B4-BE49-F238E27FC236}">
                <a16:creationId xmlns:a16="http://schemas.microsoft.com/office/drawing/2014/main" id="{BDABAA18-7ECD-3150-22DE-6594DAD3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89" y="2001325"/>
            <a:ext cx="7258407" cy="291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2;p16">
            <a:extLst>
              <a:ext uri="{FF2B5EF4-FFF2-40B4-BE49-F238E27FC236}">
                <a16:creationId xmlns:a16="http://schemas.microsoft.com/office/drawing/2014/main" id="{76303B6B-0B89-A288-A236-4BEA4EC7D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534" y="307026"/>
            <a:ext cx="8671973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Quantico" panose="020B0604020202020204" charset="0"/>
              </a:rPr>
              <a:t>In C++, an array is a data structure that is used to store multiple values of similar data types in a contiguous memory location.</a:t>
            </a:r>
            <a:br>
              <a:rPr lang="en-US" sz="2800" dirty="0">
                <a:latin typeface="Quantico" panose="020B0604020202020204" charset="0"/>
              </a:rPr>
            </a:br>
            <a:endParaRPr lang="en-US" sz="28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ADE97C-6E65-2D67-A7BC-34D548CDB7A7}"/>
              </a:ext>
            </a:extLst>
          </p:cNvPr>
          <p:cNvSpPr txBox="1"/>
          <p:nvPr/>
        </p:nvSpPr>
        <p:spPr>
          <a:xfrm>
            <a:off x="172253" y="226299"/>
            <a:ext cx="9670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Initialization of Array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F99A9-9F2C-D57D-0D8F-C65B3E8567C2}"/>
              </a:ext>
            </a:extLst>
          </p:cNvPr>
          <p:cNvSpPr txBox="1"/>
          <p:nvPr/>
        </p:nvSpPr>
        <p:spPr>
          <a:xfrm>
            <a:off x="550475" y="1218747"/>
            <a:ext cx="7230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1. Initialize Array with Values in 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F8F31-119F-A0C1-5FDC-1E6054AFB397}"/>
              </a:ext>
            </a:extLst>
          </p:cNvPr>
          <p:cNvSpPr txBox="1"/>
          <p:nvPr/>
        </p:nvSpPr>
        <p:spPr>
          <a:xfrm>
            <a:off x="627967" y="2921859"/>
            <a:ext cx="76016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ea typeface="MS PGothic" panose="020B0600070205080204" pitchFamily="34" charset="-128"/>
                <a:cs typeface="Arial" panose="020B0604020202020204" pitchFamily="34" charset="0"/>
              </a:rPr>
              <a:t>2. Initialize Array with Values and without </a:t>
            </a:r>
          </a:p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ea typeface="MS PGothic" panose="020B0600070205080204" pitchFamily="34" charset="-128"/>
                <a:cs typeface="Arial" panose="020B0604020202020204" pitchFamily="34" charset="0"/>
              </a:rPr>
              <a:t>Size in C++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14C59-AA5D-3704-A3B2-80163C660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7" t="21609" r="32678"/>
          <a:stretch/>
        </p:blipFill>
        <p:spPr>
          <a:xfrm>
            <a:off x="969867" y="4083802"/>
            <a:ext cx="5463153" cy="723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1EFB6B-98BA-BECE-3784-750D0B40C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69" y="1852801"/>
            <a:ext cx="5529551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E5F226-B07E-6D5B-EE51-C05F030458C3}"/>
              </a:ext>
            </a:extLst>
          </p:cNvPr>
          <p:cNvSpPr txBox="1"/>
          <p:nvPr/>
        </p:nvSpPr>
        <p:spPr>
          <a:xfrm>
            <a:off x="411480" y="407287"/>
            <a:ext cx="902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3. Initialize Array after Declaration (Using Loops)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D484A-9EC9-B952-919E-9431B6B5B730}"/>
              </a:ext>
            </a:extLst>
          </p:cNvPr>
          <p:cNvSpPr txBox="1"/>
          <p:nvPr/>
        </p:nvSpPr>
        <p:spPr>
          <a:xfrm>
            <a:off x="411480" y="3117054"/>
            <a:ext cx="8299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4. Initialize an array partially in C++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B5AC4-D259-1603-6AC7-2F361EA43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3" t="9131" r="30847"/>
          <a:stretch/>
        </p:blipFill>
        <p:spPr>
          <a:xfrm>
            <a:off x="841265" y="1092631"/>
            <a:ext cx="5633633" cy="1613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F36E1F-57DA-A194-C208-E1AD160E6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5" r="41356"/>
          <a:stretch/>
        </p:blipFill>
        <p:spPr>
          <a:xfrm>
            <a:off x="1131375" y="3812935"/>
            <a:ext cx="4440266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6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4D3BDE-ED17-C58B-5FD4-1198F0195267}"/>
              </a:ext>
            </a:extLst>
          </p:cNvPr>
          <p:cNvSpPr txBox="1"/>
          <p:nvPr/>
        </p:nvSpPr>
        <p:spPr>
          <a:xfrm>
            <a:off x="295976" y="214782"/>
            <a:ext cx="7750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 of an Array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47436-6756-4F0A-1B6D-57441E055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7" t="8171" r="6661" b="17174"/>
          <a:stretch/>
        </p:blipFill>
        <p:spPr>
          <a:xfrm>
            <a:off x="534692" y="2293749"/>
            <a:ext cx="7512027" cy="1007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0913E-F361-64E3-9CC3-B504BADA1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0" r="27059"/>
          <a:stretch/>
        </p:blipFill>
        <p:spPr>
          <a:xfrm>
            <a:off x="534692" y="3709206"/>
            <a:ext cx="5618137" cy="923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BA90F9-17F2-AF8B-22D0-AF1A62D478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0" r="20763"/>
          <a:stretch/>
        </p:blipFill>
        <p:spPr>
          <a:xfrm>
            <a:off x="534692" y="1045167"/>
            <a:ext cx="6331058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3424E-7860-270C-2A6D-58CA23AC0655}"/>
              </a:ext>
            </a:extLst>
          </p:cNvPr>
          <p:cNvSpPr txBox="1"/>
          <p:nvPr/>
        </p:nvSpPr>
        <p:spPr>
          <a:xfrm>
            <a:off x="280478" y="385263"/>
            <a:ext cx="7750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56505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dimensional array in c++">
            <a:extLst>
              <a:ext uri="{FF2B5EF4-FFF2-40B4-BE49-F238E27FC236}">
                <a16:creationId xmlns:a16="http://schemas.microsoft.com/office/drawing/2014/main" id="{672337BA-F43B-F0A4-452A-30526787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7" y="1357768"/>
            <a:ext cx="8530746" cy="325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502C0-79C1-D31E-8BD4-0907DE2DF3D7}"/>
              </a:ext>
            </a:extLst>
          </p:cNvPr>
          <p:cNvSpPr txBox="1"/>
          <p:nvPr/>
        </p:nvSpPr>
        <p:spPr>
          <a:xfrm>
            <a:off x="261145" y="261526"/>
            <a:ext cx="8473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Two Dimensional Array in C++</a:t>
            </a:r>
          </a:p>
        </p:txBody>
      </p:sp>
    </p:spTree>
    <p:extLst>
      <p:ext uri="{BB962C8B-B14F-4D97-AF65-F5344CB8AC3E}">
        <p14:creationId xmlns:p14="http://schemas.microsoft.com/office/powerpoint/2010/main" val="152368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latin typeface="Quantico" panose="020B0604020202020204" charset="0"/>
              </a:rPr>
              <a:t>Agenda</a:t>
            </a:r>
            <a:endParaRPr dirty="0">
              <a:latin typeface="Quantico" panose="020B0604020202020204" charset="0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58007" y="1383497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1800" dirty="0"/>
              <a:t>Arrays</a:t>
            </a:r>
          </a:p>
          <a:p>
            <a:pPr marL="171450" indent="-171450">
              <a:lnSpc>
                <a:spcPct val="150000"/>
              </a:lnSpc>
            </a:pPr>
            <a:r>
              <a:rPr lang="en-US" sz="1800" dirty="0"/>
              <a:t>Pointers</a:t>
            </a:r>
          </a:p>
          <a:p>
            <a:pPr marL="171450" indent="-171450">
              <a:lnSpc>
                <a:spcPct val="150000"/>
              </a:lnSpc>
            </a:pPr>
            <a:r>
              <a:rPr lang="en-US" sz="1800" dirty="0"/>
              <a:t>String</a:t>
            </a:r>
          </a:p>
          <a:p>
            <a:pPr marL="171450" indent="-171450">
              <a:lnSpc>
                <a:spcPct val="150000"/>
              </a:lnSpc>
            </a:pPr>
            <a:r>
              <a:rPr lang="en-US" sz="1800" dirty="0"/>
              <a:t>List (vector)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3747DA-61A4-5CC8-B5AC-514CD53B9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413" y="400050"/>
            <a:ext cx="7704137" cy="738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Initialize 2d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FC157-9A30-863F-D9B4-A9E79EEFB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67"/>
          <a:stretch/>
        </p:blipFill>
        <p:spPr>
          <a:xfrm>
            <a:off x="650928" y="2571750"/>
            <a:ext cx="7129220" cy="246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83104-B51A-DB38-640D-7B753407A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49"/>
          <a:stretch/>
        </p:blipFill>
        <p:spPr>
          <a:xfrm>
            <a:off x="650929" y="1392229"/>
            <a:ext cx="7129220" cy="10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60126-3431-0522-4948-F572AC21E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93"/>
          <a:stretch/>
        </p:blipFill>
        <p:spPr>
          <a:xfrm>
            <a:off x="197790" y="1548139"/>
            <a:ext cx="8748420" cy="220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E97F5-54DD-D0AF-C685-4E3A64396C87}"/>
              </a:ext>
            </a:extLst>
          </p:cNvPr>
          <p:cNvSpPr txBox="1"/>
          <p:nvPr/>
        </p:nvSpPr>
        <p:spPr>
          <a:xfrm>
            <a:off x="261145" y="261526"/>
            <a:ext cx="8473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What about 3d arrays ???</a:t>
            </a:r>
          </a:p>
        </p:txBody>
      </p:sp>
    </p:spTree>
    <p:extLst>
      <p:ext uri="{BB962C8B-B14F-4D97-AF65-F5344CB8AC3E}">
        <p14:creationId xmlns:p14="http://schemas.microsoft.com/office/powerpoint/2010/main" val="33752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594D3-CC47-15C4-09E8-8AB211F8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64"/>
            <a:ext cx="9144000" cy="1597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2242AB-83B0-FC18-E4A8-A6294BE8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7396"/>
            <a:ext cx="9144000" cy="1445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AFFA18-0094-609F-9D6A-4B4217276183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Arrays name as pointers</a:t>
            </a:r>
          </a:p>
        </p:txBody>
      </p:sp>
    </p:spTree>
    <p:extLst>
      <p:ext uri="{BB962C8B-B14F-4D97-AF65-F5344CB8AC3E}">
        <p14:creationId xmlns:p14="http://schemas.microsoft.com/office/powerpoint/2010/main" val="31991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034D1-65E9-8E02-D541-75257C5AC10E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What about 2d arrays 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C4C4D-5793-E1A3-69D0-AFC256A2EC92}"/>
              </a:ext>
            </a:extLst>
          </p:cNvPr>
          <p:cNvSpPr txBox="1"/>
          <p:nvPr/>
        </p:nvSpPr>
        <p:spPr>
          <a:xfrm>
            <a:off x="264497" y="1477768"/>
            <a:ext cx="10551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int nums[2][3]  =  { { 16, 18, 20 }, { 25, 26, 27 }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B6ABE-0F0B-045A-1F43-85E81A6DD677}"/>
              </a:ext>
            </a:extLst>
          </p:cNvPr>
          <p:cNvSpPr txBox="1"/>
          <p:nvPr/>
        </p:nvSpPr>
        <p:spPr>
          <a:xfrm>
            <a:off x="1061635" y="2949742"/>
            <a:ext cx="73162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*(*(nums+i)+j) </a:t>
            </a:r>
          </a:p>
        </p:txBody>
      </p:sp>
    </p:spTree>
    <p:extLst>
      <p:ext uri="{BB962C8B-B14F-4D97-AF65-F5344CB8AC3E}">
        <p14:creationId xmlns:p14="http://schemas.microsoft.com/office/powerpoint/2010/main" val="33441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inter notation in C++">
            <a:extLst>
              <a:ext uri="{FF2B5EF4-FFF2-40B4-BE49-F238E27FC236}">
                <a16:creationId xmlns:a16="http://schemas.microsoft.com/office/drawing/2014/main" id="{69C1B7CD-EA3E-7C2E-8D96-9045E854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6021"/>
            <a:ext cx="9144000" cy="38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6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EDBBE-A9A0-18AC-0B00-49D5ACF1515C}"/>
              </a:ext>
            </a:extLst>
          </p:cNvPr>
          <p:cNvSpPr txBox="1"/>
          <p:nvPr/>
        </p:nvSpPr>
        <p:spPr>
          <a:xfrm>
            <a:off x="193729" y="2645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Kadane's</a:t>
            </a:r>
            <a:r>
              <a:rPr lang="en-US" dirty="0">
                <a:hlinkClick r:id="rId2"/>
              </a:rPr>
              <a:t> Algorithm | Practice | </a:t>
            </a:r>
            <a:r>
              <a:rPr lang="en-US" dirty="0" err="1">
                <a:hlinkClick r:id="rId2"/>
              </a:rPr>
              <a:t>GeeksforGeeks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6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Vector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464948" y="1186755"/>
            <a:ext cx="86790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Vectors are the same as dynamic arrays with the ability to resize itself automatically when an element is inserted or deleted</a:t>
            </a:r>
            <a:r>
              <a:rPr lang="en-US" sz="2800" dirty="0">
                <a:solidFill>
                  <a:srgbClr val="FFFFFF"/>
                </a:solidFill>
                <a:latin typeface="Quantico" panose="020B0604020202020204" charset="0"/>
              </a:rPr>
              <a:t>.</a:t>
            </a:r>
            <a:endParaRPr lang="en-US" sz="28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length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insert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compare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erase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59395-72B2-1DA0-FB08-807D6EE53001}"/>
              </a:ext>
            </a:extLst>
          </p:cNvPr>
          <p:cNvSpPr txBox="1"/>
          <p:nvPr/>
        </p:nvSpPr>
        <p:spPr>
          <a:xfrm>
            <a:off x="3776366" y="1238396"/>
            <a:ext cx="60976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find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clear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begin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99148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2932399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464948" y="1186755"/>
            <a:ext cx="8679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Quantico" panose="020B0604020202020204" charset="0"/>
              </a:rPr>
              <a:t>which is a one-dimensional character array terminated by a null character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(‘\0'). </a:t>
            </a:r>
            <a:r>
              <a:rPr lang="en-US" sz="2800" dirty="0">
                <a:solidFill>
                  <a:srgbClr val="FFFFFF"/>
                </a:solidFill>
                <a:latin typeface="Quantico" panose="020B0604020202020204" charset="0"/>
              </a:rPr>
              <a:t>Instead</a:t>
            </a:r>
            <a:endParaRPr lang="en-US" sz="28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steps</a:t>
            </a:r>
            <a:endParaRPr dirty="0"/>
          </a:p>
        </p:txBody>
      </p:sp>
      <p:grpSp>
        <p:nvGrpSpPr>
          <p:cNvPr id="710" name="Google Shape;710;p29"/>
          <p:cNvGrpSpPr/>
          <p:nvPr/>
        </p:nvGrpSpPr>
        <p:grpSpPr>
          <a:xfrm>
            <a:off x="902700" y="1946760"/>
            <a:ext cx="2375191" cy="1708050"/>
            <a:chOff x="1085400" y="2387225"/>
            <a:chExt cx="2375191" cy="1708050"/>
          </a:xfrm>
        </p:grpSpPr>
        <p:sp>
          <p:nvSpPr>
            <p:cNvPr id="711" name="Google Shape;711;p29"/>
            <p:cNvSpPr txBox="1"/>
            <p:nvPr/>
          </p:nvSpPr>
          <p:spPr>
            <a:xfrm>
              <a:off x="1085400" y="3019616"/>
              <a:ext cx="237519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Implementation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1085400" y="3404675"/>
              <a:ext cx="20952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15820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4" name="Google Shape;714;p29"/>
          <p:cNvGrpSpPr/>
          <p:nvPr/>
        </p:nvGrpSpPr>
        <p:grpSpPr>
          <a:xfrm>
            <a:off x="3539328" y="1953726"/>
            <a:ext cx="2110122" cy="1711985"/>
            <a:chOff x="3707100" y="1749038"/>
            <a:chExt cx="2110122" cy="1711985"/>
          </a:xfrm>
        </p:grpSpPr>
        <p:sp>
          <p:nvSpPr>
            <p:cNvPr id="715" name="Google Shape;715;p29"/>
            <p:cNvSpPr txBox="1"/>
            <p:nvPr/>
          </p:nvSpPr>
          <p:spPr>
            <a:xfrm>
              <a:off x="3722022" y="2667897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STLs + Functions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3707100" y="2766523"/>
              <a:ext cx="2095200" cy="6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4203750" y="1749038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8" name="Google Shape;718;p29"/>
          <p:cNvGrpSpPr/>
          <p:nvPr/>
        </p:nvGrpSpPr>
        <p:grpSpPr>
          <a:xfrm>
            <a:off x="6146100" y="1953726"/>
            <a:ext cx="2095200" cy="1708050"/>
            <a:chOff x="6328800" y="2387225"/>
            <a:chExt cx="2095200" cy="1708050"/>
          </a:xfrm>
        </p:grpSpPr>
        <p:sp>
          <p:nvSpPr>
            <p:cNvPr id="719" name="Google Shape;719;p29"/>
            <p:cNvSpPr txBox="1"/>
            <p:nvPr/>
          </p:nvSpPr>
          <p:spPr>
            <a:xfrm>
              <a:off x="6328800" y="3314040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Interview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questions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20" name="Google Shape;720;p29"/>
            <p:cNvSpPr txBox="1"/>
            <p:nvPr/>
          </p:nvSpPr>
          <p:spPr>
            <a:xfrm>
              <a:off x="6328800" y="3404675"/>
              <a:ext cx="20952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21" name="Google Shape;721;p29"/>
            <p:cNvSpPr txBox="1"/>
            <p:nvPr/>
          </p:nvSpPr>
          <p:spPr>
            <a:xfrm>
              <a:off x="68254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722" name="Google Shape;722;p29"/>
          <p:cNvCxnSpPr>
            <a:stCxn id="713" idx="0"/>
            <a:endCxn id="717" idx="1"/>
          </p:cNvCxnSpPr>
          <p:nvPr/>
        </p:nvCxnSpPr>
        <p:spPr>
          <a:xfrm rot="16200000" flipH="1">
            <a:off x="2831556" y="1065504"/>
            <a:ext cx="323166" cy="2085678"/>
          </a:xfrm>
          <a:prstGeom prst="bentConnector4">
            <a:avLst>
              <a:gd name="adj1" fmla="val -70738"/>
              <a:gd name="adj2" fmla="val 632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3" name="Google Shape;723;p29"/>
          <p:cNvCxnSpPr>
            <a:stCxn id="717" idx="3"/>
            <a:endCxn id="721" idx="0"/>
          </p:cNvCxnSpPr>
          <p:nvPr/>
        </p:nvCxnSpPr>
        <p:spPr>
          <a:xfrm flipV="1">
            <a:off x="5137878" y="1953726"/>
            <a:ext cx="2055822" cy="316200"/>
          </a:xfrm>
          <a:prstGeom prst="bentConnector4">
            <a:avLst>
              <a:gd name="adj1" fmla="val 36600"/>
              <a:gd name="adj2" fmla="val 1722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length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insert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stoi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compare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stod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to_string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substr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59395-72B2-1DA0-FB08-807D6EE53001}"/>
              </a:ext>
            </a:extLst>
          </p:cNvPr>
          <p:cNvSpPr txBox="1"/>
          <p:nvPr/>
        </p:nvSpPr>
        <p:spPr>
          <a:xfrm>
            <a:off x="3776366" y="1238396"/>
            <a:ext cx="60976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erase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find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clear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end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begin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66335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79CDED-8EA4-97F6-4DE2-75A5F1FC4355}"/>
              </a:ext>
            </a:extLst>
          </p:cNvPr>
          <p:cNvSpPr txBox="1"/>
          <p:nvPr/>
        </p:nvSpPr>
        <p:spPr>
          <a:xfrm>
            <a:off x="280478" y="385263"/>
            <a:ext cx="7750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1066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487E5-BF77-6A43-8E43-0C82099F8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95"/>
          <a:stretch/>
        </p:blipFill>
        <p:spPr>
          <a:xfrm>
            <a:off x="0" y="1044791"/>
            <a:ext cx="6703017" cy="3053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6AC84C-92C1-1932-C2A9-A94D5324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65" y="573437"/>
            <a:ext cx="2359888" cy="45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79CDED-8EA4-97F6-4DE2-75A5F1FC4355}"/>
              </a:ext>
            </a:extLst>
          </p:cNvPr>
          <p:cNvSpPr txBox="1"/>
          <p:nvPr/>
        </p:nvSpPr>
        <p:spPr>
          <a:xfrm>
            <a:off x="280478" y="385263"/>
            <a:ext cx="7750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  <a:latin typeface="Quantico" panose="020B0604020202020204" charset="0"/>
              </a:rPr>
              <a:t>Pass by value </a:t>
            </a:r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1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2589B-187E-29A3-9AE3-7954A856F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459" r="257"/>
          <a:stretch/>
        </p:blipFill>
        <p:spPr>
          <a:xfrm>
            <a:off x="0" y="108683"/>
            <a:ext cx="9043261" cy="1740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939B76-98CB-5383-F5BC-77D68ED9A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6" b="17995"/>
          <a:stretch/>
        </p:blipFill>
        <p:spPr>
          <a:xfrm>
            <a:off x="0" y="1975065"/>
            <a:ext cx="9144000" cy="119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F2F24-DBAA-4C39-9013-DE5ECC70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70"/>
          <a:stretch/>
        </p:blipFill>
        <p:spPr>
          <a:xfrm>
            <a:off x="0" y="3294185"/>
            <a:ext cx="9144000" cy="17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79CDED-8EA4-97F6-4DE2-75A5F1FC4355}"/>
              </a:ext>
            </a:extLst>
          </p:cNvPr>
          <p:cNvSpPr txBox="1"/>
          <p:nvPr/>
        </p:nvSpPr>
        <p:spPr>
          <a:xfrm>
            <a:off x="280478" y="385263"/>
            <a:ext cx="7750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  <a:latin typeface="Quantico" panose="020B0604020202020204" charset="0"/>
              </a:rPr>
              <a:t>Pass by refrence with pointer argument </a:t>
            </a:r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2BA6C-AD37-3C7F-36D2-3E22A18D5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97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AF035-143E-4DC7-CF37-883ACEF4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5857"/>
            <a:ext cx="9144000" cy="1597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0896C-EDFB-9C01-2B7C-37F6FE8EA7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59"/>
          <a:stretch/>
        </p:blipFill>
        <p:spPr>
          <a:xfrm>
            <a:off x="0" y="3371714"/>
            <a:ext cx="9144000" cy="17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377</Words>
  <Application>Microsoft Office PowerPoint</Application>
  <PresentationFormat>On-screen Show (16:9)</PresentationFormat>
  <Paragraphs>85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Nunito Light</vt:lpstr>
      <vt:lpstr>Quantico</vt:lpstr>
      <vt:lpstr>Source Code Pro</vt:lpstr>
      <vt:lpstr>New Operating System Design Pitch Deck  Infographics by Slidesgo</vt:lpstr>
      <vt:lpstr>Data Structure</vt:lpstr>
      <vt:lpstr>&lt;/Agenda</vt:lpstr>
      <vt:lpstr>&lt;/steps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&lt;/ Arrays</vt:lpstr>
      <vt:lpstr>In C++, an array is a data structure that is used to store multiple values of similar data types in a contiguous memory location.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&lt;/ Initialize 2d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Tasneem presentation!</dc:title>
  <dc:creator>Tasneem</dc:creator>
  <cp:lastModifiedBy>mahmoud mohamed</cp:lastModifiedBy>
  <cp:revision>6</cp:revision>
  <dcterms:modified xsi:type="dcterms:W3CDTF">2024-02-09T14:15:04Z</dcterms:modified>
</cp:coreProperties>
</file>