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02" r:id="rId4"/>
    <p:sldId id="301" r:id="rId5"/>
    <p:sldId id="320" r:id="rId6"/>
    <p:sldId id="314" r:id="rId7"/>
    <p:sldId id="303" r:id="rId8"/>
    <p:sldId id="304" r:id="rId9"/>
    <p:sldId id="306" r:id="rId10"/>
    <p:sldId id="305" r:id="rId11"/>
    <p:sldId id="308" r:id="rId12"/>
    <p:sldId id="309" r:id="rId13"/>
    <p:sldId id="310" r:id="rId14"/>
    <p:sldId id="311" r:id="rId15"/>
    <p:sldId id="338" r:id="rId16"/>
    <p:sldId id="316" r:id="rId17"/>
    <p:sldId id="317" r:id="rId18"/>
    <p:sldId id="318" r:id="rId19"/>
    <p:sldId id="319" r:id="rId20"/>
    <p:sldId id="340" r:id="rId21"/>
    <p:sldId id="341" r:id="rId22"/>
    <p:sldId id="343" r:id="rId23"/>
    <p:sldId id="323" r:id="rId24"/>
    <p:sldId id="324" r:id="rId25"/>
    <p:sldId id="329" r:id="rId26"/>
    <p:sldId id="325" r:id="rId27"/>
    <p:sldId id="326" r:id="rId28"/>
    <p:sldId id="327" r:id="rId29"/>
    <p:sldId id="332" r:id="rId30"/>
    <p:sldId id="334" r:id="rId31"/>
    <p:sldId id="335" r:id="rId32"/>
    <p:sldId id="336" r:id="rId33"/>
    <p:sldId id="337" r:id="rId34"/>
    <p:sldId id="271" r:id="rId35"/>
  </p:sldIdLst>
  <p:sldSz cx="9144000" cy="5143500" type="screen16x9"/>
  <p:notesSz cx="6858000" cy="9144000"/>
  <p:embeddedFontLst>
    <p:embeddedFont>
      <p:font typeface="Nunito Light" pitchFamily="2" charset="0"/>
      <p:regular r:id="rId37"/>
      <p:italic r:id="rId38"/>
    </p:embeddedFont>
    <p:embeddedFont>
      <p:font typeface="Quantico" panose="020B0604020202020204" charset="0"/>
      <p:regular r:id="rId39"/>
      <p:bold r:id="rId40"/>
      <p:italic r:id="rId41"/>
      <p:boldItalic r:id="rId42"/>
    </p:embeddedFont>
    <p:embeddedFont>
      <p:font typeface="Source Code Pro" panose="020B0509030403020204" pitchFamily="49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49EBDB-BDA8-4309-96D4-A53DFE6EFE18}">
  <a:tblStyle styleId="{4449EBDB-BDA8-4309-96D4-A53DFE6EFE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8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73645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942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CODING TIME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32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CODING TIME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32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CODING TIME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27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CODING TIME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1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CODING TIME !</a:t>
            </a:r>
          </a:p>
        </p:txBody>
      </p:sp>
    </p:spTree>
    <p:extLst>
      <p:ext uri="{BB962C8B-B14F-4D97-AF65-F5344CB8AC3E}">
        <p14:creationId xmlns:p14="http://schemas.microsoft.com/office/powerpoint/2010/main" val="1578990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CODING TIME !</a:t>
            </a:r>
          </a:p>
        </p:txBody>
      </p:sp>
    </p:spTree>
    <p:extLst>
      <p:ext uri="{BB962C8B-B14F-4D97-AF65-F5344CB8AC3E}">
        <p14:creationId xmlns:p14="http://schemas.microsoft.com/office/powerpoint/2010/main" val="2866763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CODING TIME !</a:t>
            </a:r>
          </a:p>
        </p:txBody>
      </p:sp>
    </p:spTree>
    <p:extLst>
      <p:ext uri="{BB962C8B-B14F-4D97-AF65-F5344CB8AC3E}">
        <p14:creationId xmlns:p14="http://schemas.microsoft.com/office/powerpoint/2010/main" val="943358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CODING TIME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07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CODING TIME !</a:t>
            </a:r>
          </a:p>
        </p:txBody>
      </p:sp>
    </p:spTree>
    <p:extLst>
      <p:ext uri="{BB962C8B-B14F-4D97-AF65-F5344CB8AC3E}">
        <p14:creationId xmlns:p14="http://schemas.microsoft.com/office/powerpoint/2010/main" val="124062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CODING TIME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25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5150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CODING TIME !</a:t>
            </a:r>
          </a:p>
        </p:txBody>
      </p:sp>
    </p:spTree>
    <p:extLst>
      <p:ext uri="{BB962C8B-B14F-4D97-AF65-F5344CB8AC3E}">
        <p14:creationId xmlns:p14="http://schemas.microsoft.com/office/powerpoint/2010/main" val="1854424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CODING TIME !</a:t>
            </a:r>
          </a:p>
        </p:txBody>
      </p:sp>
    </p:spTree>
    <p:extLst>
      <p:ext uri="{BB962C8B-B14F-4D97-AF65-F5344CB8AC3E}">
        <p14:creationId xmlns:p14="http://schemas.microsoft.com/office/powerpoint/2010/main" val="356235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CODING TIME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97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CODING TIME !</a:t>
            </a:r>
          </a:p>
        </p:txBody>
      </p:sp>
    </p:spTree>
    <p:extLst>
      <p:ext uri="{BB962C8B-B14F-4D97-AF65-F5344CB8AC3E}">
        <p14:creationId xmlns:p14="http://schemas.microsoft.com/office/powerpoint/2010/main" val="1970046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CODING TIME !</a:t>
            </a:r>
          </a:p>
        </p:txBody>
      </p:sp>
    </p:spTree>
    <p:extLst>
      <p:ext uri="{BB962C8B-B14F-4D97-AF65-F5344CB8AC3E}">
        <p14:creationId xmlns:p14="http://schemas.microsoft.com/office/powerpoint/2010/main" val="18151492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640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22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CODING TIME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8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CODING TIME !</a:t>
            </a:r>
          </a:p>
        </p:txBody>
      </p:sp>
    </p:spTree>
    <p:extLst>
      <p:ext uri="{BB962C8B-B14F-4D97-AF65-F5344CB8AC3E}">
        <p14:creationId xmlns:p14="http://schemas.microsoft.com/office/powerpoint/2010/main" val="2146150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CODING TIME !</a:t>
            </a:r>
          </a:p>
        </p:txBody>
      </p:sp>
    </p:spTree>
    <p:extLst>
      <p:ext uri="{BB962C8B-B14F-4D97-AF65-F5344CB8AC3E}">
        <p14:creationId xmlns:p14="http://schemas.microsoft.com/office/powerpoint/2010/main" val="4106733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CODING TIME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15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CODING TIME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76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CODING TIME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8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5" name="Google Shape;25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650425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848350" y="3365325"/>
            <a:ext cx="3447300" cy="962400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414871" y="163988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20763" y="24932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Tasneem Bahaa</a:t>
            </a:r>
            <a:endParaRPr dirty="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488525" y="3098476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 List - Add Node At End">
            <a:extLst>
              <a:ext uri="{FF2B5EF4-FFF2-40B4-BE49-F238E27FC236}">
                <a16:creationId xmlns:a16="http://schemas.microsoft.com/office/drawing/2014/main" id="{1DE7E8F9-00AA-CA02-B56A-78B049904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528739"/>
            <a:ext cx="79438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89139-3B2B-4F2C-0B81-1B124298AFB8}"/>
              </a:ext>
            </a:extLst>
          </p:cNvPr>
          <p:cNvSpPr txBox="1"/>
          <p:nvPr/>
        </p:nvSpPr>
        <p:spPr>
          <a:xfrm>
            <a:off x="264497" y="328410"/>
            <a:ext cx="89879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At the end of the linked list</a:t>
            </a:r>
          </a:p>
          <a:p>
            <a:endParaRPr lang="en-US" sz="3600" b="1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75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E31719-29FE-8F42-0571-1A1618CAF428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Linked list deletion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D86A5B-2DE6-04D2-18C1-AE9B6F1FF042}"/>
              </a:ext>
            </a:extLst>
          </p:cNvPr>
          <p:cNvSpPr txBox="1"/>
          <p:nvPr/>
        </p:nvSpPr>
        <p:spPr>
          <a:xfrm>
            <a:off x="554576" y="1358728"/>
            <a:ext cx="7245458" cy="1977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FFFF"/>
                </a:solidFill>
                <a:effectLst/>
                <a:latin typeface="Quantico" panose="020B0604020202020204" charset="0"/>
              </a:rPr>
              <a:t> At the front of the linked list. </a:t>
            </a:r>
          </a:p>
          <a:p>
            <a:pPr algn="l" fontAlgn="base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FFFF"/>
                </a:solidFill>
                <a:effectLst/>
                <a:latin typeface="Quantico" panose="020B0604020202020204" charset="0"/>
              </a:rPr>
              <a:t> After a given node. </a:t>
            </a:r>
          </a:p>
          <a:p>
            <a:pPr algn="l" fontAlgn="base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FFFF"/>
                </a:solidFill>
                <a:effectLst/>
                <a:latin typeface="Quantico" panose="020B0604020202020204" charset="0"/>
              </a:rPr>
              <a:t> At the end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340301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F23746-BCCC-B9AA-7D3D-B3D42E53CB92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At the front of the linked list </a:t>
            </a:r>
          </a:p>
        </p:txBody>
      </p:sp>
      <p:pic>
        <p:nvPicPr>
          <p:cNvPr id="25602" name="Picture 2" descr="Linked List - Delete First Node">
            <a:extLst>
              <a:ext uri="{FF2B5EF4-FFF2-40B4-BE49-F238E27FC236}">
                <a16:creationId xmlns:a16="http://schemas.microsoft.com/office/drawing/2014/main" id="{A0275F25-8972-D4B7-1E16-FDC2D92AF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15" y="1783274"/>
            <a:ext cx="74009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17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F23746-BCCC-B9AA-7D3D-B3D42E53CB92}"/>
              </a:ext>
            </a:extLst>
          </p:cNvPr>
          <p:cNvSpPr txBox="1"/>
          <p:nvPr/>
        </p:nvSpPr>
        <p:spPr>
          <a:xfrm>
            <a:off x="156009" y="320661"/>
            <a:ext cx="89879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After a given node</a:t>
            </a:r>
          </a:p>
          <a:p>
            <a:endParaRPr lang="en-US" sz="3600" b="1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24578" name="Picture 2" descr="Linked List - Delete Node">
            <a:extLst>
              <a:ext uri="{FF2B5EF4-FFF2-40B4-BE49-F238E27FC236}">
                <a16:creationId xmlns:a16="http://schemas.microsoft.com/office/drawing/2014/main" id="{E9E618B7-9074-E1A2-720B-C3A2D5155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4" y="1758654"/>
            <a:ext cx="7467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27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289139-3B2B-4F2C-0B81-1B124298AFB8}"/>
              </a:ext>
            </a:extLst>
          </p:cNvPr>
          <p:cNvSpPr txBox="1"/>
          <p:nvPr/>
        </p:nvSpPr>
        <p:spPr>
          <a:xfrm>
            <a:off x="264497" y="328410"/>
            <a:ext cx="89879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At the end of the linked list</a:t>
            </a:r>
          </a:p>
          <a:p>
            <a:endParaRPr lang="en-US" sz="3600" b="1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23554" name="Picture 2" descr="Linked List - Delete Last Node">
            <a:extLst>
              <a:ext uri="{FF2B5EF4-FFF2-40B4-BE49-F238E27FC236}">
                <a16:creationId xmlns:a16="http://schemas.microsoft.com/office/drawing/2014/main" id="{9515108E-0799-52A9-A525-F67D97E4C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528739"/>
            <a:ext cx="72961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50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16612-B964-A492-3404-3FE752FAA3CB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F6F34-E32C-0210-8EFF-9B0C89AFD2A0}"/>
              </a:ext>
            </a:extLst>
          </p:cNvPr>
          <p:cNvSpPr txBox="1"/>
          <p:nvPr/>
        </p:nvSpPr>
        <p:spPr>
          <a:xfrm>
            <a:off x="898901" y="1089807"/>
            <a:ext cx="4587498" cy="3916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800" b="0" i="0" dirty="0">
                <a:solidFill>
                  <a:schemeClr val="tx1"/>
                </a:solidFill>
                <a:effectLst/>
                <a:latin typeface="Quantico" panose="020B0604020202020204" charset="0"/>
              </a:rPr>
              <a:t>Simple Queue</a:t>
            </a:r>
          </a:p>
          <a:p>
            <a:pPr marL="457200" indent="-457200" algn="l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800" b="0" i="0" dirty="0">
                <a:solidFill>
                  <a:schemeClr val="tx1"/>
                </a:solidFill>
                <a:effectLst/>
                <a:latin typeface="Quantico" panose="020B0604020202020204" charset="0"/>
              </a:rPr>
              <a:t>Circular Queue</a:t>
            </a:r>
          </a:p>
          <a:p>
            <a:pPr marL="457200" indent="-457200" algn="l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800" b="0" i="0" dirty="0">
                <a:solidFill>
                  <a:schemeClr val="tx1"/>
                </a:solidFill>
                <a:effectLst/>
                <a:latin typeface="Quantico" panose="020B0604020202020204" charset="0"/>
              </a:rPr>
              <a:t>Priority Queue</a:t>
            </a:r>
          </a:p>
          <a:p>
            <a:pPr marL="457200" indent="-457200" algn="l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800" b="0" i="0" dirty="0">
                <a:solidFill>
                  <a:schemeClr val="tx1"/>
                </a:solidFill>
                <a:effectLst/>
                <a:latin typeface="Quantico" panose="020B0604020202020204" charset="0"/>
              </a:rPr>
              <a:t>Double Ended Queue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br>
              <a:rPr lang="fr-FR" sz="2800" dirty="0">
                <a:solidFill>
                  <a:schemeClr val="tx1"/>
                </a:solidFill>
                <a:latin typeface="Quantico" panose="020B0604020202020204" charset="0"/>
              </a:rPr>
            </a:br>
            <a:endParaRPr lang="en-US" sz="2800" dirty="0">
              <a:solidFill>
                <a:schemeClr val="tx1"/>
              </a:solidFill>
              <a:latin typeface="Quantic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100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16612-B964-A492-3404-3FE752FAA3CB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simple 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C36FC-C4F0-7599-CFEA-5C5E88214186}"/>
              </a:ext>
            </a:extLst>
          </p:cNvPr>
          <p:cNvSpPr txBox="1"/>
          <p:nvPr/>
        </p:nvSpPr>
        <p:spPr>
          <a:xfrm>
            <a:off x="310478" y="998869"/>
            <a:ext cx="86790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Quantico" panose="020B0604020202020204" charset="0"/>
              </a:rPr>
              <a:t>Queues are a type of container adaptors that operate in a first in first out (FIFO) type of arrangement. Elements are inserted at the back (end) and are deleted from the front. </a:t>
            </a:r>
            <a:endParaRPr lang="en-US" sz="2400" dirty="0">
              <a:latin typeface="Quantico" panose="020B060402020202020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1712195-DF9F-0B10-25E0-8EE7DC08B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0" y="2231075"/>
            <a:ext cx="9144000" cy="283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8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69EC33-6DC5-50B8-9DC8-594304371EA9}"/>
              </a:ext>
            </a:extLst>
          </p:cNvPr>
          <p:cNvSpPr txBox="1"/>
          <p:nvPr/>
        </p:nvSpPr>
        <p:spPr>
          <a:xfrm>
            <a:off x="30997" y="1238396"/>
            <a:ext cx="52072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push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size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pop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emplace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endParaRPr lang="en-US" sz="2800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59395-72B2-1DA0-FB08-807D6EE53001}"/>
              </a:ext>
            </a:extLst>
          </p:cNvPr>
          <p:cNvSpPr txBox="1"/>
          <p:nvPr/>
        </p:nvSpPr>
        <p:spPr>
          <a:xfrm>
            <a:off x="3776366" y="1238396"/>
            <a:ext cx="60976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empty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Quantico" panose="020B0604020202020204" charset="0"/>
                <a:cs typeface="Arial" panose="020B0604020202020204" pitchFamily="34" charset="0"/>
              </a:rPr>
              <a:t>back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front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swap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tx1"/>
              </a:solidFill>
              <a:effectLst/>
              <a:latin typeface="Quantico" panose="020B060402020202020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75EDB-C069-9BC7-0D94-6B651DE4133B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1064783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188DA8-FF1E-42C4-FAF0-662FC10ABF4A}"/>
              </a:ext>
            </a:extLst>
          </p:cNvPr>
          <p:cNvSpPr txBox="1"/>
          <p:nvPr/>
        </p:nvSpPr>
        <p:spPr>
          <a:xfrm>
            <a:off x="210253" y="287323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queue Initialization + Traversal</a:t>
            </a:r>
          </a:p>
        </p:txBody>
      </p:sp>
    </p:spTree>
    <p:extLst>
      <p:ext uri="{BB962C8B-B14F-4D97-AF65-F5344CB8AC3E}">
        <p14:creationId xmlns:p14="http://schemas.microsoft.com/office/powerpoint/2010/main" val="3347482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188DA8-FF1E-42C4-FAF0-662FC10ABF4A}"/>
              </a:ext>
            </a:extLst>
          </p:cNvPr>
          <p:cNvSpPr txBox="1"/>
          <p:nvPr/>
        </p:nvSpPr>
        <p:spPr>
          <a:xfrm>
            <a:off x="210253" y="287323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Implementation Time !</a:t>
            </a:r>
          </a:p>
        </p:txBody>
      </p:sp>
    </p:spTree>
    <p:extLst>
      <p:ext uri="{BB962C8B-B14F-4D97-AF65-F5344CB8AC3E}">
        <p14:creationId xmlns:p14="http://schemas.microsoft.com/office/powerpoint/2010/main" val="101806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latin typeface="Quantico" panose="020B0604020202020204" charset="0"/>
              </a:rPr>
              <a:t>Agenda</a:t>
            </a:r>
            <a:endParaRPr dirty="0">
              <a:latin typeface="Quantico" panose="020B0604020202020204" charset="0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658007" y="1383497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</a:pPr>
            <a:r>
              <a:rPr lang="en-US" sz="1600" dirty="0"/>
              <a:t>Linked list</a:t>
            </a:r>
          </a:p>
          <a:p>
            <a:pPr marL="171450" indent="-171450">
              <a:lnSpc>
                <a:spcPct val="150000"/>
              </a:lnSpc>
            </a:pPr>
            <a:r>
              <a:rPr lang="en-US" sz="1600" dirty="0"/>
              <a:t>Stack</a:t>
            </a:r>
          </a:p>
          <a:p>
            <a:pPr marL="171450" indent="-171450">
              <a:lnSpc>
                <a:spcPct val="150000"/>
              </a:lnSpc>
            </a:pPr>
            <a:r>
              <a:rPr lang="en-US" sz="1600" dirty="0"/>
              <a:t>Queue</a:t>
            </a:r>
          </a:p>
          <a:p>
            <a:pPr marL="171450" indent="-171450">
              <a:lnSpc>
                <a:spcPct val="150000"/>
              </a:lnSpc>
            </a:pPr>
            <a:r>
              <a:rPr lang="en-US" sz="1600" dirty="0"/>
              <a:t>Circular queue</a:t>
            </a:r>
          </a:p>
          <a:p>
            <a:pPr marL="171450" indent="-171450">
              <a:lnSpc>
                <a:spcPct val="150000"/>
              </a:lnSpc>
            </a:pPr>
            <a:r>
              <a:rPr lang="en-US" sz="1600" dirty="0"/>
              <a:t>Priority queue</a:t>
            </a:r>
          </a:p>
          <a:p>
            <a:pPr marL="171450" indent="-171450">
              <a:lnSpc>
                <a:spcPct val="150000"/>
              </a:lnSpc>
            </a:pPr>
            <a:r>
              <a:rPr lang="en-US" sz="1600" dirty="0"/>
              <a:t>Deque</a:t>
            </a:r>
            <a:endParaRPr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16612-B964-A492-3404-3FE752FAA3CB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Circular 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C36FC-C4F0-7599-CFEA-5C5E88214186}"/>
              </a:ext>
            </a:extLst>
          </p:cNvPr>
          <p:cNvSpPr txBox="1"/>
          <p:nvPr/>
        </p:nvSpPr>
        <p:spPr>
          <a:xfrm>
            <a:off x="310478" y="966992"/>
            <a:ext cx="86790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Quantico" panose="020B0604020202020204" charset="0"/>
              </a:rPr>
              <a:t>A circular queue is the extended version of a regular queue where the last element is connected to the first element. Thus forming a circle-like structure.</a:t>
            </a:r>
            <a:endParaRPr lang="en-US" sz="2400" dirty="0">
              <a:latin typeface="Quantico" panose="020B060402020202020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335E78-60C1-C499-92A4-7A3476EC8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632" y="2129456"/>
            <a:ext cx="3237257" cy="31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7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F0F8CF-84A5-37F9-212D-2089A5CE8EF6}"/>
              </a:ext>
            </a:extLst>
          </p:cNvPr>
          <p:cNvSpPr txBox="1"/>
          <p:nvPr/>
        </p:nvSpPr>
        <p:spPr>
          <a:xfrm>
            <a:off x="364209" y="254034"/>
            <a:ext cx="4300781" cy="4770537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lvl="1"/>
            <a:r>
              <a:rPr lang="en-US" sz="2400" b="1" dirty="0">
                <a:solidFill>
                  <a:schemeClr val="tx1"/>
                </a:solidFill>
                <a:latin typeface="Quantico" panose="020B0604020202020204" charset="0"/>
              </a:rPr>
              <a:t>Enqueue Operation</a:t>
            </a:r>
          </a:p>
          <a:p>
            <a:pPr lvl="1"/>
            <a:endParaRPr lang="en-US" sz="2000" dirty="0">
              <a:solidFill>
                <a:schemeClr val="tx1"/>
              </a:solidFill>
              <a:latin typeface="Quantico" panose="020B0604020202020204" charset="0"/>
            </a:endParaRP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Quantico" panose="020B0604020202020204" charset="0"/>
              </a:rPr>
              <a:t>check if the queue is full</a:t>
            </a: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Quantico" panose="020B0604020202020204" charset="0"/>
            </a:endParaRP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Quantico" panose="020B0604020202020204" charset="0"/>
              </a:rPr>
              <a:t>for the first element, set value of FRONT to 0</a:t>
            </a: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Quantico" panose="020B0604020202020204" charset="0"/>
            </a:endParaRP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Quantico" panose="020B0604020202020204" charset="0"/>
              </a:rPr>
              <a:t>circularly increase the REAR index by 1 (i.e. if the rear reaches the end, next it would be at the start of the queue)</a:t>
            </a: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Quantico" panose="020B0604020202020204" charset="0"/>
            </a:endParaRP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Quantico" panose="020B0604020202020204" charset="0"/>
              </a:rPr>
              <a:t>add the new element in the position pointed to by REAR</a:t>
            </a:r>
          </a:p>
          <a:p>
            <a:pPr lvl="1"/>
            <a:endParaRPr lang="en-US" sz="2000" dirty="0">
              <a:solidFill>
                <a:schemeClr val="tx1"/>
              </a:solidFill>
              <a:latin typeface="Quantico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C3FFA6-9181-57D8-6CD4-A45062B3DD98}"/>
              </a:ext>
            </a:extLst>
          </p:cNvPr>
          <p:cNvSpPr txBox="1"/>
          <p:nvPr/>
        </p:nvSpPr>
        <p:spPr>
          <a:xfrm>
            <a:off x="5067946" y="254034"/>
            <a:ext cx="3463871" cy="4585871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lvl="1"/>
            <a:r>
              <a:rPr lang="en-US" sz="2400" b="1" dirty="0">
                <a:solidFill>
                  <a:schemeClr val="tx1"/>
                </a:solidFill>
                <a:latin typeface="Quantico" panose="020B0604020202020204" charset="0"/>
              </a:rPr>
              <a:t>Dequeue Operation</a:t>
            </a:r>
          </a:p>
          <a:p>
            <a:pPr lvl="1"/>
            <a:endParaRPr lang="en-US" sz="2400" b="1" dirty="0">
              <a:solidFill>
                <a:schemeClr val="tx1"/>
              </a:solidFill>
              <a:latin typeface="Quantico" panose="020B0604020202020204" charset="0"/>
            </a:endParaRP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Quantico" panose="020B0604020202020204" charset="0"/>
            </a:endParaRP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Quantico" panose="020B0604020202020204" charset="0"/>
              </a:rPr>
              <a:t>check if the queue is empty</a:t>
            </a: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Quantico" panose="020B0604020202020204" charset="0"/>
              </a:rPr>
              <a:t>return the value pointed by FRONT</a:t>
            </a: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Quantico" panose="020B0604020202020204" charset="0"/>
            </a:endParaRP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Quantico" panose="020B0604020202020204" charset="0"/>
              </a:rPr>
              <a:t>circularly increase the FRONT index by 1</a:t>
            </a: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Quantico" panose="020B0604020202020204" charset="0"/>
            </a:endParaRP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Quantico" panose="020B0604020202020204" charset="0"/>
              </a:rPr>
              <a:t>for the last element, reset the values of FRONT and REAR to -1</a:t>
            </a:r>
          </a:p>
        </p:txBody>
      </p:sp>
    </p:spTree>
    <p:extLst>
      <p:ext uri="{BB962C8B-B14F-4D97-AF65-F5344CB8AC3E}">
        <p14:creationId xmlns:p14="http://schemas.microsoft.com/office/powerpoint/2010/main" val="947290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188DA8-FF1E-42C4-FAF0-662FC10ABF4A}"/>
              </a:ext>
            </a:extLst>
          </p:cNvPr>
          <p:cNvSpPr txBox="1"/>
          <p:nvPr/>
        </p:nvSpPr>
        <p:spPr>
          <a:xfrm>
            <a:off x="210253" y="287323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Implementation Time !</a:t>
            </a:r>
          </a:p>
        </p:txBody>
      </p:sp>
    </p:spTree>
    <p:extLst>
      <p:ext uri="{BB962C8B-B14F-4D97-AF65-F5344CB8AC3E}">
        <p14:creationId xmlns:p14="http://schemas.microsoft.com/office/powerpoint/2010/main" val="2432910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16612-B964-A492-3404-3FE752FAA3CB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deque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C36FC-C4F0-7599-CFEA-5C5E88214186}"/>
              </a:ext>
            </a:extLst>
          </p:cNvPr>
          <p:cNvSpPr txBox="1"/>
          <p:nvPr/>
        </p:nvSpPr>
        <p:spPr>
          <a:xfrm>
            <a:off x="310478" y="1101514"/>
            <a:ext cx="86790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Quantico" panose="020B0604020202020204" charset="0"/>
              </a:rPr>
              <a:t>Double-ended queues are a special case of queues where insertion and deletion operations are possible at both the ends.</a:t>
            </a:r>
            <a:endParaRPr lang="en-US" sz="2400" dirty="0">
              <a:latin typeface="Quantico" panose="020B060402020202020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C17D1E-2186-DB9F-1B0B-CEAA18E91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85" y="2237569"/>
            <a:ext cx="9144000" cy="280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7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69EC33-6DC5-50B8-9DC8-594304371EA9}"/>
              </a:ext>
            </a:extLst>
          </p:cNvPr>
          <p:cNvSpPr txBox="1"/>
          <p:nvPr/>
        </p:nvSpPr>
        <p:spPr>
          <a:xfrm>
            <a:off x="30997" y="1238396"/>
            <a:ext cx="52072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push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_</a:t>
            </a: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back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push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_</a:t>
            </a: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front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size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insert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pop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_</a:t>
            </a: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back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pop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_</a:t>
            </a: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front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erase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endParaRPr lang="en-US" sz="2800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59395-72B2-1DA0-FB08-807D6EE53001}"/>
              </a:ext>
            </a:extLst>
          </p:cNvPr>
          <p:cNvSpPr txBox="1"/>
          <p:nvPr/>
        </p:nvSpPr>
        <p:spPr>
          <a:xfrm>
            <a:off x="3776366" y="1238396"/>
            <a:ext cx="609760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empty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Quantico" panose="020B0604020202020204" charset="0"/>
                <a:cs typeface="Arial" panose="020B0604020202020204" pitchFamily="34" charset="0"/>
              </a:rPr>
              <a:t>clear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end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Quantico" panose="020B0604020202020204" charset="0"/>
                <a:cs typeface="Arial" panose="020B0604020202020204" pitchFamily="34" charset="0"/>
              </a:rPr>
              <a:t>begin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Quantico" panose="020B0604020202020204" charset="0"/>
                <a:cs typeface="Arial" panose="020B0604020202020204" pitchFamily="34" charset="0"/>
              </a:rPr>
              <a:t>back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front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tx1"/>
              </a:solidFill>
              <a:effectLst/>
              <a:latin typeface="Quantico" panose="020B060402020202020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75EDB-C069-9BC7-0D94-6B651DE4133B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369187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188DA8-FF1E-42C4-FAF0-662FC10ABF4A}"/>
              </a:ext>
            </a:extLst>
          </p:cNvPr>
          <p:cNvSpPr txBox="1"/>
          <p:nvPr/>
        </p:nvSpPr>
        <p:spPr>
          <a:xfrm>
            <a:off x="210254" y="287323"/>
            <a:ext cx="8507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</a:rPr>
              <a:t>deque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Initialization + Traversal</a:t>
            </a:r>
          </a:p>
        </p:txBody>
      </p:sp>
    </p:spTree>
    <p:extLst>
      <p:ext uri="{BB962C8B-B14F-4D97-AF65-F5344CB8AC3E}">
        <p14:creationId xmlns:p14="http://schemas.microsoft.com/office/powerpoint/2010/main" val="540810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16612-B964-A492-3404-3FE752FAA3CB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priority 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C36FC-C4F0-7599-CFEA-5C5E88214186}"/>
              </a:ext>
            </a:extLst>
          </p:cNvPr>
          <p:cNvSpPr txBox="1"/>
          <p:nvPr/>
        </p:nvSpPr>
        <p:spPr>
          <a:xfrm>
            <a:off x="310478" y="1101514"/>
            <a:ext cx="86790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Quantico" panose="020B0604020202020204" charset="0"/>
              </a:rPr>
              <a:t>A priority queue is a special type of queue in which each element is associated with a priority value. And, elements are served on the basis of their priority. That is, higher priority elements are served first.</a:t>
            </a:r>
            <a:endParaRPr lang="en-US" sz="2400" dirty="0">
              <a:latin typeface="Quantic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16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69EC33-6DC5-50B8-9DC8-594304371EA9}"/>
              </a:ext>
            </a:extLst>
          </p:cNvPr>
          <p:cNvSpPr txBox="1"/>
          <p:nvPr/>
        </p:nvSpPr>
        <p:spPr>
          <a:xfrm>
            <a:off x="30997" y="1238396"/>
            <a:ext cx="52072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size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top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push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pop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swap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 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empty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emplace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endParaRPr lang="en-US" sz="2800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75EDB-C069-9BC7-0D94-6B651DE4133B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2202266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188DA8-FF1E-42C4-FAF0-662FC10ABF4A}"/>
              </a:ext>
            </a:extLst>
          </p:cNvPr>
          <p:cNvSpPr txBox="1"/>
          <p:nvPr/>
        </p:nvSpPr>
        <p:spPr>
          <a:xfrm>
            <a:off x="210254" y="287323"/>
            <a:ext cx="85075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" sz="3600" b="1" dirty="0">
                <a:solidFill>
                  <a:schemeClr val="tx1"/>
                </a:solidFill>
                <a:latin typeface="Quantico" panose="020B0604020202020204" charset="0"/>
              </a:rPr>
              <a:t>priority</a:t>
            </a:r>
            <a:r>
              <a:rPr lang="en" sz="3600" b="1" dirty="0">
                <a:solidFill>
                  <a:schemeClr val="lt2"/>
                </a:solidFill>
                <a:latin typeface="Quantico" panose="020B0604020202020204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queue Initialization + Traversal</a:t>
            </a:r>
          </a:p>
        </p:txBody>
      </p:sp>
    </p:spTree>
    <p:extLst>
      <p:ext uri="{BB962C8B-B14F-4D97-AF65-F5344CB8AC3E}">
        <p14:creationId xmlns:p14="http://schemas.microsoft.com/office/powerpoint/2010/main" val="3896700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188DA8-FF1E-42C4-FAF0-662FC10ABF4A}"/>
              </a:ext>
            </a:extLst>
          </p:cNvPr>
          <p:cNvSpPr txBox="1"/>
          <p:nvPr/>
        </p:nvSpPr>
        <p:spPr>
          <a:xfrm>
            <a:off x="210254" y="287323"/>
            <a:ext cx="8507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</a:rPr>
              <a:t>Binary Heap</a:t>
            </a:r>
            <a:endParaRPr lang="en-US" sz="3600" b="1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57D48-9113-0B95-4C41-C7EC0361EB5B}"/>
              </a:ext>
            </a:extLst>
          </p:cNvPr>
          <p:cNvSpPr txBox="1"/>
          <p:nvPr/>
        </p:nvSpPr>
        <p:spPr>
          <a:xfrm>
            <a:off x="310478" y="1101514"/>
            <a:ext cx="86790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Quantico" panose="020B0604020202020204" charset="0"/>
              </a:rPr>
              <a:t>A Binary Heap is a complete Binary Tree which is used to store data efficiently to get the max or min element based on its structure.</a:t>
            </a:r>
            <a:endParaRPr lang="en-US" sz="2400" dirty="0">
              <a:latin typeface="Quantic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64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16612-B964-A492-3404-3FE752FAA3CB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Linked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C36FC-C4F0-7599-CFEA-5C5E88214186}"/>
              </a:ext>
            </a:extLst>
          </p:cNvPr>
          <p:cNvSpPr txBox="1"/>
          <p:nvPr/>
        </p:nvSpPr>
        <p:spPr>
          <a:xfrm>
            <a:off x="310478" y="1117012"/>
            <a:ext cx="867905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Quantico" panose="020B0604020202020204" charset="0"/>
              </a:rPr>
              <a:t>A linked list is a linear data structure, in which the elements are not stored at contiguous memory locations. The elements in a linked list are linked using pointers</a:t>
            </a:r>
            <a:endParaRPr lang="en-US" sz="2800" dirty="0">
              <a:latin typeface="Quantico" panose="020B0604020202020204" charset="0"/>
            </a:endParaRPr>
          </a:p>
        </p:txBody>
      </p:sp>
      <p:pic>
        <p:nvPicPr>
          <p:cNvPr id="15362" name="Picture 2" descr="Linked List Data Structure">
            <a:extLst>
              <a:ext uri="{FF2B5EF4-FFF2-40B4-BE49-F238E27FC236}">
                <a16:creationId xmlns:a16="http://schemas.microsoft.com/office/drawing/2014/main" id="{FC08BE24-E91A-AEE2-672F-CA77FD764B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5" r="10508"/>
          <a:stretch/>
        </p:blipFill>
        <p:spPr bwMode="auto">
          <a:xfrm>
            <a:off x="1162369" y="3224401"/>
            <a:ext cx="7098225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BD727A-8D14-91D3-C15C-96DF391B942E}"/>
              </a:ext>
            </a:extLst>
          </p:cNvPr>
          <p:cNvSpPr txBox="1"/>
          <p:nvPr/>
        </p:nvSpPr>
        <p:spPr>
          <a:xfrm>
            <a:off x="209225" y="3704768"/>
            <a:ext cx="1497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Quantico" panose="020B0604020202020204" charset="0"/>
              </a:rPr>
              <a:t>Head</a:t>
            </a:r>
            <a:endParaRPr lang="en-US" sz="2400" b="1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D0F49-06CB-7793-54F1-22C3C88BCE93}"/>
              </a:ext>
            </a:extLst>
          </p:cNvPr>
          <p:cNvSpPr txBox="1"/>
          <p:nvPr/>
        </p:nvSpPr>
        <p:spPr>
          <a:xfrm>
            <a:off x="8260594" y="3704767"/>
            <a:ext cx="1497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Quantico" panose="020B0604020202020204" charset="0"/>
              </a:rPr>
              <a:t>Null</a:t>
            </a:r>
            <a:endParaRPr lang="en-US" sz="2400" b="1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81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16612-B964-A492-3404-3FE752FAA3CB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C36FC-C4F0-7599-CFEA-5C5E88214186}"/>
              </a:ext>
            </a:extLst>
          </p:cNvPr>
          <p:cNvSpPr txBox="1"/>
          <p:nvPr/>
        </p:nvSpPr>
        <p:spPr>
          <a:xfrm>
            <a:off x="310478" y="1101514"/>
            <a:ext cx="86790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Quantico" panose="020B0604020202020204" charset="0"/>
              </a:rPr>
              <a:t>A stack is a linear data structure that follows the principle of Last In First Out (LIFO). This means the last element inserted inside the stack is removed first.</a:t>
            </a:r>
            <a:endParaRPr lang="en-US" sz="2400" dirty="0">
              <a:latin typeface="Quantico" panose="020B0604020202020204" charset="0"/>
            </a:endParaRPr>
          </a:p>
        </p:txBody>
      </p:sp>
      <p:pic>
        <p:nvPicPr>
          <p:cNvPr id="34818" name="Picture 2" descr="represent the LIFO principle by using push and pop operation">
            <a:extLst>
              <a:ext uri="{FF2B5EF4-FFF2-40B4-BE49-F238E27FC236}">
                <a16:creationId xmlns:a16="http://schemas.microsoft.com/office/drawing/2014/main" id="{E71CC4DF-7D4F-E950-1F5E-6166A8B1F5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8"/>
          <a:stretch/>
        </p:blipFill>
        <p:spPr bwMode="auto">
          <a:xfrm>
            <a:off x="1152523" y="2038028"/>
            <a:ext cx="6719185" cy="294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09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69EC33-6DC5-50B8-9DC8-594304371EA9}"/>
              </a:ext>
            </a:extLst>
          </p:cNvPr>
          <p:cNvSpPr txBox="1"/>
          <p:nvPr/>
        </p:nvSpPr>
        <p:spPr>
          <a:xfrm>
            <a:off x="30997" y="1238396"/>
            <a:ext cx="52072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size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top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push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pop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empty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endParaRPr lang="en-US" sz="2800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75EDB-C069-9BC7-0D94-6B651DE4133B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635293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188DA8-FF1E-42C4-FAF0-662FC10ABF4A}"/>
              </a:ext>
            </a:extLst>
          </p:cNvPr>
          <p:cNvSpPr txBox="1"/>
          <p:nvPr/>
        </p:nvSpPr>
        <p:spPr>
          <a:xfrm>
            <a:off x="210254" y="287323"/>
            <a:ext cx="8507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</a:rPr>
              <a:t>stack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Initialization + Traversal</a:t>
            </a:r>
          </a:p>
        </p:txBody>
      </p:sp>
    </p:spTree>
    <p:extLst>
      <p:ext uri="{BB962C8B-B14F-4D97-AF65-F5344CB8AC3E}">
        <p14:creationId xmlns:p14="http://schemas.microsoft.com/office/powerpoint/2010/main" val="1994704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188DA8-FF1E-42C4-FAF0-662FC10ABF4A}"/>
              </a:ext>
            </a:extLst>
          </p:cNvPr>
          <p:cNvSpPr txBox="1"/>
          <p:nvPr/>
        </p:nvSpPr>
        <p:spPr>
          <a:xfrm>
            <a:off x="210253" y="287323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Implementation Time !</a:t>
            </a:r>
          </a:p>
        </p:txBody>
      </p:sp>
    </p:spTree>
    <p:extLst>
      <p:ext uri="{BB962C8B-B14F-4D97-AF65-F5344CB8AC3E}">
        <p14:creationId xmlns:p14="http://schemas.microsoft.com/office/powerpoint/2010/main" val="2890176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650425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848350" y="3365325"/>
            <a:ext cx="3447300" cy="962400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414871" y="163988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20763" y="24932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062200" y="1126123"/>
            <a:ext cx="5019600" cy="12395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!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/>
              <a:t>ny Questions?</a:t>
            </a:r>
            <a:endParaRPr dirty="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488525" y="3098476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095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059037-CD6A-7C68-2BB0-8EFA44B911E2}"/>
              </a:ext>
            </a:extLst>
          </p:cNvPr>
          <p:cNvSpPr txBox="1"/>
          <p:nvPr/>
        </p:nvSpPr>
        <p:spPr>
          <a:xfrm>
            <a:off x="755623" y="1085485"/>
            <a:ext cx="7202103" cy="327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Singly Linked List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Doubly Linked List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Circular Linked List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Circular Doubly Linked List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Header Linked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88DA8-FF1E-42C4-FAF0-662FC10ABF4A}"/>
              </a:ext>
            </a:extLst>
          </p:cNvPr>
          <p:cNvSpPr txBox="1"/>
          <p:nvPr/>
        </p:nvSpPr>
        <p:spPr>
          <a:xfrm>
            <a:off x="210253" y="287323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Linked list types</a:t>
            </a:r>
          </a:p>
        </p:txBody>
      </p:sp>
    </p:spTree>
    <p:extLst>
      <p:ext uri="{BB962C8B-B14F-4D97-AF65-F5344CB8AC3E}">
        <p14:creationId xmlns:p14="http://schemas.microsoft.com/office/powerpoint/2010/main" val="240244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188DA8-FF1E-42C4-FAF0-662FC10ABF4A}"/>
              </a:ext>
            </a:extLst>
          </p:cNvPr>
          <p:cNvSpPr txBox="1"/>
          <p:nvPr/>
        </p:nvSpPr>
        <p:spPr>
          <a:xfrm>
            <a:off x="210253" y="287323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Implementation Time !</a:t>
            </a:r>
          </a:p>
        </p:txBody>
      </p:sp>
    </p:spTree>
    <p:extLst>
      <p:ext uri="{BB962C8B-B14F-4D97-AF65-F5344CB8AC3E}">
        <p14:creationId xmlns:p14="http://schemas.microsoft.com/office/powerpoint/2010/main" val="280621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188DA8-FF1E-42C4-FAF0-662FC10ABF4A}"/>
              </a:ext>
            </a:extLst>
          </p:cNvPr>
          <p:cNvSpPr txBox="1"/>
          <p:nvPr/>
        </p:nvSpPr>
        <p:spPr>
          <a:xfrm>
            <a:off x="210253" y="287323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Linked List Traversal</a:t>
            </a:r>
          </a:p>
        </p:txBody>
      </p:sp>
    </p:spTree>
    <p:extLst>
      <p:ext uri="{BB962C8B-B14F-4D97-AF65-F5344CB8AC3E}">
        <p14:creationId xmlns:p14="http://schemas.microsoft.com/office/powerpoint/2010/main" val="65888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E31719-29FE-8F42-0571-1A1618CAF428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Linked list insertion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D86A5B-2DE6-04D2-18C1-AE9B6F1FF042}"/>
              </a:ext>
            </a:extLst>
          </p:cNvPr>
          <p:cNvSpPr txBox="1"/>
          <p:nvPr/>
        </p:nvSpPr>
        <p:spPr>
          <a:xfrm>
            <a:off x="554576" y="1358728"/>
            <a:ext cx="7245458" cy="1977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FFFF"/>
                </a:solidFill>
                <a:effectLst/>
                <a:latin typeface="Quantico" panose="020B0604020202020204" charset="0"/>
              </a:rPr>
              <a:t> At the front of the linked list. </a:t>
            </a:r>
          </a:p>
          <a:p>
            <a:pPr algn="l" fontAlgn="base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FFFF"/>
                </a:solidFill>
                <a:effectLst/>
                <a:latin typeface="Quantico" panose="020B0604020202020204" charset="0"/>
              </a:rPr>
              <a:t> After a given node. </a:t>
            </a:r>
          </a:p>
          <a:p>
            <a:pPr algn="l" fontAlgn="base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FFFF"/>
                </a:solidFill>
                <a:effectLst/>
                <a:latin typeface="Quantico" panose="020B0604020202020204" charset="0"/>
              </a:rPr>
              <a:t> At the end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81177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F23746-BCCC-B9AA-7D3D-B3D42E53CB92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At the front of the linked list </a:t>
            </a:r>
          </a:p>
        </p:txBody>
      </p:sp>
      <p:pic>
        <p:nvPicPr>
          <p:cNvPr id="18434" name="Picture 2" descr="C++ - Insert a new node at the start of the Linked List - AlphaCodingSkills">
            <a:extLst>
              <a:ext uri="{FF2B5EF4-FFF2-40B4-BE49-F238E27FC236}">
                <a16:creationId xmlns:a16="http://schemas.microsoft.com/office/drawing/2014/main" id="{56A18278-1FD6-3491-DCD6-509E261B9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2" b="10635"/>
          <a:stretch/>
        </p:blipFill>
        <p:spPr bwMode="auto">
          <a:xfrm>
            <a:off x="415104" y="1557401"/>
            <a:ext cx="8313791" cy="280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10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F23746-BCCC-B9AA-7D3D-B3D42E53CB92}"/>
              </a:ext>
            </a:extLst>
          </p:cNvPr>
          <p:cNvSpPr txBox="1"/>
          <p:nvPr/>
        </p:nvSpPr>
        <p:spPr>
          <a:xfrm>
            <a:off x="156009" y="320661"/>
            <a:ext cx="89879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After a given node</a:t>
            </a:r>
          </a:p>
          <a:p>
            <a:endParaRPr lang="en-US" sz="3600" b="1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21510" name="Picture 6" descr="Linked List - Insert Node">
            <a:extLst>
              <a:ext uri="{FF2B5EF4-FFF2-40B4-BE49-F238E27FC236}">
                <a16:creationId xmlns:a16="http://schemas.microsoft.com/office/drawing/2014/main" id="{BA04C9B3-58EF-8792-8E26-4B05A5379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396462"/>
            <a:ext cx="84010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2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 Operating System Design Pitch Deck  Infographics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681</Words>
  <Application>Microsoft Office PowerPoint</Application>
  <PresentationFormat>On-screen Show (16:9)</PresentationFormat>
  <Paragraphs>144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Nunito Light</vt:lpstr>
      <vt:lpstr>Quantico</vt:lpstr>
      <vt:lpstr>Source Code Pro</vt:lpstr>
      <vt:lpstr>New Operating System Design Pitch Deck  Infographics by Slidesgo</vt:lpstr>
      <vt:lpstr>Data Structure</vt:lpstr>
      <vt:lpstr>&lt;/Agenda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Tasneem presentation!</dc:title>
  <dc:creator>Tasneem</dc:creator>
  <cp:lastModifiedBy>mahmoud mohamed</cp:lastModifiedBy>
  <cp:revision>6</cp:revision>
  <dcterms:modified xsi:type="dcterms:W3CDTF">2024-02-09T14:14:57Z</dcterms:modified>
</cp:coreProperties>
</file>