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63" r:id="rId2"/>
    <p:sldId id="256" r:id="rId3"/>
    <p:sldId id="257" r:id="rId4"/>
    <p:sldId id="258" r:id="rId5"/>
    <p:sldId id="259" r:id="rId6"/>
    <p:sldId id="260" r:id="rId7"/>
    <p:sldId id="261" r:id="rId8"/>
    <p:sldId id="267" r:id="rId9"/>
    <p:sldId id="269" r:id="rId10"/>
    <p:sldId id="273" r:id="rId11"/>
    <p:sldId id="270" r:id="rId12"/>
    <p:sldId id="272" r:id="rId13"/>
    <p:sldId id="271" r:id="rId14"/>
    <p:sldId id="274" r:id="rId15"/>
    <p:sldId id="275" r:id="rId16"/>
    <p:sldId id="289" r:id="rId17"/>
    <p:sldId id="291" r:id="rId18"/>
    <p:sldId id="277" r:id="rId19"/>
    <p:sldId id="292" r:id="rId20"/>
    <p:sldId id="296" r:id="rId21"/>
    <p:sldId id="298" r:id="rId22"/>
    <p:sldId id="297" r:id="rId23"/>
    <p:sldId id="301" r:id="rId24"/>
    <p:sldId id="276" r:id="rId25"/>
    <p:sldId id="299" r:id="rId26"/>
    <p:sldId id="300" r:id="rId27"/>
    <p:sldId id="262" r:id="rId28"/>
    <p:sldId id="264" r:id="rId29"/>
    <p:sldId id="265" r:id="rId30"/>
    <p:sldId id="266" r:id="rId31"/>
  </p:sldIdLst>
  <p:sldSz cx="18288000" cy="10287000"/>
  <p:notesSz cx="6858000" cy="9144000"/>
  <p:embeddedFontLst>
    <p:embeddedFont>
      <p:font typeface="Arimo" panose="020B0604020202020204" charset="0"/>
      <p:regular r:id="rId33"/>
    </p:embeddedFont>
    <p:embeddedFont>
      <p:font typeface="Calibri" panose="020F0502020204030204" pitchFamily="34" charset="0"/>
      <p:regular r:id="rId34"/>
      <p:bold r:id="rId35"/>
      <p:italic r:id="rId36"/>
      <p:boldItalic r:id="rId37"/>
    </p:embeddedFont>
    <p:embeddedFont>
      <p:font typeface="Knewave" panose="020B0604020202020204" charset="0"/>
      <p:regular r:id="rId38"/>
    </p:embeddedFont>
    <p:embeddedFont>
      <p:font typeface="Quicksand" panose="020B0604020202020204" charset="0"/>
      <p:regular r:id="rId39"/>
    </p:embeddedFont>
    <p:embeddedFont>
      <p:font typeface="Quicksand Bold"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6E2"/>
    <a:srgbClr val="20212A"/>
    <a:srgbClr val="20212C"/>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baseline="0">
                <a:effectLst/>
              </a:rPr>
              <a:t>Accuracy of RADVESS Speech on different model using mel spectogram and MFCC</a:t>
            </a:r>
            <a:endParaRPr lang="en-US" sz="2200">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
          <c:y val="0.20073470467354371"/>
          <c:w val="0.97201017811704837"/>
          <c:h val="0.72748675399219953"/>
        </c:manualLayout>
      </c:layout>
      <c:barChart>
        <c:barDir val="col"/>
        <c:grouping val="clustered"/>
        <c:varyColors val="0"/>
        <c:ser>
          <c:idx val="0"/>
          <c:order val="0"/>
          <c:tx>
            <c:strRef>
              <c:f>Sheet1!$C$1</c:f>
              <c:strCache>
                <c:ptCount val="1"/>
                <c:pt idx="0">
                  <c:v>RABVASS Speech</c:v>
                </c:pt>
              </c:strCache>
            </c:strRef>
          </c:tx>
          <c:spPr>
            <a:solidFill>
              <a:srgbClr val="C00000"/>
            </a:solidFill>
            <a:ln w="9525" cap="flat" cmpd="sng" algn="ctr">
              <a:solidFill>
                <a:schemeClr val="lt1">
                  <a:alpha val="50000"/>
                </a:schemeClr>
              </a:solidFill>
              <a:round/>
            </a:ln>
            <a:effectLst/>
          </c:spPr>
          <c:invertIfNegative val="0"/>
          <c:dPt>
            <c:idx val="0"/>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1-809E-42EC-9CE0-2BD05E43E244}"/>
              </c:ext>
            </c:extLst>
          </c:dPt>
          <c:dPt>
            <c:idx val="1"/>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3-809E-42EC-9CE0-2BD05E43E244}"/>
              </c:ext>
            </c:extLst>
          </c:dPt>
          <c:dPt>
            <c:idx val="2"/>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5-809E-42EC-9CE0-2BD05E43E244}"/>
              </c:ext>
            </c:extLst>
          </c:dPt>
          <c:dPt>
            <c:idx val="3"/>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7-809E-42EC-9CE0-2BD05E43E244}"/>
              </c:ext>
            </c:extLst>
          </c:dPt>
          <c:dPt>
            <c:idx val="4"/>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9-809E-42EC-9CE0-2BD05E43E244}"/>
              </c:ext>
            </c:extLst>
          </c:dPt>
          <c:dPt>
            <c:idx val="5"/>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B-809E-42EC-9CE0-2BD05E43E244}"/>
              </c:ext>
            </c:extLst>
          </c:dPt>
          <c:dPt>
            <c:idx val="6"/>
            <c:invertIfNegative val="0"/>
            <c:bubble3D val="0"/>
            <c:spPr>
              <a:solidFill>
                <a:schemeClr val="accent3"/>
              </a:solidFill>
              <a:ln w="9525" cap="flat" cmpd="sng" algn="ctr">
                <a:solidFill>
                  <a:schemeClr val="lt1">
                    <a:alpha val="50000"/>
                  </a:schemeClr>
                </a:solidFill>
                <a:round/>
              </a:ln>
              <a:effectLst/>
            </c:spPr>
            <c:extLst>
              <c:ext xmlns:c16="http://schemas.microsoft.com/office/drawing/2014/chart" uri="{C3380CC4-5D6E-409C-BE32-E72D297353CC}">
                <c16:uniqueId val="{0000000D-809E-42EC-9CE0-2BD05E43E244}"/>
              </c:ext>
            </c:extLst>
          </c:dPt>
          <c:dPt>
            <c:idx val="7"/>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0F-809E-42EC-9CE0-2BD05E43E244}"/>
              </c:ext>
            </c:extLst>
          </c:dPt>
          <c:dPt>
            <c:idx val="8"/>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1-809E-42EC-9CE0-2BD05E43E244}"/>
              </c:ext>
            </c:extLst>
          </c:dPt>
          <c:dPt>
            <c:idx val="9"/>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3-809E-42EC-9CE0-2BD05E43E244}"/>
              </c:ext>
            </c:extLst>
          </c:dPt>
          <c:dPt>
            <c:idx val="10"/>
            <c:invertIfNegative val="0"/>
            <c:bubble3D val="0"/>
            <c:spPr>
              <a:solidFill>
                <a:schemeClr val="tx2"/>
              </a:solidFill>
              <a:ln w="9525" cap="flat" cmpd="sng" algn="ctr">
                <a:solidFill>
                  <a:schemeClr val="lt1">
                    <a:alpha val="50000"/>
                  </a:schemeClr>
                </a:solidFill>
                <a:round/>
              </a:ln>
              <a:effectLst/>
            </c:spPr>
            <c:extLst>
              <c:ext xmlns:c16="http://schemas.microsoft.com/office/drawing/2014/chart" uri="{C3380CC4-5D6E-409C-BE32-E72D297353CC}">
                <c16:uniqueId val="{00000015-809E-42EC-9CE0-2BD05E43E24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Sheet1!$B$2:$B$10</c:f>
              <c:strCache>
                <c:ptCount val="9"/>
                <c:pt idx="0">
                  <c:v>2D CNN - LSTM</c:v>
                </c:pt>
                <c:pt idx="1">
                  <c:v>2D CNN - Bidirectional LSTM with attention</c:v>
                </c:pt>
                <c:pt idx="2">
                  <c:v>1. Parallel 2D CNN - Bidirectional LSTM with attention</c:v>
                </c:pt>
                <c:pt idx="3">
                  <c:v>1. Parallel 2D CNN - Transformer Encoder</c:v>
                </c:pt>
                <c:pt idx="4">
                  <c:v>CNN+LSTM</c:v>
                </c:pt>
                <c:pt idx="5">
                  <c:v>CNN+LSTM</c:v>
                </c:pt>
                <c:pt idx="6">
                  <c:v>VGG16 Fine Tuning With Image Augmentation </c:v>
                </c:pt>
                <c:pt idx="7">
                  <c:v>cnn</c:v>
                </c:pt>
                <c:pt idx="8">
                  <c:v>augmanted cnn</c:v>
                </c:pt>
              </c:strCache>
            </c:strRef>
          </c:cat>
          <c:val>
            <c:numRef>
              <c:f>Sheet1!$C$2:$C$10</c:f>
              <c:numCache>
                <c:formatCode>0.00%</c:formatCode>
                <c:ptCount val="9"/>
                <c:pt idx="0" formatCode="0%">
                  <c:v>0.64</c:v>
                </c:pt>
                <c:pt idx="1">
                  <c:v>0.61</c:v>
                </c:pt>
                <c:pt idx="2" formatCode="0%">
                  <c:v>0.55000000000000004</c:v>
                </c:pt>
                <c:pt idx="3" formatCode="0%">
                  <c:v>0.5</c:v>
                </c:pt>
                <c:pt idx="4" formatCode="0%">
                  <c:v>0.61</c:v>
                </c:pt>
                <c:pt idx="5">
                  <c:v>0.64500000000000002</c:v>
                </c:pt>
                <c:pt idx="6" formatCode="0%">
                  <c:v>0.55000000000000004</c:v>
                </c:pt>
                <c:pt idx="7">
                  <c:v>0.70830000000000004</c:v>
                </c:pt>
                <c:pt idx="8">
                  <c:v>0.75</c:v>
                </c:pt>
              </c:numCache>
            </c:numRef>
          </c:val>
          <c:extLst>
            <c:ext xmlns:c16="http://schemas.microsoft.com/office/drawing/2014/chart" uri="{C3380CC4-5D6E-409C-BE32-E72D297353CC}">
              <c16:uniqueId val="{00000016-809E-42EC-9CE0-2BD05E43E244}"/>
            </c:ext>
          </c:extLst>
        </c:ser>
        <c:dLbls>
          <c:dLblPos val="inEnd"/>
          <c:showLegendKey val="0"/>
          <c:showVal val="1"/>
          <c:showCatName val="0"/>
          <c:showSerName val="0"/>
          <c:showPercent val="0"/>
          <c:showBubbleSize val="0"/>
        </c:dLbls>
        <c:gapWidth val="65"/>
        <c:axId val="345064296"/>
        <c:axId val="345062728"/>
      </c:barChart>
      <c:catAx>
        <c:axId val="3450642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45062728"/>
        <c:crosses val="autoZero"/>
        <c:auto val="1"/>
        <c:lblAlgn val="ctr"/>
        <c:lblOffset val="100"/>
        <c:noMultiLvlLbl val="0"/>
      </c:catAx>
      <c:valAx>
        <c:axId val="3450627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45064296"/>
        <c:crosses val="autoZero"/>
        <c:crossBetween val="between"/>
      </c:valAx>
      <c:spPr>
        <a:noFill/>
        <a:ln>
          <a:noFill/>
        </a:ln>
        <a:effectLst/>
      </c:spPr>
    </c:plotArea>
    <c:legend>
      <c:legendPos val="b"/>
      <c:layout>
        <c:manualLayout>
          <c:xMode val="edge"/>
          <c:yMode val="edge"/>
          <c:x val="1.6815492352249075E-2"/>
          <c:y val="7.8164866019654514E-2"/>
          <c:w val="0.81093473315835518"/>
          <c:h val="8.1819413966696786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Accuracy of 2</a:t>
            </a:r>
            <a:r>
              <a:rPr lang="en-US" baseline="0"/>
              <a:t> </a:t>
            </a:r>
            <a:r>
              <a:rPr lang="en-US"/>
              <a:t>CNN  </a:t>
            </a:r>
            <a:r>
              <a:rPr lang="en-US" sz="2200" b="1" i="0" u="none" strike="noStrike" baseline="0">
                <a:effectLst/>
              </a:rPr>
              <a:t>parallel with transformer</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RADVESS </c:v>
                </c:pt>
              </c:strCache>
            </c:strRef>
          </c:tx>
          <c:spPr>
            <a:solidFill>
              <a:schemeClr val="tx2"/>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original</c:v>
                </c:pt>
                <c:pt idx="1">
                  <c:v>original and some modification on augmantation</c:v>
                </c:pt>
                <c:pt idx="2">
                  <c:v>3 parallel CNN Blocks</c:v>
                </c:pt>
                <c:pt idx="3">
                  <c:v>2 transformer layers instead of 4</c:v>
                </c:pt>
                <c:pt idx="4">
                  <c:v>1 Block CNN Instead of 2D Parallel CNN</c:v>
                </c:pt>
                <c:pt idx="5">
                  <c:v>Adding layer to original model (4 layers in each Block)</c:v>
                </c:pt>
                <c:pt idx="6">
                  <c:v>Lr Decrease with time</c:v>
                </c:pt>
              </c:strCache>
            </c:strRef>
          </c:cat>
          <c:val>
            <c:numRef>
              <c:f>Sheet1!$B$2:$B$8</c:f>
              <c:numCache>
                <c:formatCode>0.00%</c:formatCode>
                <c:ptCount val="7"/>
                <c:pt idx="0" formatCode="0%">
                  <c:v>0.75</c:v>
                </c:pt>
                <c:pt idx="1">
                  <c:v>0.79400000000000004</c:v>
                </c:pt>
                <c:pt idx="2">
                  <c:v>0.77510000000000001</c:v>
                </c:pt>
                <c:pt idx="3">
                  <c:v>0.77990000000000004</c:v>
                </c:pt>
                <c:pt idx="4">
                  <c:v>0.77029999999999998</c:v>
                </c:pt>
                <c:pt idx="5">
                  <c:v>0.75119999999999998</c:v>
                </c:pt>
                <c:pt idx="6">
                  <c:v>0.80859999999999999</c:v>
                </c:pt>
              </c:numCache>
            </c:numRef>
          </c:val>
          <c:extLst>
            <c:ext xmlns:c16="http://schemas.microsoft.com/office/drawing/2014/chart" uri="{C3380CC4-5D6E-409C-BE32-E72D297353CC}">
              <c16:uniqueId val="{00000000-C40C-40B5-8864-055EBF807ED1}"/>
            </c:ext>
          </c:extLst>
        </c:ser>
        <c:dLbls>
          <c:dLblPos val="inEnd"/>
          <c:showLegendKey val="0"/>
          <c:showVal val="1"/>
          <c:showCatName val="0"/>
          <c:showSerName val="0"/>
          <c:showPercent val="0"/>
          <c:showBubbleSize val="0"/>
        </c:dLbls>
        <c:gapWidth val="65"/>
        <c:axId val="350318024"/>
        <c:axId val="350318808"/>
      </c:barChart>
      <c:catAx>
        <c:axId val="35031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8808"/>
        <c:crosses val="autoZero"/>
        <c:auto val="1"/>
        <c:lblAlgn val="ctr"/>
        <c:lblOffset val="100"/>
        <c:noMultiLvlLbl val="0"/>
      </c:catAx>
      <c:valAx>
        <c:axId val="3503188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5031802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Accuracy of original model with 500 epocs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c:f>
              <c:strCache>
                <c:ptCount val="1"/>
                <c:pt idx="0">
                  <c:v>best</c:v>
                </c:pt>
              </c:strCache>
            </c:strRef>
          </c:tx>
          <c:spPr>
            <a:solidFill>
              <a:schemeClr val="tx2"/>
            </a:solidFill>
            <a:ln w="9525" cap="flat" cmpd="sng" algn="ctr">
              <a:solidFill>
                <a:srgbClr val="20212C"/>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Adam</c:v>
                </c:pt>
                <c:pt idx="1">
                  <c:v>RMS</c:v>
                </c:pt>
              </c:strCache>
            </c:strRef>
          </c:cat>
          <c:val>
            <c:numRef>
              <c:f>Sheet1!$D$2:$D$3</c:f>
              <c:numCache>
                <c:formatCode>0.00%</c:formatCode>
                <c:ptCount val="2"/>
                <c:pt idx="0">
                  <c:v>0.66180000000000005</c:v>
                </c:pt>
                <c:pt idx="1">
                  <c:v>0.75849999999999995</c:v>
                </c:pt>
              </c:numCache>
            </c:numRef>
          </c:val>
          <c:extLst>
            <c:ext xmlns:c16="http://schemas.microsoft.com/office/drawing/2014/chart" uri="{C3380CC4-5D6E-409C-BE32-E72D297353CC}">
              <c16:uniqueId val="{00000000-1284-4166-88E0-1F1DE7B28C45}"/>
            </c:ext>
          </c:extLst>
        </c:ser>
        <c:ser>
          <c:idx val="1"/>
          <c:order val="1"/>
          <c:tx>
            <c:strRef>
              <c:f>Sheet1!$B$1</c:f>
              <c:strCache>
                <c:ptCount val="1"/>
                <c:pt idx="0">
                  <c:v>worst</c:v>
                </c:pt>
              </c:strCache>
            </c:strRef>
          </c:tx>
          <c:spPr>
            <a:solidFill>
              <a:srgbClr val="C0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Adam</c:v>
                </c:pt>
                <c:pt idx="1">
                  <c:v>RMS</c:v>
                </c:pt>
              </c:strCache>
            </c:strRef>
          </c:cat>
          <c:val>
            <c:numRef>
              <c:f>Sheet1!$B$2:$B$3</c:f>
              <c:numCache>
                <c:formatCode>0.00%</c:formatCode>
                <c:ptCount val="2"/>
                <c:pt idx="0">
                  <c:v>0.63770000000000004</c:v>
                </c:pt>
                <c:pt idx="1">
                  <c:v>0.72460000000000002</c:v>
                </c:pt>
              </c:numCache>
            </c:numRef>
          </c:val>
          <c:extLst>
            <c:ext xmlns:c16="http://schemas.microsoft.com/office/drawing/2014/chart" uri="{C3380CC4-5D6E-409C-BE32-E72D297353CC}">
              <c16:uniqueId val="{00000001-1284-4166-88E0-1F1DE7B28C45}"/>
            </c:ext>
          </c:extLst>
        </c:ser>
        <c:ser>
          <c:idx val="2"/>
          <c:order val="2"/>
          <c:tx>
            <c:strRef>
              <c:f>Sheet1!$C$1</c:f>
              <c:strCache>
                <c:ptCount val="1"/>
                <c:pt idx="0">
                  <c:v>average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Adam</c:v>
                </c:pt>
                <c:pt idx="1">
                  <c:v>RMS</c:v>
                </c:pt>
              </c:strCache>
            </c:strRef>
          </c:cat>
          <c:val>
            <c:numRef>
              <c:f>Sheet1!$C$2:$C$3</c:f>
              <c:numCache>
                <c:formatCode>0.00%</c:formatCode>
                <c:ptCount val="2"/>
                <c:pt idx="0">
                  <c:v>0.64970000000000006</c:v>
                </c:pt>
                <c:pt idx="1">
                  <c:v>0.74539999999999995</c:v>
                </c:pt>
              </c:numCache>
            </c:numRef>
          </c:val>
          <c:extLst>
            <c:ext xmlns:c16="http://schemas.microsoft.com/office/drawing/2014/chart" uri="{C3380CC4-5D6E-409C-BE32-E72D297353CC}">
              <c16:uniqueId val="{00000002-1284-4166-88E0-1F1DE7B28C45}"/>
            </c:ext>
          </c:extLst>
        </c:ser>
        <c:dLbls>
          <c:dLblPos val="inEnd"/>
          <c:showLegendKey val="0"/>
          <c:showVal val="1"/>
          <c:showCatName val="0"/>
          <c:showSerName val="0"/>
          <c:showPercent val="0"/>
          <c:showBubbleSize val="0"/>
        </c:dLbls>
        <c:gapWidth val="65"/>
        <c:axId val="350319592"/>
        <c:axId val="350317632"/>
      </c:barChart>
      <c:catAx>
        <c:axId val="35031959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7632"/>
        <c:crosses val="autoZero"/>
        <c:auto val="1"/>
        <c:lblAlgn val="ctr"/>
        <c:lblOffset val="100"/>
        <c:noMultiLvlLbl val="0"/>
      </c:catAx>
      <c:valAx>
        <c:axId val="3503176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1959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Accuracy of </a:t>
            </a:r>
            <a:r>
              <a:rPr lang="en-US" sz="2200" b="1" i="0" u="none" strike="noStrike" baseline="0"/>
              <a:t>RAVDESS</a:t>
            </a:r>
            <a:r>
              <a:rPr lang="en-US"/>
              <a:t> on different improvement models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ravdess</c:v>
                </c:pt>
              </c:strCache>
            </c:strRef>
          </c:tx>
          <c:spPr>
            <a:solidFill>
              <a:srgbClr val="00206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Sheet1!$A$2:$A$6</c:f>
              <c:strCache>
                <c:ptCount val="5"/>
                <c:pt idx="0">
                  <c:v>original</c:v>
                </c:pt>
                <c:pt idx="1">
                  <c:v>remove 2 dense layer</c:v>
                </c:pt>
                <c:pt idx="2">
                  <c:v>Original with change drop out ratio to 0.1 with augmentation</c:v>
                </c:pt>
                <c:pt idx="3">
                  <c:v>Original Model Without 2 dense layers with augmentation</c:v>
                </c:pt>
                <c:pt idx="4">
                  <c:v>Original Model Without 2 dense layers + Batch Normalization After input layer only with augmentation</c:v>
                </c:pt>
              </c:strCache>
            </c:strRef>
          </c:cat>
          <c:val>
            <c:numRef>
              <c:f>Sheet1!$B$2:$B$6</c:f>
              <c:numCache>
                <c:formatCode>0.00%</c:formatCode>
                <c:ptCount val="5"/>
                <c:pt idx="0">
                  <c:v>0.70830000000000004</c:v>
                </c:pt>
                <c:pt idx="1">
                  <c:v>0.73909999999999998</c:v>
                </c:pt>
                <c:pt idx="2">
                  <c:v>0.80679999999999996</c:v>
                </c:pt>
                <c:pt idx="3">
                  <c:v>0.80189999999999995</c:v>
                </c:pt>
                <c:pt idx="4">
                  <c:v>0.75849999999999995</c:v>
                </c:pt>
              </c:numCache>
            </c:numRef>
          </c:val>
          <c:extLst>
            <c:ext xmlns:c16="http://schemas.microsoft.com/office/drawing/2014/chart" uri="{C3380CC4-5D6E-409C-BE32-E72D297353CC}">
              <c16:uniqueId val="{00000000-6441-4E8D-91C7-9288F4AE2345}"/>
            </c:ext>
          </c:extLst>
        </c:ser>
        <c:dLbls>
          <c:dLblPos val="inEnd"/>
          <c:showLegendKey val="0"/>
          <c:showVal val="1"/>
          <c:showCatName val="0"/>
          <c:showSerName val="0"/>
          <c:showPercent val="0"/>
          <c:showBubbleSize val="0"/>
        </c:dLbls>
        <c:gapWidth val="65"/>
        <c:axId val="350318416"/>
        <c:axId val="350321160"/>
      </c:barChart>
      <c:catAx>
        <c:axId val="3503184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21160"/>
        <c:crosses val="autoZero"/>
        <c:auto val="1"/>
        <c:lblAlgn val="ctr"/>
        <c:lblOffset val="100"/>
        <c:noMultiLvlLbl val="0"/>
      </c:catAx>
      <c:valAx>
        <c:axId val="35032116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1841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Accuracy</a:t>
            </a:r>
            <a:r>
              <a:rPr lang="en-US" baseline="0"/>
              <a:t> of </a:t>
            </a:r>
            <a:r>
              <a:rPr lang="en-US" sz="2200" b="1" i="0" u="none" strike="noStrike" baseline="0"/>
              <a:t>RAVDESS</a:t>
            </a:r>
            <a:r>
              <a:rPr lang="en-US" baseline="0"/>
              <a:t> with </a:t>
            </a:r>
            <a:r>
              <a:rPr lang="en-US" baseline="0">
                <a:solidFill>
                  <a:srgbClr val="FF0000"/>
                </a:solidFill>
              </a:rPr>
              <a:t>augmentation</a:t>
            </a:r>
            <a:r>
              <a:rPr lang="en-US" baseline="0"/>
              <a:t> on different improvement models</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worst</c:v>
                </c:pt>
              </c:strCache>
            </c:strRef>
          </c:tx>
          <c:spPr>
            <a:solidFill>
              <a:srgbClr val="00206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original model</c:v>
                </c:pt>
                <c:pt idx="1">
                  <c:v>original Model with 
change in # of filters, drop out rate to 0.1 and change # units in dense layer</c:v>
                </c:pt>
                <c:pt idx="2">
                  <c:v>Original Model Without 2 dense layers</c:v>
                </c:pt>
                <c:pt idx="3">
                  <c:v>Original Model Without 2 dense layers &amp; Kernel Size = 12</c:v>
                </c:pt>
              </c:strCache>
            </c:strRef>
          </c:cat>
          <c:val>
            <c:numRef>
              <c:f>Sheet1!$B$2:$B$5</c:f>
              <c:numCache>
                <c:formatCode>0.00%</c:formatCode>
                <c:ptCount val="4"/>
                <c:pt idx="0">
                  <c:v>0.76800000000000002</c:v>
                </c:pt>
                <c:pt idx="1">
                  <c:v>0.75849999999999995</c:v>
                </c:pt>
                <c:pt idx="2">
                  <c:v>0.80189999999999995</c:v>
                </c:pt>
                <c:pt idx="3">
                  <c:v>0.80859999999999999</c:v>
                </c:pt>
              </c:numCache>
            </c:numRef>
          </c:val>
          <c:extLst>
            <c:ext xmlns:c16="http://schemas.microsoft.com/office/drawing/2014/chart" uri="{C3380CC4-5D6E-409C-BE32-E72D297353CC}">
              <c16:uniqueId val="{00000000-BFCC-4838-ACFD-76731E705CEF}"/>
            </c:ext>
          </c:extLst>
        </c:ser>
        <c:ser>
          <c:idx val="1"/>
          <c:order val="1"/>
          <c:tx>
            <c:strRef>
              <c:f>Sheet1!$C$1</c:f>
              <c:strCache>
                <c:ptCount val="1"/>
                <c:pt idx="0">
                  <c:v>avg</c:v>
                </c:pt>
              </c:strCache>
            </c:strRef>
          </c:tx>
          <c:spPr>
            <a:solidFill>
              <a:srgbClr val="C0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original model</c:v>
                </c:pt>
                <c:pt idx="1">
                  <c:v>original Model with 
change in # of filters, drop out rate to 0.1 and change # units in dense layer</c:v>
                </c:pt>
                <c:pt idx="2">
                  <c:v>Original Model Without 2 dense layers</c:v>
                </c:pt>
                <c:pt idx="3">
                  <c:v>Original Model Without 2 dense layers &amp; Kernel Size = 12</c:v>
                </c:pt>
              </c:strCache>
            </c:strRef>
          </c:cat>
          <c:val>
            <c:numRef>
              <c:f>Sheet1!$C$2:$C$5</c:f>
              <c:numCache>
                <c:formatCode>0%</c:formatCode>
                <c:ptCount val="4"/>
                <c:pt idx="0" formatCode="0.00%">
                  <c:v>0.80079999999999996</c:v>
                </c:pt>
                <c:pt idx="1">
                  <c:v>0.79</c:v>
                </c:pt>
                <c:pt idx="2">
                  <c:v>0.82</c:v>
                </c:pt>
                <c:pt idx="3" formatCode="0.00%">
                  <c:v>0.82889999999999997</c:v>
                </c:pt>
              </c:numCache>
            </c:numRef>
          </c:val>
          <c:extLst>
            <c:ext xmlns:c16="http://schemas.microsoft.com/office/drawing/2014/chart" uri="{C3380CC4-5D6E-409C-BE32-E72D297353CC}">
              <c16:uniqueId val="{00000001-BFCC-4838-ACFD-76731E705CEF}"/>
            </c:ext>
          </c:extLst>
        </c:ser>
        <c:ser>
          <c:idx val="2"/>
          <c:order val="2"/>
          <c:tx>
            <c:strRef>
              <c:f>Sheet1!$D$1</c:f>
              <c:strCache>
                <c:ptCount val="1"/>
                <c:pt idx="0">
                  <c:v>best</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original model</c:v>
                </c:pt>
                <c:pt idx="1">
                  <c:v>original Model with 
change in # of filters, drop out rate to 0.1 and change # units in dense layer</c:v>
                </c:pt>
                <c:pt idx="2">
                  <c:v>Original Model Without 2 dense layers</c:v>
                </c:pt>
                <c:pt idx="3">
                  <c:v>Original Model Without 2 dense layers &amp; Kernel Size = 12</c:v>
                </c:pt>
              </c:strCache>
            </c:strRef>
          </c:cat>
          <c:val>
            <c:numRef>
              <c:f>Sheet1!$D$2:$D$5</c:f>
              <c:numCache>
                <c:formatCode>0.00%</c:formatCode>
                <c:ptCount val="4"/>
                <c:pt idx="0">
                  <c:v>0.82609999999999995</c:v>
                </c:pt>
                <c:pt idx="1">
                  <c:v>0.80679999999999996</c:v>
                </c:pt>
                <c:pt idx="2">
                  <c:v>0.84060000000000001</c:v>
                </c:pt>
                <c:pt idx="3">
                  <c:v>0.84060000000000001</c:v>
                </c:pt>
              </c:numCache>
            </c:numRef>
          </c:val>
          <c:extLst>
            <c:ext xmlns:c16="http://schemas.microsoft.com/office/drawing/2014/chart" uri="{C3380CC4-5D6E-409C-BE32-E72D297353CC}">
              <c16:uniqueId val="{00000002-BFCC-4838-ACFD-76731E705CEF}"/>
            </c:ext>
          </c:extLst>
        </c:ser>
        <c:dLbls>
          <c:dLblPos val="inEnd"/>
          <c:showLegendKey val="0"/>
          <c:showVal val="1"/>
          <c:showCatName val="0"/>
          <c:showSerName val="0"/>
          <c:showPercent val="0"/>
          <c:showBubbleSize val="0"/>
        </c:dLbls>
        <c:gapWidth val="65"/>
        <c:axId val="350314496"/>
        <c:axId val="350315280"/>
      </c:barChart>
      <c:catAx>
        <c:axId val="3503144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5280"/>
        <c:crosses val="autoZero"/>
        <c:auto val="1"/>
        <c:lblAlgn val="ctr"/>
        <c:lblOffset val="100"/>
        <c:noMultiLvlLbl val="0"/>
      </c:catAx>
      <c:valAx>
        <c:axId val="3503152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144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Accuracy</a:t>
            </a:r>
            <a:r>
              <a:rPr lang="en-US" baseline="0"/>
              <a:t> of </a:t>
            </a:r>
            <a:r>
              <a:rPr lang="en-US" sz="2200" b="1" i="0" u="none" strike="noStrike" baseline="0"/>
              <a:t>RAVDESS</a:t>
            </a:r>
            <a:r>
              <a:rPr lang="en-US" baseline="0"/>
              <a:t> with </a:t>
            </a:r>
            <a:r>
              <a:rPr lang="en-US" baseline="0">
                <a:solidFill>
                  <a:srgbClr val="FF0000"/>
                </a:solidFill>
              </a:rPr>
              <a:t>augmentation</a:t>
            </a:r>
            <a:r>
              <a:rPr lang="en-US" baseline="0"/>
              <a:t> on different improvement models</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worst</c:v>
                </c:pt>
              </c:strCache>
            </c:strRef>
          </c:tx>
          <c:spPr>
            <a:solidFill>
              <a:srgbClr val="00206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Batch Normalization after input and conv layer,change Drop out in first layer to 0.1 and Second layer to 0.3 &amp; 1 dense layer &amp; Kernel size 12 &amp; opt is RMS</c:v>
                </c:pt>
                <c:pt idx="1">
                  <c:v>Batch Normalization after input and conv layer,change Drop out in first layer to 0.1 and Second layer to 0.3 &amp; 1 dense layer &amp; Kernel size 12 &amp; opt is adam</c:v>
                </c:pt>
                <c:pt idx="2">
                  <c:v>Batch Normalization after input and conv layer,change  Drop out in first layer to 0.1 and Second layer to 0.3 &amp; 1 dense layer &amp; Kernel size =8 &amp; opt is adam</c:v>
                </c:pt>
                <c:pt idx="3">
                  <c:v>Batch Normalizat on after input and conv layer,changing Drop out rate in first layer to 0.1 and in Second layer to 0.3 &amp; 1 dense layer &amp; Kernel size =12 with adding new layer with 0.1 dropout rate &amp; opt is adam</c:v>
                </c:pt>
              </c:strCache>
            </c:strRef>
          </c:cat>
          <c:val>
            <c:numRef>
              <c:f>Sheet1!$B$2:$B$5</c:f>
              <c:numCache>
                <c:formatCode>0.00%</c:formatCode>
                <c:ptCount val="4"/>
                <c:pt idx="0">
                  <c:v>0.7923</c:v>
                </c:pt>
                <c:pt idx="1">
                  <c:v>0.82599999999999996</c:v>
                </c:pt>
                <c:pt idx="2">
                  <c:v>0.81159999999999999</c:v>
                </c:pt>
                <c:pt idx="3">
                  <c:v>0.76</c:v>
                </c:pt>
              </c:numCache>
            </c:numRef>
          </c:val>
          <c:extLst>
            <c:ext xmlns:c16="http://schemas.microsoft.com/office/drawing/2014/chart" uri="{C3380CC4-5D6E-409C-BE32-E72D297353CC}">
              <c16:uniqueId val="{00000000-7F06-4782-810F-F02DA4DC14AD}"/>
            </c:ext>
          </c:extLst>
        </c:ser>
        <c:ser>
          <c:idx val="1"/>
          <c:order val="1"/>
          <c:tx>
            <c:strRef>
              <c:f>Sheet1!$C$1</c:f>
              <c:strCache>
                <c:ptCount val="1"/>
                <c:pt idx="0">
                  <c:v>avg</c:v>
                </c:pt>
              </c:strCache>
            </c:strRef>
          </c:tx>
          <c:spPr>
            <a:solidFill>
              <a:srgbClr val="C0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Batch Normalization after input and conv layer,change Drop out in first layer to 0.1 and Second layer to 0.3 &amp; 1 dense layer &amp; Kernel size 12 &amp; opt is RMS</c:v>
                </c:pt>
                <c:pt idx="1">
                  <c:v>Batch Normalization after input and conv layer,change Drop out in first layer to 0.1 and Second layer to 0.3 &amp; 1 dense layer &amp; Kernel size 12 &amp; opt is adam</c:v>
                </c:pt>
                <c:pt idx="2">
                  <c:v>Batch Normalization after input and conv layer,change  Drop out in first layer to 0.1 and Second layer to 0.3 &amp; 1 dense layer &amp; Kernel size =8 &amp; opt is adam</c:v>
                </c:pt>
                <c:pt idx="3">
                  <c:v>Batch Normalizat on after input and conv layer,changing Drop out rate in first layer to 0.1 and in Second layer to 0.3 &amp; 1 dense layer &amp; Kernel size =12 with adding new layer with 0.1 dropout rate &amp; opt is adam</c:v>
                </c:pt>
              </c:strCache>
            </c:strRef>
          </c:cat>
          <c:val>
            <c:numRef>
              <c:f>Sheet1!$C$2:$C$5</c:f>
              <c:numCache>
                <c:formatCode>0.00%</c:formatCode>
                <c:ptCount val="4"/>
                <c:pt idx="0" formatCode="0%">
                  <c:v>0.81</c:v>
                </c:pt>
                <c:pt idx="1">
                  <c:v>0.84860000000000002</c:v>
                </c:pt>
                <c:pt idx="2">
                  <c:v>0.82840000000000003</c:v>
                </c:pt>
                <c:pt idx="3">
                  <c:v>0.78</c:v>
                </c:pt>
              </c:numCache>
            </c:numRef>
          </c:val>
          <c:extLst>
            <c:ext xmlns:c16="http://schemas.microsoft.com/office/drawing/2014/chart" uri="{C3380CC4-5D6E-409C-BE32-E72D297353CC}">
              <c16:uniqueId val="{00000001-7F06-4782-810F-F02DA4DC14AD}"/>
            </c:ext>
          </c:extLst>
        </c:ser>
        <c:ser>
          <c:idx val="2"/>
          <c:order val="2"/>
          <c:tx>
            <c:strRef>
              <c:f>Sheet1!$D$1</c:f>
              <c:strCache>
                <c:ptCount val="1"/>
                <c:pt idx="0">
                  <c:v>best</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Batch Normalization after input and conv layer,change Drop out in first layer to 0.1 and Second layer to 0.3 &amp; 1 dense layer &amp; Kernel size 12 &amp; opt is RMS</c:v>
                </c:pt>
                <c:pt idx="1">
                  <c:v>Batch Normalization after input and conv layer,change Drop out in first layer to 0.1 and Second layer to 0.3 &amp; 1 dense layer &amp; Kernel size 12 &amp; opt is adam</c:v>
                </c:pt>
                <c:pt idx="2">
                  <c:v>Batch Normalization after input and conv layer,change  Drop out in first layer to 0.1 and Second layer to 0.3 &amp; 1 dense layer &amp; Kernel size =8 &amp; opt is adam</c:v>
                </c:pt>
                <c:pt idx="3">
                  <c:v>Batch Normalizat on after input and conv layer,changing Drop out rate in first layer to 0.1 and in Second layer to 0.3 &amp; 1 dense layer &amp; Kernel size =12 with adding new layer with 0.1 dropout rate &amp; opt is adam</c:v>
                </c:pt>
              </c:strCache>
            </c:strRef>
          </c:cat>
          <c:val>
            <c:numRef>
              <c:f>Sheet1!$D$2:$D$5</c:f>
              <c:numCache>
                <c:formatCode>0.00%</c:formatCode>
                <c:ptCount val="4"/>
                <c:pt idx="0">
                  <c:v>0.82609999999999995</c:v>
                </c:pt>
                <c:pt idx="1">
                  <c:v>0.86470000000000002</c:v>
                </c:pt>
                <c:pt idx="2">
                  <c:v>0.8357</c:v>
                </c:pt>
                <c:pt idx="3">
                  <c:v>0.82</c:v>
                </c:pt>
              </c:numCache>
            </c:numRef>
          </c:val>
          <c:extLst>
            <c:ext xmlns:c16="http://schemas.microsoft.com/office/drawing/2014/chart" uri="{C3380CC4-5D6E-409C-BE32-E72D297353CC}">
              <c16:uniqueId val="{00000002-7F06-4782-810F-F02DA4DC14AD}"/>
            </c:ext>
          </c:extLst>
        </c:ser>
        <c:dLbls>
          <c:dLblPos val="inEnd"/>
          <c:showLegendKey val="0"/>
          <c:showVal val="1"/>
          <c:showCatName val="0"/>
          <c:showSerName val="0"/>
          <c:showPercent val="0"/>
          <c:showBubbleSize val="0"/>
        </c:dLbls>
        <c:gapWidth val="65"/>
        <c:axId val="350321552"/>
        <c:axId val="350317240"/>
      </c:barChart>
      <c:catAx>
        <c:axId val="3503215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7240"/>
        <c:crosses val="autoZero"/>
        <c:auto val="1"/>
        <c:lblAlgn val="ctr"/>
        <c:lblOffset val="100"/>
        <c:noMultiLvlLbl val="0"/>
      </c:catAx>
      <c:valAx>
        <c:axId val="3503172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215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Comparison betwean</a:t>
            </a:r>
            <a:r>
              <a:rPr lang="en-US" baseline="0"/>
              <a:t> original model and improvement model</a:t>
            </a:r>
            <a:endParaRPr lang="en-US"/>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ravdess</c:v>
                </c:pt>
              </c:strCache>
            </c:strRef>
          </c:tx>
          <c:spPr>
            <a:solidFill>
              <a:schemeClr val="tx2"/>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original model</c:v>
                </c:pt>
                <c:pt idx="1">
                  <c:v>our_model</c:v>
                </c:pt>
              </c:strCache>
            </c:strRef>
          </c:cat>
          <c:val>
            <c:numRef>
              <c:f>Sheet1!$B$2:$B$3</c:f>
              <c:numCache>
                <c:formatCode>0.00%</c:formatCode>
                <c:ptCount val="2"/>
                <c:pt idx="0">
                  <c:v>0.70830000000000004</c:v>
                </c:pt>
                <c:pt idx="1">
                  <c:v>0.86470000000000002</c:v>
                </c:pt>
              </c:numCache>
            </c:numRef>
          </c:val>
          <c:extLst>
            <c:ext xmlns:c16="http://schemas.microsoft.com/office/drawing/2014/chart" uri="{C3380CC4-5D6E-409C-BE32-E72D297353CC}">
              <c16:uniqueId val="{00000000-0E07-49AB-ADE3-E39B4F8956CB}"/>
            </c:ext>
          </c:extLst>
        </c:ser>
        <c:ser>
          <c:idx val="1"/>
          <c:order val="1"/>
          <c:tx>
            <c:strRef>
              <c:f>Sheet1!$C$1</c:f>
              <c:strCache>
                <c:ptCount val="1"/>
                <c:pt idx="0">
                  <c:v>savee</c:v>
                </c:pt>
              </c:strCache>
            </c:strRef>
          </c:tx>
          <c:spPr>
            <a:solidFill>
              <a:srgbClr val="C0000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original model</c:v>
                </c:pt>
                <c:pt idx="1">
                  <c:v>our_model</c:v>
                </c:pt>
              </c:strCache>
            </c:strRef>
          </c:cat>
          <c:val>
            <c:numRef>
              <c:f>Sheet1!$C$2:$C$3</c:f>
              <c:numCache>
                <c:formatCode>0.00%</c:formatCode>
                <c:ptCount val="2"/>
                <c:pt idx="0">
                  <c:v>0.61460000000000004</c:v>
                </c:pt>
                <c:pt idx="1">
                  <c:v>0.75</c:v>
                </c:pt>
              </c:numCache>
            </c:numRef>
          </c:val>
          <c:extLst>
            <c:ext xmlns:c16="http://schemas.microsoft.com/office/drawing/2014/chart" uri="{C3380CC4-5D6E-409C-BE32-E72D297353CC}">
              <c16:uniqueId val="{00000001-0E07-49AB-ADE3-E39B4F8956CB}"/>
            </c:ext>
          </c:extLst>
        </c:ser>
        <c:dLbls>
          <c:dLblPos val="inEnd"/>
          <c:showLegendKey val="0"/>
          <c:showVal val="1"/>
          <c:showCatName val="0"/>
          <c:showSerName val="0"/>
          <c:showPercent val="0"/>
          <c:showBubbleSize val="0"/>
        </c:dLbls>
        <c:gapWidth val="65"/>
        <c:axId val="350314888"/>
        <c:axId val="350315672"/>
      </c:barChart>
      <c:catAx>
        <c:axId val="35031488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50315672"/>
        <c:crosses val="autoZero"/>
        <c:auto val="1"/>
        <c:lblAlgn val="ctr"/>
        <c:lblOffset val="100"/>
        <c:noMultiLvlLbl val="0"/>
      </c:catAx>
      <c:valAx>
        <c:axId val="3503156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3503148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0.84483</cdr:x>
      <cdr:y>0.03101</cdr:y>
    </cdr:from>
    <cdr:to>
      <cdr:x>0.85776</cdr:x>
      <cdr:y>0.04651</cdr:y>
    </cdr:to>
    <cdr:sp macro="" textlink="">
      <cdr:nvSpPr>
        <cdr:cNvPr id="2" name="Rectangle 1"/>
        <cdr:cNvSpPr/>
      </cdr:nvSpPr>
      <cdr:spPr>
        <a:xfrm xmlns:a="http://schemas.openxmlformats.org/drawingml/2006/main">
          <a:off x="14935200" y="304800"/>
          <a:ext cx="228600" cy="15240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0.84483</cdr:x>
      <cdr:y>0.08527</cdr:y>
    </cdr:from>
    <cdr:to>
      <cdr:x>0.85776</cdr:x>
      <cdr:y>0.10078</cdr:y>
    </cdr:to>
    <cdr:sp macro="" textlink="">
      <cdr:nvSpPr>
        <cdr:cNvPr id="3" name="Rectangle 2"/>
        <cdr:cNvSpPr/>
      </cdr:nvSpPr>
      <cdr:spPr>
        <a:xfrm xmlns:a="http://schemas.openxmlformats.org/drawingml/2006/main">
          <a:off x="14935200" y="838200"/>
          <a:ext cx="228600" cy="152400"/>
        </a:xfrm>
        <a:prstGeom xmlns:a="http://schemas.openxmlformats.org/drawingml/2006/main" prst="rect">
          <a:avLst/>
        </a:prstGeom>
      </cdr:spPr>
      <cdr:style>
        <a:lnRef xmlns:a="http://schemas.openxmlformats.org/drawingml/2006/main" idx="2">
          <a:schemeClr val="accent3">
            <a:shade val="50000"/>
          </a:schemeClr>
        </a:lnRef>
        <a:fillRef xmlns:a="http://schemas.openxmlformats.org/drawingml/2006/main" idx="1">
          <a:schemeClr val="accent3"/>
        </a:fillRef>
        <a:effectRef xmlns:a="http://schemas.openxmlformats.org/drawingml/2006/main" idx="0">
          <a:schemeClr val="accent3"/>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solidFill>
              <a:schemeClr val="accent3"/>
            </a:solidFill>
          </a:endParaRPr>
        </a:p>
      </cdr:txBody>
    </cdr:sp>
  </cdr:relSizeAnchor>
  <cdr:relSizeAnchor xmlns:cdr="http://schemas.openxmlformats.org/drawingml/2006/chartDrawing">
    <cdr:from>
      <cdr:x>0.87069</cdr:x>
      <cdr:y>0.0155</cdr:y>
    </cdr:from>
    <cdr:to>
      <cdr:x>0.95259</cdr:x>
      <cdr:y>0.06202</cdr:y>
    </cdr:to>
    <cdr:sp macro="" textlink="">
      <cdr:nvSpPr>
        <cdr:cNvPr id="5" name="TextBox 4"/>
        <cdr:cNvSpPr txBox="1"/>
      </cdr:nvSpPr>
      <cdr:spPr>
        <a:xfrm xmlns:a="http://schemas.openxmlformats.org/drawingml/2006/main">
          <a:off x="15392400" y="152400"/>
          <a:ext cx="14478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a:t>MFCC</a:t>
          </a:r>
        </a:p>
      </cdr:txBody>
    </cdr:sp>
  </cdr:relSizeAnchor>
  <cdr:relSizeAnchor xmlns:cdr="http://schemas.openxmlformats.org/drawingml/2006/chartDrawing">
    <cdr:from>
      <cdr:x>0.87069</cdr:x>
      <cdr:y>0.06977</cdr:y>
    </cdr:from>
    <cdr:to>
      <cdr:x>1</cdr:x>
      <cdr:y>0.17054</cdr:y>
    </cdr:to>
    <cdr:sp macro="" textlink="">
      <cdr:nvSpPr>
        <cdr:cNvPr id="6" name="TextBox 5"/>
        <cdr:cNvSpPr txBox="1"/>
      </cdr:nvSpPr>
      <cdr:spPr>
        <a:xfrm xmlns:a="http://schemas.openxmlformats.org/drawingml/2006/main">
          <a:off x="15392400" y="685800"/>
          <a:ext cx="2286000" cy="99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a:t>MEL SPECTOGRAM</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3E563-70ED-4625-B042-BA3B96FCF16A}"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079E-4656-4103-8BCB-1A255C388F27}" type="slidenum">
              <a:rPr lang="en-US" smtClean="0"/>
              <a:t>‹#›</a:t>
            </a:fld>
            <a:endParaRPr lang="en-US"/>
          </a:p>
        </p:txBody>
      </p:sp>
    </p:spTree>
    <p:extLst>
      <p:ext uri="{BB962C8B-B14F-4D97-AF65-F5344CB8AC3E}">
        <p14:creationId xmlns:p14="http://schemas.microsoft.com/office/powerpoint/2010/main" val="233857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2079E-4656-4103-8BCB-1A255C388F27}" type="slidenum">
              <a:rPr lang="en-US" smtClean="0"/>
              <a:t>8</a:t>
            </a:fld>
            <a:endParaRPr lang="en-US"/>
          </a:p>
        </p:txBody>
      </p:sp>
    </p:spTree>
    <p:extLst>
      <p:ext uri="{BB962C8B-B14F-4D97-AF65-F5344CB8AC3E}">
        <p14:creationId xmlns:p14="http://schemas.microsoft.com/office/powerpoint/2010/main" val="3149506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2079E-4656-4103-8BCB-1A255C388F27}" type="slidenum">
              <a:rPr lang="en-US" smtClean="0"/>
              <a:t>11</a:t>
            </a:fld>
            <a:endParaRPr lang="en-US"/>
          </a:p>
        </p:txBody>
      </p:sp>
    </p:spTree>
    <p:extLst>
      <p:ext uri="{BB962C8B-B14F-4D97-AF65-F5344CB8AC3E}">
        <p14:creationId xmlns:p14="http://schemas.microsoft.com/office/powerpoint/2010/main" val="3749241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2079E-4656-4103-8BCB-1A255C388F27}" type="slidenum">
              <a:rPr lang="en-US" smtClean="0"/>
              <a:t>16</a:t>
            </a:fld>
            <a:endParaRPr lang="en-US"/>
          </a:p>
        </p:txBody>
      </p:sp>
    </p:spTree>
    <p:extLst>
      <p:ext uri="{BB962C8B-B14F-4D97-AF65-F5344CB8AC3E}">
        <p14:creationId xmlns:p14="http://schemas.microsoft.com/office/powerpoint/2010/main" val="325923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2079E-4656-4103-8BCB-1A255C388F27}" type="slidenum">
              <a:rPr lang="en-US" smtClean="0"/>
              <a:t>23</a:t>
            </a:fld>
            <a:endParaRPr lang="en-US"/>
          </a:p>
        </p:txBody>
      </p:sp>
    </p:spTree>
    <p:extLst>
      <p:ext uri="{BB962C8B-B14F-4D97-AF65-F5344CB8AC3E}">
        <p14:creationId xmlns:p14="http://schemas.microsoft.com/office/powerpoint/2010/main" val="310841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oi.org/10.1007/978-3-030-76167-7_4#DOI"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3" name="Rectangle 2"/>
          <p:cNvSpPr/>
          <p:nvPr/>
        </p:nvSpPr>
        <p:spPr>
          <a:xfrm>
            <a:off x="304800" y="2857500"/>
            <a:ext cx="17678400" cy="1754326"/>
          </a:xfrm>
          <a:prstGeom prst="rect">
            <a:avLst/>
          </a:prstGeom>
        </p:spPr>
        <p:txBody>
          <a:bodyPr wrap="square">
            <a:spAutoFit/>
          </a:bodyPr>
          <a:lstStyle/>
          <a:p>
            <a:pPr algn="ctr"/>
            <a:r>
              <a:rPr lang="en-US" sz="5400">
                <a:solidFill>
                  <a:srgbClr val="C00000"/>
                </a:solidFill>
                <a:latin typeface="Knewave" panose="020B0604020202020204" charset="0"/>
              </a:rPr>
              <a:t>Audio-Visual Emotion </a:t>
            </a:r>
          </a:p>
          <a:p>
            <a:pPr algn="ctr"/>
            <a:r>
              <a:rPr lang="en-US" sz="5400">
                <a:solidFill>
                  <a:srgbClr val="C00000"/>
                </a:solidFill>
                <a:latin typeface="Knewave" panose="020B0604020202020204" charset="0"/>
              </a:rPr>
              <a:t>Recognition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4838700"/>
            <a:ext cx="3562027" cy="968477"/>
          </a:xfrm>
          <a:prstGeom prst="rect">
            <a:avLst/>
          </a:prstGeom>
        </p:spPr>
      </p:pic>
      <p:sp>
        <p:nvSpPr>
          <p:cNvPr id="7" name="Rectangle 6"/>
          <p:cNvSpPr/>
          <p:nvPr/>
        </p:nvSpPr>
        <p:spPr>
          <a:xfrm>
            <a:off x="304800" y="8801100"/>
            <a:ext cx="17678400" cy="523220"/>
          </a:xfrm>
          <a:prstGeom prst="rect">
            <a:avLst/>
          </a:prstGeom>
        </p:spPr>
        <p:txBody>
          <a:bodyPr wrap="square">
            <a:spAutoFit/>
          </a:bodyPr>
          <a:lstStyle/>
          <a:p>
            <a:pPr algn="ctr"/>
            <a:r>
              <a:rPr lang="en-US" sz="2800"/>
              <a:t>Shoubra Faculty of Engineering </a:t>
            </a:r>
            <a:endParaRPr kumimoji="1" lang="ja-JP"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ipe(left)">
                                      <p:cBhvr>
                                        <p:cTn id="2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5791200" y="3390901"/>
            <a:ext cx="7391400" cy="3231654"/>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Video</a:t>
            </a:r>
          </a:p>
          <a:p>
            <a:pPr algn="ctr">
              <a:lnSpc>
                <a:spcPts val="12599"/>
              </a:lnSpc>
            </a:pPr>
            <a:r>
              <a:rPr lang="en-US" sz="9000">
                <a:solidFill>
                  <a:srgbClr val="C00000"/>
                </a:solidFill>
                <a:latin typeface="Knewave"/>
              </a:rPr>
              <a:t> Related work</a:t>
            </a:r>
          </a:p>
        </p:txBody>
      </p:sp>
    </p:spTree>
    <p:extLst>
      <p:ext uri="{BB962C8B-B14F-4D97-AF65-F5344CB8AC3E}">
        <p14:creationId xmlns:p14="http://schemas.microsoft.com/office/powerpoint/2010/main" val="8456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85486865"/>
              </p:ext>
            </p:extLst>
          </p:nvPr>
        </p:nvGraphicFramePr>
        <p:xfrm>
          <a:off x="304800" y="266700"/>
          <a:ext cx="17678402" cy="9496253"/>
        </p:xfrm>
        <a:graphic>
          <a:graphicData uri="http://schemas.openxmlformats.org/drawingml/2006/table">
            <a:tbl>
              <a:tblPr firstRow="1" bandRow="1">
                <a:tableStyleId>{5C22544A-7EE6-4342-B048-85BDC9FD1C3A}</a:tableStyleId>
              </a:tblPr>
              <a:tblGrid>
                <a:gridCol w="2525486">
                  <a:extLst>
                    <a:ext uri="{9D8B030D-6E8A-4147-A177-3AD203B41FA5}">
                      <a16:colId xmlns:a16="http://schemas.microsoft.com/office/drawing/2014/main" val="20000"/>
                    </a:ext>
                  </a:extLst>
                </a:gridCol>
                <a:gridCol w="2525486">
                  <a:extLst>
                    <a:ext uri="{9D8B030D-6E8A-4147-A177-3AD203B41FA5}">
                      <a16:colId xmlns:a16="http://schemas.microsoft.com/office/drawing/2014/main" val="20001"/>
                    </a:ext>
                  </a:extLst>
                </a:gridCol>
                <a:gridCol w="2525486">
                  <a:extLst>
                    <a:ext uri="{9D8B030D-6E8A-4147-A177-3AD203B41FA5}">
                      <a16:colId xmlns:a16="http://schemas.microsoft.com/office/drawing/2014/main" val="20002"/>
                    </a:ext>
                  </a:extLst>
                </a:gridCol>
                <a:gridCol w="2525486">
                  <a:extLst>
                    <a:ext uri="{9D8B030D-6E8A-4147-A177-3AD203B41FA5}">
                      <a16:colId xmlns:a16="http://schemas.microsoft.com/office/drawing/2014/main" val="20003"/>
                    </a:ext>
                  </a:extLst>
                </a:gridCol>
                <a:gridCol w="2525486">
                  <a:extLst>
                    <a:ext uri="{9D8B030D-6E8A-4147-A177-3AD203B41FA5}">
                      <a16:colId xmlns:a16="http://schemas.microsoft.com/office/drawing/2014/main" val="20004"/>
                    </a:ext>
                  </a:extLst>
                </a:gridCol>
                <a:gridCol w="2525486">
                  <a:extLst>
                    <a:ext uri="{9D8B030D-6E8A-4147-A177-3AD203B41FA5}">
                      <a16:colId xmlns:a16="http://schemas.microsoft.com/office/drawing/2014/main" val="20005"/>
                    </a:ext>
                  </a:extLst>
                </a:gridCol>
                <a:gridCol w="2525486">
                  <a:extLst>
                    <a:ext uri="{9D8B030D-6E8A-4147-A177-3AD203B41FA5}">
                      <a16:colId xmlns:a16="http://schemas.microsoft.com/office/drawing/2014/main" val="20006"/>
                    </a:ext>
                  </a:extLst>
                </a:gridCol>
              </a:tblGrid>
              <a:tr h="1438907">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Paper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Year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Dataset</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Feature</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Extraction</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Model</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Accuracy</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endParaRPr lang="en-US" sz="3200" b="0">
                        <a:solidFill>
                          <a:schemeClr val="bg1"/>
                        </a:solidFill>
                        <a:effectLst/>
                        <a:latin typeface="+mn-lt"/>
                        <a:ea typeface="Times New Roman" panose="02020603050405020304" pitchFamily="18"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class</a:t>
                      </a:r>
                    </a:p>
                  </a:txBody>
                  <a:tcPr marL="45720" marR="45720" marT="0" marB="0" anchor="ctr">
                    <a:solidFill>
                      <a:srgbClr val="C00000"/>
                    </a:solidFill>
                  </a:tcPr>
                </a:tc>
                <a:extLst>
                  <a:ext uri="{0D108BD9-81ED-4DB2-BD59-A6C34878D82A}">
                    <a16:rowId xmlns:a16="http://schemas.microsoft.com/office/drawing/2014/main" val="10000"/>
                  </a:ext>
                </a:extLst>
              </a:tr>
              <a:tr h="798557">
                <a:tc rowSpan="4">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Human emotion recognition by optimally fusing facial expression and speech feature</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[4]</a:t>
                      </a:r>
                    </a:p>
                  </a:txBody>
                  <a:tcPr marL="42333" marR="42333" marT="42333" marB="42333">
                    <a:solidFill>
                      <a:srgbClr val="20212C"/>
                    </a:solidFill>
                  </a:tcPr>
                </a:tc>
                <a:tc rowSpan="4">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2020</a:t>
                      </a:r>
                    </a:p>
                  </a:txBody>
                  <a:tcPr marL="42333" marR="42333" marT="42333" marB="42333">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RML</a:t>
                      </a:r>
                    </a:p>
                  </a:txBody>
                  <a:tcPr marL="42333" marR="42333" marT="42333" marB="42333">
                    <a:solidFill>
                      <a:srgbClr val="20212C"/>
                    </a:solidFill>
                  </a:tcPr>
                </a:tc>
                <a:tc rowSpan="4">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txBody>
                  <a:tcPr marL="42333" marR="42333" marT="42333" marB="42333" anchor="ctr">
                    <a:solidFill>
                      <a:srgbClr val="20212C"/>
                    </a:solidFill>
                  </a:tcPr>
                </a:tc>
                <a:tc rowSpan="4">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CNN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RNN</a:t>
                      </a:r>
                    </a:p>
                  </a:txBody>
                  <a:tcPr marL="42333" marR="42333" marT="42333" marB="42333">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88.96%</a:t>
                      </a:r>
                    </a:p>
                  </a:txBody>
                  <a:tcPr marL="42333" marR="42333" marT="42333" marB="42333">
                    <a:solidFill>
                      <a:srgbClr val="20212C"/>
                    </a:solidFill>
                  </a:tcPr>
                </a:tc>
                <a:tc rowSpan="4">
                  <a:txBody>
                    <a:bodyPr/>
                    <a:lstStyle/>
                    <a:p>
                      <a:pPr algn="ctr"/>
                      <a:r>
                        <a:rPr lang="en-US" sz="2000">
                          <a:solidFill>
                            <a:schemeClr val="bg1"/>
                          </a:solidFill>
                        </a:rPr>
                        <a:t>6</a:t>
                      </a:r>
                    </a:p>
                  </a:txBody>
                  <a:tcPr marL="60960" marR="60960" marT="30480" marB="30480" anchor="ctr">
                    <a:solidFill>
                      <a:srgbClr val="20212C"/>
                    </a:solidFill>
                  </a:tcPr>
                </a:tc>
                <a:extLst>
                  <a:ext uri="{0D108BD9-81ED-4DB2-BD59-A6C34878D82A}">
                    <a16:rowId xmlns:a16="http://schemas.microsoft.com/office/drawing/2014/main" val="10001"/>
                  </a:ext>
                </a:extLst>
              </a:tr>
              <a:tr h="716073">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AFEW</a:t>
                      </a:r>
                      <a:r>
                        <a:rPr lang="en-US" sz="2000" baseline="0">
                          <a:solidFill>
                            <a:schemeClr val="bg1"/>
                          </a:solidFill>
                          <a:effectLst/>
                          <a:latin typeface="+mn-lt"/>
                          <a:ea typeface="Calibri" panose="020F0502020204030204" pitchFamily="34" charset="0"/>
                        </a:rPr>
                        <a:t> </a:t>
                      </a:r>
                      <a:r>
                        <a:rPr lang="en-US" sz="2000">
                          <a:solidFill>
                            <a:schemeClr val="bg1"/>
                          </a:solidFill>
                          <a:effectLst/>
                          <a:latin typeface="+mn-lt"/>
                          <a:ea typeface="Calibri" panose="020F0502020204030204" pitchFamily="34" charset="0"/>
                        </a:rPr>
                        <a:t>6.0</a:t>
                      </a:r>
                    </a:p>
                  </a:txBody>
                  <a:tcPr marL="42333" marR="42333" marT="42333" marB="42333">
                    <a:solidFill>
                      <a:srgbClr val="20212C"/>
                    </a:solidFill>
                  </a:tcPr>
                </a:tc>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48.30%</a:t>
                      </a:r>
                    </a:p>
                  </a:txBody>
                  <a:tcPr marL="42333" marR="42333" marT="42333" marB="42333">
                    <a:solidFill>
                      <a:srgbClr val="20212C"/>
                    </a:solidFill>
                  </a:tcPr>
                </a:tc>
                <a:tc vMerge="1">
                  <a:txBody>
                    <a:bodyPr/>
                    <a:lstStyle/>
                    <a:p>
                      <a:endParaRPr lang="en-US"/>
                    </a:p>
                  </a:txBody>
                  <a:tcPr/>
                </a:tc>
                <a:extLst>
                  <a:ext uri="{0D108BD9-81ED-4DB2-BD59-A6C34878D82A}">
                    <a16:rowId xmlns:a16="http://schemas.microsoft.com/office/drawing/2014/main" val="10002"/>
                  </a:ext>
                </a:extLst>
              </a:tr>
              <a:tr h="107885">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eNTERFACE’05</a:t>
                      </a:r>
                    </a:p>
                  </a:txBody>
                  <a:tcPr marL="42333" marR="42333" marT="42333" marB="42333">
                    <a:solidFill>
                      <a:srgbClr val="20212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857226">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0"/>
                        </a:spcAft>
                      </a:pPr>
                      <a:endParaRPr lang="en-US" sz="1400">
                        <a:effectLst/>
                        <a:latin typeface="+mn-lt"/>
                        <a:ea typeface="Calibri" panose="020F0502020204030204" pitchFamily="34" charset="0"/>
                      </a:endParaRPr>
                    </a:p>
                  </a:txBody>
                  <a:tcPr marL="42333" marR="42333" marT="42333" marB="42333"/>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78.38%</a:t>
                      </a:r>
                    </a:p>
                  </a:txBody>
                  <a:tcPr marL="42333" marR="42333" marT="42333" marB="42333">
                    <a:solidFill>
                      <a:srgbClr val="20212C"/>
                    </a:solidFill>
                  </a:tcPr>
                </a:tc>
                <a:tc vMerge="1">
                  <a:txBody>
                    <a:bodyPr/>
                    <a:lstStyle/>
                    <a:p>
                      <a:endParaRPr lang="en-US"/>
                    </a:p>
                  </a:txBody>
                  <a:tcPr/>
                </a:tc>
                <a:extLst>
                  <a:ext uri="{0D108BD9-81ED-4DB2-BD59-A6C34878D82A}">
                    <a16:rowId xmlns:a16="http://schemas.microsoft.com/office/drawing/2014/main" val="10004"/>
                  </a:ext>
                </a:extLst>
              </a:tr>
              <a:tr h="1306739">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 CNN-LSTM BASED DEEP NEURAL NETWORKS FOR FACIAL EMOTION DETECTION IN VIDEOS</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[5]</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2021</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RAVDESS</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Masked face images in RGB format</a:t>
                      </a:r>
                    </a:p>
                  </a:txBody>
                  <a:tcPr marL="42333" marR="42333" marT="42333" marB="42333" anchor="ctr">
                    <a:solidFill>
                      <a:srgbClr val="20212C"/>
                    </a:solidFill>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CNN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LSTM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(6 Layers)</a:t>
                      </a:r>
                    </a:p>
                  </a:txBody>
                  <a:tcPr marL="42333" marR="42333" marT="42333" marB="42333" anchor="ctr">
                    <a:solidFill>
                      <a:srgbClr val="20212C"/>
                    </a:solidFill>
                  </a:tcPr>
                </a:tc>
                <a:tc rowSpan="2">
                  <a:txBody>
                    <a:bodyPr/>
                    <a:lstStyle/>
                    <a:p>
                      <a:pPr marL="0" marR="0">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65.35%</a:t>
                      </a:r>
                    </a:p>
                  </a:txBody>
                  <a:tcPr marL="42333" marR="42333" marT="42333" marB="42333" anchor="ctr">
                    <a:solidFill>
                      <a:srgbClr val="20212C"/>
                    </a:solidFill>
                  </a:tcPr>
                </a:tc>
                <a:tc rowSpan="3">
                  <a:txBody>
                    <a:bodyPr/>
                    <a:lstStyle/>
                    <a:p>
                      <a:pPr algn="ctr"/>
                      <a:r>
                        <a:rPr lang="en-US" sz="2000">
                          <a:solidFill>
                            <a:schemeClr val="bg1"/>
                          </a:solidFill>
                        </a:rPr>
                        <a:t>6</a:t>
                      </a:r>
                    </a:p>
                  </a:txBody>
                  <a:tcPr marL="60960" marR="60960" marT="30480" marB="30480" anchor="ctr">
                    <a:solidFill>
                      <a:srgbClr val="20212C"/>
                    </a:solidFill>
                  </a:tcPr>
                </a:tc>
                <a:extLst>
                  <a:ext uri="{0D108BD9-81ED-4DB2-BD59-A6C34878D82A}">
                    <a16:rowId xmlns:a16="http://schemas.microsoft.com/office/drawing/2014/main" val="10005"/>
                  </a:ext>
                </a:extLst>
              </a:tr>
              <a:tr h="391374">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CREMA-D dataset</a:t>
                      </a:r>
                    </a:p>
                  </a:txBody>
                  <a:tcPr marL="42333" marR="42333" marT="42333" marB="42333" anchor="ctr">
                    <a:solidFill>
                      <a:srgbClr val="20212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698113">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0"/>
                        </a:spcAft>
                      </a:pPr>
                      <a:endParaRPr lang="en-US" sz="1300">
                        <a:effectLst/>
                        <a:latin typeface="+mn-lt"/>
                        <a:ea typeface="Calibri" panose="020F0502020204030204" pitchFamily="34" charset="0"/>
                      </a:endParaRPr>
                    </a:p>
                  </a:txBody>
                  <a:tcPr marL="42333" marR="42333" marT="42333" marB="42333" anchor="ctr"/>
                </a:tc>
                <a:tc vMerge="1">
                  <a:txBody>
                    <a:bodyPr/>
                    <a:lstStyle/>
                    <a:p>
                      <a:pPr marL="0" marR="0" algn="ctr">
                        <a:lnSpc>
                          <a:spcPct val="115000"/>
                        </a:lnSpc>
                        <a:spcBef>
                          <a:spcPts val="0"/>
                        </a:spcBef>
                        <a:spcAft>
                          <a:spcPts val="0"/>
                        </a:spcAft>
                      </a:pPr>
                      <a:endParaRPr lang="en-US" sz="2000">
                        <a:effectLst/>
                        <a:latin typeface="+mn-lt"/>
                        <a:ea typeface="Calibri" panose="020F0502020204030204" pitchFamily="34" charset="0"/>
                      </a:endParaRPr>
                    </a:p>
                  </a:txBody>
                  <a:tcPr marL="63500" marR="63500" marT="63500" marB="63500" anchor="ct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CNN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LSTM</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78.52%</a:t>
                      </a:r>
                    </a:p>
                  </a:txBody>
                  <a:tcPr marL="42333" marR="42333" marT="42333" marB="42333" anchor="ctr">
                    <a:solidFill>
                      <a:srgbClr val="20212C"/>
                    </a:solidFill>
                  </a:tcPr>
                </a:tc>
                <a:tc vMerge="1">
                  <a:txBody>
                    <a:bodyPr/>
                    <a:lstStyle/>
                    <a:p>
                      <a:endParaRPr lang="en-US"/>
                    </a:p>
                  </a:txBody>
                  <a:tcPr/>
                </a:tc>
                <a:extLst>
                  <a:ext uri="{0D108BD9-81ED-4DB2-BD59-A6C34878D82A}">
                    <a16:rowId xmlns:a16="http://schemas.microsoft.com/office/drawing/2014/main" val="10007"/>
                  </a:ext>
                </a:extLst>
              </a:tr>
              <a:tr h="689559">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Human Emotion Recognition in Video using Subtraction Pre-Processing</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[6]</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2019</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RAVDESS</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face detection or landmark detection</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AlexNet structure</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79.74</a:t>
                      </a:r>
                    </a:p>
                  </a:txBody>
                  <a:tcPr marL="42333" marR="42333" marT="42333" marB="42333" anchor="ctr">
                    <a:solidFill>
                      <a:srgbClr val="20212C"/>
                    </a:solidFill>
                  </a:tcPr>
                </a:tc>
                <a:tc rowSpan="3">
                  <a:txBody>
                    <a:bodyPr/>
                    <a:lstStyle/>
                    <a:p>
                      <a:pPr algn="ctr"/>
                      <a:r>
                        <a:rPr lang="en-US" sz="2000">
                          <a:solidFill>
                            <a:schemeClr val="bg1"/>
                          </a:solidFill>
                          <a:latin typeface="+mn-lt"/>
                        </a:rPr>
                        <a:t>6</a:t>
                      </a:r>
                    </a:p>
                  </a:txBody>
                  <a:tcPr marL="60960" marR="60960" marT="30480" marB="30480" anchor="ctr">
                    <a:solidFill>
                      <a:srgbClr val="20212C"/>
                    </a:solidFill>
                  </a:tcPr>
                </a:tc>
                <a:extLst>
                  <a:ext uri="{0D108BD9-81ED-4DB2-BD59-A6C34878D82A}">
                    <a16:rowId xmlns:a16="http://schemas.microsoft.com/office/drawing/2014/main" val="10008"/>
                  </a:ext>
                </a:extLst>
              </a:tr>
              <a:tr h="74591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GoogleNet</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62.89</a:t>
                      </a:r>
                    </a:p>
                  </a:txBody>
                  <a:tcPr marL="42333" marR="42333" marT="42333" marB="42333" anchor="ctr">
                    <a:solidFill>
                      <a:srgbClr val="20212C"/>
                    </a:solidFill>
                  </a:tcPr>
                </a:tc>
                <a:tc vMerge="1">
                  <a:txBody>
                    <a:bodyPr/>
                    <a:lstStyle/>
                    <a:p>
                      <a:endParaRPr lang="en-US"/>
                    </a:p>
                  </a:txBody>
                  <a:tcPr/>
                </a:tc>
                <a:extLst>
                  <a:ext uri="{0D108BD9-81ED-4DB2-BD59-A6C34878D82A}">
                    <a16:rowId xmlns:a16="http://schemas.microsoft.com/office/drawing/2014/main" val="10009"/>
                  </a:ext>
                </a:extLst>
              </a:tr>
              <a:tr h="74591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ResNet-4</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75.89</a:t>
                      </a:r>
                    </a:p>
                  </a:txBody>
                  <a:tcPr marL="42333" marR="42333" marT="42333" marB="42333" anchor="ctr">
                    <a:solidFill>
                      <a:srgbClr val="20212C"/>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9363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5867400" y="3390901"/>
            <a:ext cx="6781800" cy="3231654"/>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fusion Related work</a:t>
            </a:r>
          </a:p>
        </p:txBody>
      </p:sp>
    </p:spTree>
    <p:extLst>
      <p:ext uri="{BB962C8B-B14F-4D97-AF65-F5344CB8AC3E}">
        <p14:creationId xmlns:p14="http://schemas.microsoft.com/office/powerpoint/2010/main" val="36390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righ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202016"/>
              </p:ext>
            </p:extLst>
          </p:nvPr>
        </p:nvGraphicFramePr>
        <p:xfrm>
          <a:off x="228600" y="266700"/>
          <a:ext cx="17907000" cy="9677400"/>
        </p:xfrm>
        <a:graphic>
          <a:graphicData uri="http://schemas.openxmlformats.org/drawingml/2006/table">
            <a:tbl>
              <a:tblPr firstRow="1" bandRow="1">
                <a:tableStyleId>{5C22544A-7EE6-4342-B048-85BDC9FD1C3A}</a:tableStyleId>
              </a:tblPr>
              <a:tblGrid>
                <a:gridCol w="2984500">
                  <a:extLst>
                    <a:ext uri="{9D8B030D-6E8A-4147-A177-3AD203B41FA5}">
                      <a16:colId xmlns:a16="http://schemas.microsoft.com/office/drawing/2014/main" val="20000"/>
                    </a:ext>
                  </a:extLst>
                </a:gridCol>
                <a:gridCol w="2984500">
                  <a:extLst>
                    <a:ext uri="{9D8B030D-6E8A-4147-A177-3AD203B41FA5}">
                      <a16:colId xmlns:a16="http://schemas.microsoft.com/office/drawing/2014/main" val="20001"/>
                    </a:ext>
                  </a:extLst>
                </a:gridCol>
                <a:gridCol w="2984500">
                  <a:extLst>
                    <a:ext uri="{9D8B030D-6E8A-4147-A177-3AD203B41FA5}">
                      <a16:colId xmlns:a16="http://schemas.microsoft.com/office/drawing/2014/main" val="20002"/>
                    </a:ext>
                  </a:extLst>
                </a:gridCol>
                <a:gridCol w="2984500">
                  <a:extLst>
                    <a:ext uri="{9D8B030D-6E8A-4147-A177-3AD203B41FA5}">
                      <a16:colId xmlns:a16="http://schemas.microsoft.com/office/drawing/2014/main" val="20003"/>
                    </a:ext>
                  </a:extLst>
                </a:gridCol>
                <a:gridCol w="2984500">
                  <a:extLst>
                    <a:ext uri="{9D8B030D-6E8A-4147-A177-3AD203B41FA5}">
                      <a16:colId xmlns:a16="http://schemas.microsoft.com/office/drawing/2014/main" val="20004"/>
                    </a:ext>
                  </a:extLst>
                </a:gridCol>
                <a:gridCol w="2984500">
                  <a:extLst>
                    <a:ext uri="{9D8B030D-6E8A-4147-A177-3AD203B41FA5}">
                      <a16:colId xmlns:a16="http://schemas.microsoft.com/office/drawing/2014/main" val="20005"/>
                    </a:ext>
                  </a:extLst>
                </a:gridCol>
              </a:tblGrid>
              <a:tr h="1242502">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Paper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Year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Dataset</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Model</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Accuracy</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endParaRPr lang="en-US" sz="3200" b="0">
                        <a:solidFill>
                          <a:schemeClr val="bg1"/>
                        </a:solidFill>
                        <a:effectLst/>
                        <a:latin typeface="+mn-lt"/>
                        <a:ea typeface="Times New Roman" panose="02020603050405020304" pitchFamily="18"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#class</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extLst>
                  <a:ext uri="{0D108BD9-81ED-4DB2-BD59-A6C34878D82A}">
                    <a16:rowId xmlns:a16="http://schemas.microsoft.com/office/drawing/2014/main" val="10000"/>
                  </a:ext>
                </a:extLst>
              </a:tr>
              <a:tr h="614724">
                <a:tc rowSpan="6">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Audio-visual emotion fusion (AVEF): A deep efficient weighted approach</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[7]</a:t>
                      </a:r>
                    </a:p>
                  </a:txBody>
                  <a:tcPr marL="42333" marR="42333" marT="42333" marB="42333" anchor="ctr">
                    <a:solidFill>
                      <a:srgbClr val="20212C"/>
                    </a:solidFill>
                  </a:tcPr>
                </a:tc>
                <a:tc rowSpan="6">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2019</a:t>
                      </a:r>
                    </a:p>
                  </a:txBody>
                  <a:tcPr marL="42333" marR="42333" marT="42333" marB="42333" anchor="ctr">
                    <a:solidFill>
                      <a:srgbClr val="20212C"/>
                    </a:solidFill>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RML</a:t>
                      </a:r>
                    </a:p>
                  </a:txBody>
                  <a:tcPr marL="42333" marR="42333" marT="42333" marB="42333" anchor="ctr">
                    <a:solidFill>
                      <a:srgbClr val="20212C"/>
                    </a:solidFill>
                  </a:tcPr>
                </a:tc>
                <a:tc rowSpan="6">
                  <a:txBody>
                    <a:bodyPr/>
                    <a:lstStyle/>
                    <a:p>
                      <a:pPr algn="ctr"/>
                      <a:r>
                        <a:rPr kumimoji="1" lang="en-US" sz="2000" kern="1200">
                          <a:solidFill>
                            <a:schemeClr val="bg1"/>
                          </a:solidFill>
                          <a:effectLst/>
                          <a:latin typeface="+mn-lt"/>
                          <a:ea typeface="+mn-ea"/>
                          <a:cs typeface="+mn-cs"/>
                        </a:rPr>
                        <a:t>DBN</a:t>
                      </a:r>
                      <a:endParaRPr lang="en-US" sz="2000">
                        <a:solidFill>
                          <a:schemeClr val="bg1"/>
                        </a:solidFill>
                        <a:latin typeface="+mn-lt"/>
                      </a:endParaRPr>
                    </a:p>
                  </a:txBody>
                  <a:tcPr marL="60960" marR="60960" marT="30480" marB="30480"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82.38%</a:t>
                      </a:r>
                    </a:p>
                  </a:txBody>
                  <a:tcPr marL="42333" marR="42333" marT="42333" marB="42333" anchor="ctr">
                    <a:solidFill>
                      <a:srgbClr val="20212C"/>
                    </a:solidFill>
                  </a:tcPr>
                </a:tc>
                <a:tc>
                  <a:txBody>
                    <a:bodyPr/>
                    <a:lstStyle/>
                    <a:p>
                      <a:pPr algn="ctr"/>
                      <a:r>
                        <a:rPr lang="en-US" sz="2000">
                          <a:solidFill>
                            <a:schemeClr val="bg1"/>
                          </a:solidFill>
                          <a:latin typeface="+mn-lt"/>
                        </a:rPr>
                        <a:t>6</a:t>
                      </a:r>
                    </a:p>
                  </a:txBody>
                  <a:tcPr marL="60960" marR="60960" marT="30480" marB="30480" anchor="ctr">
                    <a:solidFill>
                      <a:srgbClr val="20212C"/>
                    </a:solidFill>
                  </a:tcPr>
                </a:tc>
                <a:extLst>
                  <a:ext uri="{0D108BD9-81ED-4DB2-BD59-A6C34878D82A}">
                    <a16:rowId xmlns:a16="http://schemas.microsoft.com/office/drawing/2014/main" val="10001"/>
                  </a:ext>
                </a:extLst>
              </a:tr>
              <a:tr h="51218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(86.6,90.1)</a:t>
                      </a:r>
                    </a:p>
                  </a:txBody>
                  <a:tcPr marL="42333" marR="42333" marT="42333" marB="42333" anchor="ctr">
                    <a:solidFill>
                      <a:srgbClr val="20212C"/>
                    </a:solidFill>
                  </a:tcPr>
                </a:tc>
                <a:tc>
                  <a:txBody>
                    <a:bodyPr/>
                    <a:lstStyle/>
                    <a:p>
                      <a:pPr algn="ctr"/>
                      <a:r>
                        <a:rPr lang="en-US" sz="2000">
                          <a:solidFill>
                            <a:schemeClr val="bg1"/>
                          </a:solidFill>
                          <a:latin typeface="+mn-lt"/>
                        </a:rPr>
                        <a:t>2 (Binary)</a:t>
                      </a:r>
                    </a:p>
                  </a:txBody>
                  <a:tcPr marL="60960" marR="60960" marT="30480" marB="30480" anchor="ctr">
                    <a:solidFill>
                      <a:srgbClr val="20212C"/>
                    </a:solidFill>
                  </a:tcPr>
                </a:tc>
                <a:extLst>
                  <a:ext uri="{0D108BD9-81ED-4DB2-BD59-A6C34878D82A}">
                    <a16:rowId xmlns:a16="http://schemas.microsoft.com/office/drawing/2014/main" val="10002"/>
                  </a:ext>
                </a:extLst>
              </a:tr>
              <a:tr h="622685">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Enterface05</a:t>
                      </a:r>
                    </a:p>
                  </a:txBody>
                  <a:tcPr marL="42333" marR="42333" marT="42333" marB="42333" anchor="ctr">
                    <a:solidFill>
                      <a:srgbClr val="20212C"/>
                    </a:solidFill>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85.69%</a:t>
                      </a:r>
                    </a:p>
                  </a:txBody>
                  <a:tcPr marL="42333" marR="42333" marT="42333" marB="42333" anchor="ctr">
                    <a:solidFill>
                      <a:srgbClr val="20212C"/>
                    </a:solidFill>
                  </a:tcPr>
                </a:tc>
                <a:tc>
                  <a:txBody>
                    <a:bodyPr/>
                    <a:lstStyle/>
                    <a:p>
                      <a:pPr algn="ctr"/>
                      <a:r>
                        <a:rPr lang="en-US" sz="2000">
                          <a:solidFill>
                            <a:schemeClr val="bg1"/>
                          </a:solidFill>
                          <a:latin typeface="+mn-lt"/>
                        </a:rPr>
                        <a:t>6</a:t>
                      </a:r>
                    </a:p>
                  </a:txBody>
                  <a:tcPr marL="60960" marR="60960" marT="30480" marB="30480" anchor="ctr">
                    <a:solidFill>
                      <a:srgbClr val="20212C"/>
                    </a:solidFill>
                  </a:tcPr>
                </a:tc>
                <a:extLst>
                  <a:ext uri="{0D108BD9-81ED-4DB2-BD59-A6C34878D82A}">
                    <a16:rowId xmlns:a16="http://schemas.microsoft.com/office/drawing/2014/main" val="10003"/>
                  </a:ext>
                </a:extLst>
              </a:tr>
              <a:tr h="6252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(92.3,91.8)</a:t>
                      </a:r>
                    </a:p>
                  </a:txBody>
                  <a:tcPr marL="42333" marR="42333" marT="42333" marB="42333" anchor="ctr">
                    <a:solidFill>
                      <a:srgbClr val="20212C"/>
                    </a:solidFill>
                  </a:tcPr>
                </a:tc>
                <a:tc>
                  <a:txBody>
                    <a:bodyPr/>
                    <a:lstStyle/>
                    <a:p>
                      <a:pPr algn="ctr"/>
                      <a:r>
                        <a:rPr lang="en-US" sz="2000">
                          <a:solidFill>
                            <a:schemeClr val="bg1"/>
                          </a:solidFill>
                          <a:latin typeface="+mn-lt"/>
                        </a:rPr>
                        <a:t>2 (Binary)</a:t>
                      </a:r>
                    </a:p>
                  </a:txBody>
                  <a:tcPr marL="60960" marR="60960" marT="30480" marB="30480" anchor="ctr">
                    <a:solidFill>
                      <a:srgbClr val="20212C"/>
                    </a:solidFill>
                  </a:tcPr>
                </a:tc>
                <a:extLst>
                  <a:ext uri="{0D108BD9-81ED-4DB2-BD59-A6C34878D82A}">
                    <a16:rowId xmlns:a16="http://schemas.microsoft.com/office/drawing/2014/main" val="10004"/>
                  </a:ext>
                </a:extLst>
              </a:tr>
              <a:tr h="596401">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BAUM-1s</a:t>
                      </a:r>
                    </a:p>
                  </a:txBody>
                  <a:tcPr marL="42333" marR="42333" marT="42333" marB="42333" anchor="ctr">
                    <a:solidFill>
                      <a:srgbClr val="20212C"/>
                    </a:solidFill>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59.17%</a:t>
                      </a:r>
                    </a:p>
                  </a:txBody>
                  <a:tcPr marL="42333" marR="42333" marT="42333" marB="42333" anchor="ctr">
                    <a:solidFill>
                      <a:srgbClr val="20212C"/>
                    </a:solidFill>
                  </a:tcPr>
                </a:tc>
                <a:tc>
                  <a:txBody>
                    <a:bodyPr/>
                    <a:lstStyle/>
                    <a:p>
                      <a:pPr algn="ctr"/>
                      <a:r>
                        <a:rPr lang="en-US" sz="2000">
                          <a:solidFill>
                            <a:schemeClr val="bg1"/>
                          </a:solidFill>
                          <a:latin typeface="+mn-lt"/>
                        </a:rPr>
                        <a:t>6</a:t>
                      </a:r>
                    </a:p>
                  </a:txBody>
                  <a:tcPr marL="60960" marR="60960" marT="30480" marB="30480" anchor="ctr">
                    <a:solidFill>
                      <a:srgbClr val="20212C"/>
                    </a:solidFill>
                  </a:tcPr>
                </a:tc>
                <a:extLst>
                  <a:ext uri="{0D108BD9-81ED-4DB2-BD59-A6C34878D82A}">
                    <a16:rowId xmlns:a16="http://schemas.microsoft.com/office/drawing/2014/main" val="10005"/>
                  </a:ext>
                </a:extLst>
              </a:tr>
              <a:tr h="495804">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0"/>
                        </a:spcAft>
                      </a:pPr>
                      <a:endParaRPr lang="en-US" sz="1300">
                        <a:effectLst/>
                        <a:latin typeface="+mn-lt"/>
                        <a:ea typeface="Calibri" panose="020F0502020204030204" pitchFamily="34" charset="0"/>
                      </a:endParaRPr>
                    </a:p>
                  </a:txBody>
                  <a:tcPr marL="42333" marR="42333" marT="42333" marB="42333" anchor="ct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(80.5,82.3)</a:t>
                      </a:r>
                    </a:p>
                  </a:txBody>
                  <a:tcPr marL="42333" marR="42333" marT="42333" marB="42333" anchor="ctr">
                    <a:solidFill>
                      <a:srgbClr val="20212C"/>
                    </a:solidFill>
                  </a:tcPr>
                </a:tc>
                <a:tc>
                  <a:txBody>
                    <a:bodyPr/>
                    <a:lstStyle/>
                    <a:p>
                      <a:pPr algn="ctr"/>
                      <a:r>
                        <a:rPr lang="en-US" sz="2000">
                          <a:solidFill>
                            <a:schemeClr val="bg1"/>
                          </a:solidFill>
                          <a:latin typeface="+mn-lt"/>
                        </a:rPr>
                        <a:t>2 (Binary)</a:t>
                      </a:r>
                    </a:p>
                  </a:txBody>
                  <a:tcPr marL="60960" marR="60960" marT="30480" marB="30480" anchor="ctr">
                    <a:solidFill>
                      <a:srgbClr val="20212C"/>
                    </a:solidFill>
                  </a:tcPr>
                </a:tc>
                <a:extLst>
                  <a:ext uri="{0D108BD9-81ED-4DB2-BD59-A6C34878D82A}">
                    <a16:rowId xmlns:a16="http://schemas.microsoft.com/office/drawing/2014/main" val="10006"/>
                  </a:ext>
                </a:extLst>
              </a:tr>
              <a:tr h="567434">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Learning Affective Features with a Hybrid Deep Model for Audio-Visual Emotion Recognition</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a:t>
                      </a:r>
                    </a:p>
                  </a:txBody>
                  <a:tcPr marL="42333" marR="42333" marT="42333" marB="42333" anchor="ctr">
                    <a:solidFill>
                      <a:srgbClr val="20212C"/>
                    </a:solidFill>
                  </a:tcPr>
                </a:tc>
                <a:tc rowSpan="3">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2016</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RML</a:t>
                      </a:r>
                    </a:p>
                  </a:txBody>
                  <a:tcPr marL="42333" marR="42333" marT="42333" marB="42333" anchor="ctr">
                    <a:solidFill>
                      <a:srgbClr val="20212C"/>
                    </a:solidFill>
                  </a:tcPr>
                </a:tc>
                <a:tc rowSpan="3">
                  <a:txBody>
                    <a:bodyPr/>
                    <a:lstStyle/>
                    <a:p>
                      <a:pPr algn="ctr"/>
                      <a:r>
                        <a:rPr kumimoji="1" lang="en-US" sz="2000" kern="1200">
                          <a:solidFill>
                            <a:schemeClr val="bg1"/>
                          </a:solidFill>
                          <a:effectLst/>
                          <a:latin typeface="+mn-lt"/>
                          <a:ea typeface="+mn-ea"/>
                          <a:cs typeface="+mn-cs"/>
                        </a:rPr>
                        <a:t>DBN</a:t>
                      </a:r>
                      <a:endParaRPr lang="en-US" sz="2000">
                        <a:solidFill>
                          <a:schemeClr val="bg1"/>
                        </a:solidFill>
                        <a:latin typeface="+mn-lt"/>
                      </a:endParaRPr>
                    </a:p>
                  </a:txBody>
                  <a:tcPr marL="60960" marR="60960" marT="30480" marB="30480"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80.36%</a:t>
                      </a:r>
                    </a:p>
                  </a:txBody>
                  <a:tcPr marL="42333" marR="42333" marT="42333" marB="42333" anchor="ctr">
                    <a:solidFill>
                      <a:srgbClr val="20212C"/>
                    </a:solidFill>
                  </a:tcPr>
                </a:tc>
                <a:tc rowSpan="3">
                  <a:txBody>
                    <a:bodyPr/>
                    <a:lstStyle/>
                    <a:p>
                      <a:pPr algn="ctr"/>
                      <a:r>
                        <a:rPr lang="en-US" sz="2000">
                          <a:solidFill>
                            <a:schemeClr val="bg1"/>
                          </a:solidFill>
                          <a:latin typeface="+mn-lt"/>
                        </a:rPr>
                        <a:t>6</a:t>
                      </a:r>
                    </a:p>
                  </a:txBody>
                  <a:tcPr marL="60960" marR="60960" marT="30480" marB="30480" anchor="ctr">
                    <a:solidFill>
                      <a:srgbClr val="20212C"/>
                    </a:solidFill>
                  </a:tcPr>
                </a:tc>
                <a:extLst>
                  <a:ext uri="{0D108BD9-81ED-4DB2-BD59-A6C34878D82A}">
                    <a16:rowId xmlns:a16="http://schemas.microsoft.com/office/drawing/2014/main" val="10007"/>
                  </a:ext>
                </a:extLst>
              </a:tr>
              <a:tr h="85728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eNTERFACE05</a:t>
                      </a:r>
                    </a:p>
                  </a:txBody>
                  <a:tcPr marL="42333" marR="42333" marT="42333" marB="42333" anchor="ctr">
                    <a:solidFill>
                      <a:srgbClr val="20212C"/>
                    </a:solidFill>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85.97%</a:t>
                      </a:r>
                    </a:p>
                  </a:txBody>
                  <a:tcPr marL="42333" marR="42333" marT="42333" marB="42333" anchor="ctr">
                    <a:solidFill>
                      <a:srgbClr val="20212C"/>
                    </a:solidFill>
                  </a:tcPr>
                </a:tc>
                <a:tc vMerge="1">
                  <a:txBody>
                    <a:bodyPr/>
                    <a:lstStyle/>
                    <a:p>
                      <a:endParaRPr lang="en-US"/>
                    </a:p>
                  </a:txBody>
                  <a:tcPr/>
                </a:tc>
                <a:extLst>
                  <a:ext uri="{0D108BD9-81ED-4DB2-BD59-A6C34878D82A}">
                    <a16:rowId xmlns:a16="http://schemas.microsoft.com/office/drawing/2014/main" val="10008"/>
                  </a:ext>
                </a:extLst>
              </a:tr>
              <a:tr h="123995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BAUM-1s</a:t>
                      </a:r>
                    </a:p>
                  </a:txBody>
                  <a:tcPr marL="42333" marR="42333" marT="42333" marB="42333" anchor="ctr">
                    <a:solidFill>
                      <a:srgbClr val="20212C"/>
                    </a:solidFill>
                  </a:tcPr>
                </a:tc>
                <a:tc vMerge="1">
                  <a:txBody>
                    <a:bodyPr/>
                    <a:lstStyle/>
                    <a:p>
                      <a:endParaRPr lang="en-US"/>
                    </a:p>
                  </a:txBody>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54.57%</a:t>
                      </a:r>
                    </a:p>
                  </a:txBody>
                  <a:tcPr marL="42333" marR="42333" marT="42333" marB="42333" anchor="ctr">
                    <a:solidFill>
                      <a:srgbClr val="20212C"/>
                    </a:solidFill>
                  </a:tcPr>
                </a:tc>
                <a:tc vMerge="1">
                  <a:txBody>
                    <a:bodyPr/>
                    <a:lstStyle/>
                    <a:p>
                      <a:endParaRPr lang="en-US"/>
                    </a:p>
                  </a:txBody>
                  <a:tcPr/>
                </a:tc>
                <a:extLst>
                  <a:ext uri="{0D108BD9-81ED-4DB2-BD59-A6C34878D82A}">
                    <a16:rowId xmlns:a16="http://schemas.microsoft.com/office/drawing/2014/main" val="10009"/>
                  </a:ext>
                </a:extLst>
              </a:tr>
              <a:tr h="2303188">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Multimodal Emotion Recognition on RAVDESS Dataset Using</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Transfer Learning</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[9]</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2021</a:t>
                      </a:r>
                    </a:p>
                  </a:txBody>
                  <a:tcPr marL="42333" marR="42333" marT="42333" marB="42333" anchor="ctr">
                    <a:solidFill>
                      <a:srgbClr val="20212C"/>
                    </a:solidFill>
                  </a:tcPr>
                </a:tc>
                <a:tc>
                  <a:txBody>
                    <a:bodyPr/>
                    <a:lstStyle/>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 </a:t>
                      </a:r>
                    </a:p>
                    <a:p>
                      <a:pPr marL="0" marR="0" algn="ctr">
                        <a:lnSpc>
                          <a:spcPct val="115000"/>
                        </a:lnSpc>
                        <a:spcBef>
                          <a:spcPts val="0"/>
                        </a:spcBef>
                        <a:spcAft>
                          <a:spcPts val="0"/>
                        </a:spcAft>
                      </a:pPr>
                      <a:r>
                        <a:rPr lang="en-US" sz="2000">
                          <a:solidFill>
                            <a:schemeClr val="bg1"/>
                          </a:solidFill>
                          <a:effectLst/>
                          <a:latin typeface="+mn-lt"/>
                          <a:ea typeface="Calibri" panose="020F0502020204030204" pitchFamily="34" charset="0"/>
                        </a:rPr>
                        <a:t>RAVDESS</a:t>
                      </a:r>
                    </a:p>
                  </a:txBody>
                  <a:tcPr marL="42333" marR="42333" marT="42333" marB="42333" anchor="ctr">
                    <a:solidFill>
                      <a:srgbClr val="20212C"/>
                    </a:solidFill>
                  </a:tcPr>
                </a:tc>
                <a:tc>
                  <a:txBody>
                    <a:bodyPr/>
                    <a:lstStyle/>
                    <a:p>
                      <a:pPr algn="ctr"/>
                      <a:r>
                        <a:rPr kumimoji="1" lang="en-US" sz="2000" kern="1200">
                          <a:solidFill>
                            <a:schemeClr val="bg1"/>
                          </a:solidFill>
                          <a:effectLst/>
                          <a:latin typeface="+mn-lt"/>
                          <a:ea typeface="+mn-ea"/>
                          <a:cs typeface="+mn-cs"/>
                        </a:rPr>
                        <a:t>STN with a temporal model or apooling strategy before concatenating them with the aural embeddings</a:t>
                      </a:r>
                    </a:p>
                  </a:txBody>
                  <a:tcPr marL="60960" marR="60960" marT="30480" marB="30480" anchor="ctr">
                    <a:solidFill>
                      <a:srgbClr val="20212C"/>
                    </a:solidFill>
                  </a:tcPr>
                </a:tc>
                <a:tc>
                  <a:txBody>
                    <a:bodyPr/>
                    <a:lstStyle/>
                    <a:p>
                      <a:pPr algn="ctr"/>
                      <a:r>
                        <a:rPr lang="en-US" sz="2000">
                          <a:solidFill>
                            <a:schemeClr val="bg1"/>
                          </a:solidFill>
                          <a:latin typeface="+mn-lt"/>
                        </a:rPr>
                        <a:t>80.08%</a:t>
                      </a:r>
                    </a:p>
                  </a:txBody>
                  <a:tcPr marL="60960" marR="60960" marT="30480" marB="30480" anchor="ctr">
                    <a:solidFill>
                      <a:srgbClr val="20212C"/>
                    </a:solidFill>
                  </a:tcPr>
                </a:tc>
                <a:tc>
                  <a:txBody>
                    <a:bodyPr/>
                    <a:lstStyle/>
                    <a:p>
                      <a:pPr algn="ctr"/>
                      <a:r>
                        <a:rPr lang="en-US" sz="2000">
                          <a:solidFill>
                            <a:schemeClr val="bg1"/>
                          </a:solidFill>
                          <a:latin typeface="+mn-lt"/>
                        </a:rPr>
                        <a:t>8</a:t>
                      </a:r>
                    </a:p>
                  </a:txBody>
                  <a:tcPr marL="60960" marR="60960" marT="30480" marB="30480" anchor="ctr">
                    <a:solidFill>
                      <a:srgbClr val="20212C"/>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1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228600" y="952500"/>
            <a:ext cx="17526000" cy="1615827"/>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Data Set</a:t>
            </a:r>
          </a:p>
        </p:txBody>
      </p:sp>
      <p:graphicFrame>
        <p:nvGraphicFramePr>
          <p:cNvPr id="4" name="Table 3"/>
          <p:cNvGraphicFramePr>
            <a:graphicFrameLocks noGrp="1"/>
          </p:cNvGraphicFramePr>
          <p:nvPr>
            <p:extLst>
              <p:ext uri="{D42A27DB-BD31-4B8C-83A1-F6EECF244321}">
                <p14:modId xmlns:p14="http://schemas.microsoft.com/office/powerpoint/2010/main" val="3885113559"/>
              </p:ext>
            </p:extLst>
          </p:nvPr>
        </p:nvGraphicFramePr>
        <p:xfrm>
          <a:off x="228600" y="3467100"/>
          <a:ext cx="17830800" cy="5531774"/>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gridCol w="2971800">
                  <a:extLst>
                    <a:ext uri="{9D8B030D-6E8A-4147-A177-3AD203B41FA5}">
                      <a16:colId xmlns:a16="http://schemas.microsoft.com/office/drawing/2014/main" val="20005"/>
                    </a:ext>
                  </a:extLst>
                </a:gridCol>
              </a:tblGrid>
              <a:tr h="1508414">
                <a:tc>
                  <a:txBody>
                    <a:bodyPr/>
                    <a:lstStyle/>
                    <a:p>
                      <a:pPr algn="ctr"/>
                      <a:r>
                        <a:rPr lang="en-US" sz="3200">
                          <a:solidFill>
                            <a:schemeClr val="bg1"/>
                          </a:solidFill>
                        </a:rPr>
                        <a:t>Data</a:t>
                      </a:r>
                      <a:r>
                        <a:rPr lang="en-US" sz="3200" baseline="0">
                          <a:solidFill>
                            <a:schemeClr val="bg1"/>
                          </a:solidFill>
                        </a:rPr>
                        <a:t> Set</a:t>
                      </a:r>
                      <a:endParaRPr lang="en-US" sz="3200">
                        <a:solidFill>
                          <a:schemeClr val="bg1"/>
                        </a:solidFill>
                      </a:endParaRPr>
                    </a:p>
                  </a:txBody>
                  <a:tcPr anchor="ctr">
                    <a:solidFill>
                      <a:srgbClr val="C00000"/>
                    </a:solidFill>
                  </a:tcPr>
                </a:tc>
                <a:tc>
                  <a:txBody>
                    <a:bodyPr/>
                    <a:lstStyle/>
                    <a:p>
                      <a:pPr algn="ctr"/>
                      <a:r>
                        <a:rPr lang="en-US" sz="3200">
                          <a:solidFill>
                            <a:schemeClr val="bg1"/>
                          </a:solidFill>
                        </a:rPr>
                        <a:t>Nature</a:t>
                      </a:r>
                    </a:p>
                  </a:txBody>
                  <a:tcPr anchor="ctr">
                    <a:solidFill>
                      <a:srgbClr val="C00000"/>
                    </a:solidFill>
                  </a:tcPr>
                </a:tc>
                <a:tc>
                  <a:txBody>
                    <a:bodyPr/>
                    <a:lstStyle/>
                    <a:p>
                      <a:pPr algn="ctr"/>
                      <a:r>
                        <a:rPr lang="en-US" sz="3200">
                          <a:solidFill>
                            <a:schemeClr val="bg1"/>
                          </a:solidFill>
                        </a:rPr>
                        <a:t># Records</a:t>
                      </a:r>
                    </a:p>
                  </a:txBody>
                  <a:tcPr anchor="ctr">
                    <a:solidFill>
                      <a:srgbClr val="C00000"/>
                    </a:solidFill>
                  </a:tcPr>
                </a:tc>
                <a:tc>
                  <a:txBody>
                    <a:bodyPr/>
                    <a:lstStyle/>
                    <a:p>
                      <a:pPr algn="ctr"/>
                      <a:r>
                        <a:rPr lang="en-US" sz="3200">
                          <a:solidFill>
                            <a:schemeClr val="bg1"/>
                          </a:solidFill>
                        </a:rPr>
                        <a:t>Actors</a:t>
                      </a:r>
                    </a:p>
                  </a:txBody>
                  <a:tcPr anchor="ctr">
                    <a:solidFill>
                      <a:srgbClr val="C00000"/>
                    </a:solidFill>
                  </a:tcPr>
                </a:tc>
                <a:tc>
                  <a:txBody>
                    <a:bodyPr/>
                    <a:lstStyle/>
                    <a:p>
                      <a:pPr algn="ctr"/>
                      <a:r>
                        <a:rPr lang="en-US" sz="3200">
                          <a:solidFill>
                            <a:schemeClr val="bg1"/>
                          </a:solidFill>
                        </a:rPr>
                        <a:t># Emotion</a:t>
                      </a:r>
                    </a:p>
                  </a:txBody>
                  <a:tcPr anchor="ctr">
                    <a:solidFill>
                      <a:srgbClr val="C00000"/>
                    </a:solidFill>
                  </a:tcPr>
                </a:tc>
                <a:tc>
                  <a:txBody>
                    <a:bodyPr/>
                    <a:lstStyle/>
                    <a:p>
                      <a:pPr algn="ctr"/>
                      <a:r>
                        <a:rPr lang="en-US" sz="3200">
                          <a:solidFill>
                            <a:schemeClr val="bg1"/>
                          </a:solidFill>
                        </a:rPr>
                        <a:t>Emotions</a:t>
                      </a:r>
                    </a:p>
                  </a:txBody>
                  <a:tcPr anchor="ctr">
                    <a:solidFill>
                      <a:srgbClr val="C00000"/>
                    </a:solidFill>
                  </a:tcPr>
                </a:tc>
                <a:extLst>
                  <a:ext uri="{0D108BD9-81ED-4DB2-BD59-A6C34878D82A}">
                    <a16:rowId xmlns:a16="http://schemas.microsoft.com/office/drawing/2014/main" val="10000"/>
                  </a:ext>
                </a:extLst>
              </a:tr>
              <a:tr h="2088573">
                <a:tc>
                  <a:txBody>
                    <a:bodyPr/>
                    <a:lstStyle/>
                    <a:p>
                      <a:pPr algn="ctr"/>
                      <a:r>
                        <a:rPr lang="en-US" sz="2800">
                          <a:solidFill>
                            <a:schemeClr val="bg1"/>
                          </a:solidFill>
                        </a:rPr>
                        <a:t>RAVDESS</a:t>
                      </a:r>
                    </a:p>
                    <a:p>
                      <a:pPr algn="ctr"/>
                      <a:r>
                        <a:rPr lang="en-US" sz="2800">
                          <a:solidFill>
                            <a:schemeClr val="bg1"/>
                          </a:solidFill>
                        </a:rPr>
                        <a:t>(speech , song)</a:t>
                      </a:r>
                    </a:p>
                  </a:txBody>
                  <a:tcPr anchor="ctr">
                    <a:solidFill>
                      <a:srgbClr val="20212C"/>
                    </a:solidFill>
                  </a:tcPr>
                </a:tc>
                <a:tc>
                  <a:txBody>
                    <a:bodyPr/>
                    <a:lstStyle/>
                    <a:p>
                      <a:pPr algn="ctr"/>
                      <a:r>
                        <a:rPr lang="en-US" sz="2800">
                          <a:solidFill>
                            <a:schemeClr val="bg1"/>
                          </a:solidFill>
                        </a:rPr>
                        <a:t>Audio_Visual</a:t>
                      </a:r>
                    </a:p>
                  </a:txBody>
                  <a:tcPr anchor="ctr">
                    <a:solidFill>
                      <a:srgbClr val="20212C"/>
                    </a:solidFill>
                  </a:tcPr>
                </a:tc>
                <a:tc>
                  <a:txBody>
                    <a:bodyPr/>
                    <a:lstStyle/>
                    <a:p>
                      <a:pPr algn="ctr"/>
                      <a:r>
                        <a:rPr lang="en-US" sz="2800">
                          <a:solidFill>
                            <a:schemeClr val="bg1"/>
                          </a:solidFill>
                        </a:rPr>
                        <a:t>1440 (speech)</a:t>
                      </a:r>
                    </a:p>
                    <a:p>
                      <a:pPr algn="ctr"/>
                      <a:r>
                        <a:rPr lang="en-US" sz="2800">
                          <a:solidFill>
                            <a:schemeClr val="bg1"/>
                          </a:solidFill>
                        </a:rPr>
                        <a:t>1012 (song)</a:t>
                      </a:r>
                    </a:p>
                    <a:p>
                      <a:pPr algn="ctr"/>
                      <a:r>
                        <a:rPr lang="en-US" sz="2800">
                          <a:solidFill>
                            <a:schemeClr val="bg1"/>
                          </a:solidFill>
                        </a:rPr>
                        <a:t>2452 (total)</a:t>
                      </a:r>
                    </a:p>
                  </a:txBody>
                  <a:tcPr anchor="ctr">
                    <a:solidFill>
                      <a:srgbClr val="20212C"/>
                    </a:solidFill>
                  </a:tcPr>
                </a:tc>
                <a:tc>
                  <a:txBody>
                    <a:bodyPr/>
                    <a:lstStyle/>
                    <a:p>
                      <a:pPr algn="ctr"/>
                      <a:r>
                        <a:rPr lang="en-US" sz="2800">
                          <a:solidFill>
                            <a:schemeClr val="bg1"/>
                          </a:solidFill>
                        </a:rPr>
                        <a:t>24 actors</a:t>
                      </a:r>
                    </a:p>
                    <a:p>
                      <a:pPr algn="ctr"/>
                      <a:r>
                        <a:rPr lang="en-US" sz="2800">
                          <a:solidFill>
                            <a:schemeClr val="bg1"/>
                          </a:solidFill>
                        </a:rPr>
                        <a:t>(12 female , 12 male)</a:t>
                      </a:r>
                    </a:p>
                  </a:txBody>
                  <a:tcPr anchor="ctr">
                    <a:solidFill>
                      <a:srgbClr val="20212C"/>
                    </a:solidFill>
                  </a:tcPr>
                </a:tc>
                <a:tc>
                  <a:txBody>
                    <a:bodyPr/>
                    <a:lstStyle/>
                    <a:p>
                      <a:pPr algn="ctr"/>
                      <a:r>
                        <a:rPr lang="en-US" sz="2800">
                          <a:solidFill>
                            <a:schemeClr val="bg1"/>
                          </a:solidFill>
                        </a:rPr>
                        <a:t>8 (speech)</a:t>
                      </a:r>
                    </a:p>
                    <a:p>
                      <a:pPr algn="ctr"/>
                      <a:r>
                        <a:rPr lang="en-US" sz="2800">
                          <a:solidFill>
                            <a:schemeClr val="bg1"/>
                          </a:solidFill>
                        </a:rPr>
                        <a:t>6 (song)</a:t>
                      </a:r>
                    </a:p>
                  </a:txBody>
                  <a:tcPr anchor="ctr">
                    <a:solidFill>
                      <a:srgbClr val="20212C"/>
                    </a:solidFill>
                  </a:tcPr>
                </a:tc>
                <a:tc>
                  <a:txBody>
                    <a:bodyPr/>
                    <a:lstStyle/>
                    <a:p>
                      <a:pPr algn="ctr"/>
                      <a:r>
                        <a:rPr lang="en-US" sz="2800" spc="149">
                          <a:solidFill>
                            <a:schemeClr val="bg1"/>
                          </a:solidFill>
                          <a:latin typeface="Quicksand"/>
                        </a:rPr>
                        <a:t>neutral,  calm, happy, sad, angry, fearful,</a:t>
                      </a:r>
                      <a:r>
                        <a:rPr lang="en-US" sz="2800" spc="149" baseline="0">
                          <a:solidFill>
                            <a:schemeClr val="bg1"/>
                          </a:solidFill>
                          <a:latin typeface="Quicksand"/>
                        </a:rPr>
                        <a:t> </a:t>
                      </a:r>
                      <a:r>
                        <a:rPr lang="en-US" sz="2800">
                          <a:solidFill>
                            <a:schemeClr val="bg1"/>
                          </a:solidFill>
                        </a:rPr>
                        <a:t>disgust</a:t>
                      </a:r>
                      <a:r>
                        <a:rPr lang="en-US" sz="2800" spc="149" baseline="0">
                          <a:solidFill>
                            <a:schemeClr val="bg1"/>
                          </a:solidFill>
                          <a:latin typeface="Quicksand"/>
                        </a:rPr>
                        <a:t> and surprise</a:t>
                      </a:r>
                      <a:endParaRPr lang="en-US" sz="2800">
                        <a:solidFill>
                          <a:schemeClr val="bg1"/>
                        </a:solidFill>
                      </a:endParaRPr>
                    </a:p>
                  </a:txBody>
                  <a:tcPr anchor="ctr">
                    <a:solidFill>
                      <a:srgbClr val="20212C"/>
                    </a:solidFill>
                  </a:tcPr>
                </a:tc>
                <a:extLst>
                  <a:ext uri="{0D108BD9-81ED-4DB2-BD59-A6C34878D82A}">
                    <a16:rowId xmlns:a16="http://schemas.microsoft.com/office/drawing/2014/main" val="10001"/>
                  </a:ext>
                </a:extLst>
              </a:tr>
              <a:tr h="1508414">
                <a:tc>
                  <a:txBody>
                    <a:bodyPr/>
                    <a:lstStyle/>
                    <a:p>
                      <a:pPr algn="ctr"/>
                      <a:r>
                        <a:rPr lang="en-US" sz="2800">
                          <a:solidFill>
                            <a:schemeClr val="bg1"/>
                          </a:solidFill>
                        </a:rPr>
                        <a:t>SAVEE</a:t>
                      </a:r>
                    </a:p>
                  </a:txBody>
                  <a:tcPr anchor="ctr">
                    <a:solidFill>
                      <a:srgbClr val="20212C"/>
                    </a:solidFill>
                  </a:tcPr>
                </a:tc>
                <a:tc>
                  <a:txBody>
                    <a:bodyPr/>
                    <a:lstStyle/>
                    <a:p>
                      <a:pPr algn="ctr"/>
                      <a:r>
                        <a:rPr lang="en-US" sz="2800">
                          <a:solidFill>
                            <a:schemeClr val="bg1"/>
                          </a:solidFill>
                        </a:rPr>
                        <a:t>Audio_Visual</a:t>
                      </a:r>
                    </a:p>
                  </a:txBody>
                  <a:tcPr anchor="ctr">
                    <a:solidFill>
                      <a:srgbClr val="20212C"/>
                    </a:solidFill>
                  </a:tcPr>
                </a:tc>
                <a:tc>
                  <a:txBody>
                    <a:bodyPr/>
                    <a:lstStyle/>
                    <a:p>
                      <a:pPr algn="ctr"/>
                      <a:r>
                        <a:rPr lang="en-US" sz="2800">
                          <a:solidFill>
                            <a:schemeClr val="bg1"/>
                          </a:solidFill>
                        </a:rPr>
                        <a:t>480</a:t>
                      </a:r>
                    </a:p>
                  </a:txBody>
                  <a:tcPr anchor="ctr">
                    <a:solidFill>
                      <a:srgbClr val="20212C"/>
                    </a:solidFill>
                  </a:tcPr>
                </a:tc>
                <a:tc>
                  <a:txBody>
                    <a:bodyPr/>
                    <a:lstStyle/>
                    <a:p>
                      <a:pPr algn="ctr"/>
                      <a:r>
                        <a:rPr lang="en-US" sz="2800">
                          <a:solidFill>
                            <a:schemeClr val="bg1"/>
                          </a:solidFill>
                        </a:rPr>
                        <a:t>4 actors</a:t>
                      </a:r>
                    </a:p>
                  </a:txBody>
                  <a:tcPr anchor="ctr">
                    <a:solidFill>
                      <a:srgbClr val="20212C"/>
                    </a:solidFill>
                  </a:tcPr>
                </a:tc>
                <a:tc>
                  <a:txBody>
                    <a:bodyPr/>
                    <a:lstStyle/>
                    <a:p>
                      <a:pPr algn="ctr"/>
                      <a:r>
                        <a:rPr lang="en-US" sz="2800">
                          <a:solidFill>
                            <a:schemeClr val="bg1"/>
                          </a:solidFill>
                        </a:rPr>
                        <a:t>7</a:t>
                      </a:r>
                    </a:p>
                  </a:txBody>
                  <a:tcPr anchor="ctr">
                    <a:solidFill>
                      <a:srgbClr val="20212C"/>
                    </a:solidFill>
                  </a:tcPr>
                </a:tc>
                <a:tc>
                  <a:txBody>
                    <a:bodyPr/>
                    <a:lstStyle/>
                    <a:p>
                      <a:pPr algn="ctr"/>
                      <a:r>
                        <a:rPr lang="en-US" sz="2800" spc="149">
                          <a:solidFill>
                            <a:schemeClr val="bg1"/>
                          </a:solidFill>
                          <a:latin typeface="Quicksand"/>
                        </a:rPr>
                        <a:t>neutral, happy, sad, angry, fearful,</a:t>
                      </a:r>
                      <a:r>
                        <a:rPr lang="en-US" sz="2800" spc="149" baseline="0">
                          <a:solidFill>
                            <a:schemeClr val="bg1"/>
                          </a:solidFill>
                          <a:latin typeface="Quicksand"/>
                        </a:rPr>
                        <a:t> diget and surprise</a:t>
                      </a:r>
                      <a:endParaRPr lang="en-US" sz="2800">
                        <a:solidFill>
                          <a:schemeClr val="bg1"/>
                        </a:solidFill>
                      </a:endParaRPr>
                    </a:p>
                  </a:txBody>
                  <a:tcPr anchor="ctr">
                    <a:solidFill>
                      <a:srgbClr val="20212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628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3733800" y="571500"/>
            <a:ext cx="9906000" cy="3231654"/>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Phase 1 </a:t>
            </a:r>
            <a:endParaRPr lang="ar-EG" sz="9000">
              <a:solidFill>
                <a:srgbClr val="C00000"/>
              </a:solidFill>
              <a:latin typeface="Knewave"/>
            </a:endParaRPr>
          </a:p>
          <a:p>
            <a:pPr algn="ctr">
              <a:lnSpc>
                <a:spcPts val="12599"/>
              </a:lnSpc>
            </a:pPr>
            <a:r>
              <a:rPr lang="en-US" sz="9000">
                <a:solidFill>
                  <a:srgbClr val="C00000"/>
                </a:solidFill>
                <a:latin typeface="Knewave"/>
              </a:rPr>
              <a:t>Audio</a:t>
            </a:r>
          </a:p>
        </p:txBody>
      </p:sp>
      <p:sp>
        <p:nvSpPr>
          <p:cNvPr id="5" name="Rectangle 4"/>
          <p:cNvSpPr/>
          <p:nvPr/>
        </p:nvSpPr>
        <p:spPr>
          <a:xfrm>
            <a:off x="304800" y="4533900"/>
            <a:ext cx="17602200" cy="3970318"/>
          </a:xfrm>
          <a:prstGeom prst="rect">
            <a:avLst/>
          </a:prstGeom>
        </p:spPr>
        <p:txBody>
          <a:bodyPr wrap="square">
            <a:spAutoFit/>
          </a:bodyPr>
          <a:lstStyle/>
          <a:p>
            <a:r>
              <a:rPr lang="en-US" sz="2800"/>
              <a:t>Audio feature extraction is a necessary step in audio signal processing. There are several ways of extracting features from an audio file such as Mel-frequency cepstral coefficients (MFCC) and Mel spectrograms (Mel Spectrogram) are commonly used in speech recognition and speaker recognition systems. [10]</a:t>
            </a:r>
          </a:p>
          <a:p>
            <a:endParaRPr lang="en-US" sz="2800"/>
          </a:p>
          <a:p>
            <a:r>
              <a:rPr lang="en-US" sz="2800"/>
              <a:t>MFCC, The set of Mel-Frequency Cepstral Coefficients is a cepstral representation of the audio signal obtained based on the Mel-scaled spectrum [11] .The most used MFCCs consists of between 13 to 45 coefficients.</a:t>
            </a:r>
          </a:p>
          <a:p>
            <a:endParaRPr lang="en-US" sz="2800"/>
          </a:p>
          <a:p>
            <a:r>
              <a:rPr lang="en-US" sz="2800"/>
              <a:t>Mel Spectrogram, A spectrogram is an image representation of the waveform signal, it shows its frequency intensity range over time, it can be very useful when evaluating the signal’s frequency distribution over time.</a:t>
            </a:r>
          </a:p>
        </p:txBody>
      </p:sp>
    </p:spTree>
    <p:extLst>
      <p:ext uri="{BB962C8B-B14F-4D97-AF65-F5344CB8AC3E}">
        <p14:creationId xmlns:p14="http://schemas.microsoft.com/office/powerpoint/2010/main" val="323565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righ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858966998"/>
              </p:ext>
            </p:extLst>
          </p:nvPr>
        </p:nvGraphicFramePr>
        <p:xfrm>
          <a:off x="228600" y="190500"/>
          <a:ext cx="17907000" cy="9829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441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16574"/>
            <a:ext cx="14859000" cy="7127675"/>
          </a:xfrm>
          <a:prstGeom prst="rect">
            <a:avLst/>
          </a:prstGeom>
        </p:spPr>
      </p:pic>
      <p:sp>
        <p:nvSpPr>
          <p:cNvPr id="4" name="Rectangle 3"/>
          <p:cNvSpPr/>
          <p:nvPr/>
        </p:nvSpPr>
        <p:spPr>
          <a:xfrm>
            <a:off x="1999342" y="7734300"/>
            <a:ext cx="14840857" cy="1938992"/>
          </a:xfrm>
          <a:prstGeom prst="rect">
            <a:avLst/>
          </a:prstGeom>
        </p:spPr>
        <p:txBody>
          <a:bodyPr wrap="square">
            <a:spAutoFit/>
          </a:bodyPr>
          <a:lstStyle/>
          <a:p>
            <a:pPr algn="ctr"/>
            <a:r>
              <a:rPr lang="en-US" sz="2400" dirty="0"/>
              <a:t>This is the first original model consisting of 2 parallel CNN with a transformer layer that achieved an accuracy of 75%  on RAVDESS </a:t>
            </a:r>
            <a:r>
              <a:rPr lang="en-US" sz="2400" dirty="0" err="1"/>
              <a:t>dataset.we</a:t>
            </a:r>
            <a:r>
              <a:rPr lang="en-US" sz="2400" dirty="0"/>
              <a:t> did add a new layer in 2 parallel CNN </a:t>
            </a:r>
          </a:p>
          <a:p>
            <a:pPr algn="ctr"/>
            <a:r>
              <a:rPr lang="en-US" sz="2400" dirty="0"/>
              <a:t> which achieved  75.12% and we make 3 CNN parallel with the transformer layer </a:t>
            </a:r>
          </a:p>
          <a:p>
            <a:pPr algn="ctr"/>
            <a:r>
              <a:rPr lang="en-US" sz="2400" dirty="0"/>
              <a:t>  we modified augmentation on train dev by white Gaussian noise raise accuracy to 79% and modified at last modification model by stop early raise accuracy 80.86% on RAVDESS dataset</a:t>
            </a:r>
          </a:p>
        </p:txBody>
      </p:sp>
    </p:spTree>
    <p:extLst>
      <p:ext uri="{BB962C8B-B14F-4D97-AF65-F5344CB8AC3E}">
        <p14:creationId xmlns:p14="http://schemas.microsoft.com/office/powerpoint/2010/main" val="237830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593512063"/>
              </p:ext>
            </p:extLst>
          </p:nvPr>
        </p:nvGraphicFramePr>
        <p:xfrm>
          <a:off x="228600" y="266700"/>
          <a:ext cx="17754600" cy="944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2707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5" name="Rectangle 4"/>
          <p:cNvSpPr/>
          <p:nvPr/>
        </p:nvSpPr>
        <p:spPr>
          <a:xfrm>
            <a:off x="381000" y="8115300"/>
            <a:ext cx="17526000" cy="1754326"/>
          </a:xfrm>
          <a:prstGeom prst="rect">
            <a:avLst/>
          </a:prstGeom>
        </p:spPr>
        <p:txBody>
          <a:bodyPr wrap="square">
            <a:spAutoFit/>
          </a:bodyPr>
          <a:lstStyle/>
          <a:p>
            <a:r>
              <a:rPr lang="en-US" sz="3600"/>
              <a:t>The second model consists of 2 Conv layers, used activation function Relu and dropout regularization and falten layer, 3 dense layers and softmax.[1]</a:t>
            </a:r>
          </a:p>
          <a:p>
            <a:r>
              <a:rPr lang="en-US" sz="3600"/>
              <a:t>Achieved 70.83% accuracy on ravdess dataset and 61.46% on savee dataset.</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883" b="1594"/>
          <a:stretch/>
        </p:blipFill>
        <p:spPr>
          <a:xfrm>
            <a:off x="4343400" y="212109"/>
            <a:ext cx="8686800" cy="7391400"/>
          </a:xfrm>
          <a:prstGeom prst="rect">
            <a:avLst/>
          </a:prstGeom>
        </p:spPr>
      </p:pic>
    </p:spTree>
    <p:extLst>
      <p:ext uri="{BB962C8B-B14F-4D97-AF65-F5344CB8AC3E}">
        <p14:creationId xmlns:p14="http://schemas.microsoft.com/office/powerpoint/2010/main" val="145065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104754" y="1395612"/>
            <a:ext cx="7536885" cy="7495775"/>
          </a:xfrm>
          <a:prstGeom prst="rect">
            <a:avLst/>
          </a:prstGeom>
        </p:spPr>
      </p:pic>
      <p:grpSp>
        <p:nvGrpSpPr>
          <p:cNvPr id="3" name="Group 3"/>
          <p:cNvGrpSpPr/>
          <p:nvPr/>
        </p:nvGrpSpPr>
        <p:grpSpPr>
          <a:xfrm>
            <a:off x="-4430167" y="1921593"/>
            <a:ext cx="18886231" cy="3441544"/>
            <a:chOff x="0" y="0"/>
            <a:chExt cx="25181642" cy="4588725"/>
          </a:xfrm>
        </p:grpSpPr>
        <p:sp>
          <p:nvSpPr>
            <p:cNvPr id="4" name="TextBox 4"/>
            <p:cNvSpPr txBox="1"/>
            <p:nvPr/>
          </p:nvSpPr>
          <p:spPr>
            <a:xfrm>
              <a:off x="0" y="-9525"/>
              <a:ext cx="25181642" cy="1564837"/>
            </a:xfrm>
            <a:prstGeom prst="rect">
              <a:avLst/>
            </a:prstGeom>
          </p:spPr>
          <p:txBody>
            <a:bodyPr lIns="0" tIns="0" rIns="0" bIns="0" rtlCol="0" anchor="t">
              <a:spAutoFit/>
            </a:bodyPr>
            <a:lstStyle/>
            <a:p>
              <a:pPr algn="ctr">
                <a:lnSpc>
                  <a:spcPts val="9220"/>
                </a:lnSpc>
              </a:pPr>
              <a:r>
                <a:rPr lang="en-US" sz="7684">
                  <a:solidFill>
                    <a:srgbClr val="22212B"/>
                  </a:solidFill>
                  <a:latin typeface="Knewave"/>
                </a:rPr>
                <a:t> </a:t>
              </a:r>
              <a:r>
                <a:rPr lang="en-US" sz="7684">
                  <a:solidFill>
                    <a:srgbClr val="C00000"/>
                  </a:solidFill>
                  <a:latin typeface="Knewave"/>
                </a:rPr>
                <a:t>TEAM MEMBERS </a:t>
              </a:r>
            </a:p>
          </p:txBody>
        </p:sp>
        <p:sp>
          <p:nvSpPr>
            <p:cNvPr id="5" name="TextBox 5"/>
            <p:cNvSpPr txBox="1"/>
            <p:nvPr/>
          </p:nvSpPr>
          <p:spPr>
            <a:xfrm>
              <a:off x="923243" y="2397612"/>
              <a:ext cx="23335156" cy="809606"/>
            </a:xfrm>
            <a:prstGeom prst="rect">
              <a:avLst/>
            </a:prstGeom>
          </p:spPr>
          <p:txBody>
            <a:bodyPr lIns="0" tIns="0" rIns="0" bIns="0" rtlCol="0" anchor="t">
              <a:spAutoFit/>
            </a:bodyPr>
            <a:lstStyle/>
            <a:p>
              <a:pPr algn="ctr">
                <a:lnSpc>
                  <a:spcPts val="4653"/>
                </a:lnSpc>
              </a:pPr>
              <a:endParaRPr/>
            </a:p>
          </p:txBody>
        </p:sp>
        <p:sp>
          <p:nvSpPr>
            <p:cNvPr id="6" name="TextBox 6"/>
            <p:cNvSpPr txBox="1"/>
            <p:nvPr/>
          </p:nvSpPr>
          <p:spPr>
            <a:xfrm>
              <a:off x="923243" y="3841184"/>
              <a:ext cx="23335156" cy="747541"/>
            </a:xfrm>
            <a:prstGeom prst="rect">
              <a:avLst/>
            </a:prstGeom>
          </p:spPr>
          <p:txBody>
            <a:bodyPr lIns="0" tIns="0" rIns="0" bIns="0" rtlCol="0" anchor="t">
              <a:spAutoFit/>
            </a:bodyPr>
            <a:lstStyle/>
            <a:p>
              <a:pPr algn="ctr">
                <a:lnSpc>
                  <a:spcPts val="5024"/>
                </a:lnSpc>
              </a:pPr>
              <a:endParaRPr/>
            </a:p>
          </p:txBody>
        </p:sp>
      </p:grpSp>
      <p:sp>
        <p:nvSpPr>
          <p:cNvPr id="7" name="TextBox 7"/>
          <p:cNvSpPr txBox="1"/>
          <p:nvPr/>
        </p:nvSpPr>
        <p:spPr>
          <a:xfrm>
            <a:off x="1012404" y="3182452"/>
            <a:ext cx="8512596" cy="3462486"/>
          </a:xfrm>
          <a:prstGeom prst="rect">
            <a:avLst/>
          </a:prstGeom>
        </p:spPr>
        <p:txBody>
          <a:bodyPr wrap="square" lIns="0" tIns="0" rIns="0" bIns="0" rtlCol="0" anchor="t">
            <a:spAutoFit/>
          </a:bodyPr>
          <a:lstStyle/>
          <a:p>
            <a:pPr algn="ctr">
              <a:lnSpc>
                <a:spcPts val="5375"/>
              </a:lnSpc>
              <a:spcBef>
                <a:spcPct val="0"/>
              </a:spcBef>
            </a:pPr>
            <a:r>
              <a:rPr lang="en-US" sz="3125" spc="250">
                <a:solidFill>
                  <a:srgbClr val="792D2C"/>
                </a:solidFill>
                <a:latin typeface="Quicksand"/>
              </a:rPr>
              <a:t>MAHMOUD MOHAMED ABD ELWAHAB</a:t>
            </a:r>
          </a:p>
          <a:p>
            <a:pPr algn="ctr">
              <a:lnSpc>
                <a:spcPts val="5375"/>
              </a:lnSpc>
              <a:spcBef>
                <a:spcPct val="0"/>
              </a:spcBef>
            </a:pPr>
            <a:r>
              <a:rPr lang="en-US" sz="3125" spc="250">
                <a:solidFill>
                  <a:srgbClr val="792D2C"/>
                </a:solidFill>
                <a:latin typeface="Quicksand"/>
              </a:rPr>
              <a:t>AMR KAMAL</a:t>
            </a:r>
          </a:p>
          <a:p>
            <a:pPr algn="ctr">
              <a:lnSpc>
                <a:spcPts val="5375"/>
              </a:lnSpc>
              <a:spcBef>
                <a:spcPct val="0"/>
              </a:spcBef>
            </a:pPr>
            <a:r>
              <a:rPr lang="en-US" sz="3125" spc="250">
                <a:solidFill>
                  <a:srgbClr val="792D2C"/>
                </a:solidFill>
                <a:latin typeface="Quicksand"/>
              </a:rPr>
              <a:t>MARWA ADEL</a:t>
            </a:r>
          </a:p>
          <a:p>
            <a:pPr algn="ctr">
              <a:lnSpc>
                <a:spcPts val="5375"/>
              </a:lnSpc>
              <a:spcBef>
                <a:spcPct val="0"/>
              </a:spcBef>
            </a:pPr>
            <a:r>
              <a:rPr lang="en-US" sz="3125" spc="250">
                <a:solidFill>
                  <a:srgbClr val="792D2C"/>
                </a:solidFill>
                <a:latin typeface="Quicksand"/>
              </a:rPr>
              <a:t>MARIAM MAHER</a:t>
            </a:r>
          </a:p>
          <a:p>
            <a:pPr algn="ctr">
              <a:lnSpc>
                <a:spcPts val="5375"/>
              </a:lnSpc>
              <a:spcBef>
                <a:spcPct val="0"/>
              </a:spcBef>
            </a:pPr>
            <a:r>
              <a:rPr lang="en-US" sz="3125" spc="250">
                <a:solidFill>
                  <a:srgbClr val="792D2C"/>
                </a:solidFill>
                <a:latin typeface="Quicksand"/>
              </a:rPr>
              <a:t>MOHAMED RAMDAN</a:t>
            </a:r>
          </a:p>
        </p:txBody>
      </p:sp>
      <p:sp>
        <p:nvSpPr>
          <p:cNvPr id="8" name="TextBox 8"/>
          <p:cNvSpPr txBox="1"/>
          <p:nvPr/>
        </p:nvSpPr>
        <p:spPr>
          <a:xfrm>
            <a:off x="3276600" y="7581900"/>
            <a:ext cx="3730257" cy="1051570"/>
          </a:xfrm>
          <a:prstGeom prst="rect">
            <a:avLst/>
          </a:prstGeom>
        </p:spPr>
        <p:txBody>
          <a:bodyPr wrap="square" lIns="0" tIns="0" rIns="0" bIns="0" rtlCol="0" anchor="t">
            <a:spAutoFit/>
          </a:bodyPr>
          <a:lstStyle/>
          <a:p>
            <a:pPr algn="ctr">
              <a:lnSpc>
                <a:spcPts val="4128"/>
              </a:lnSpc>
            </a:pPr>
            <a:r>
              <a:rPr lang="en-US" sz="2400" spc="144">
                <a:solidFill>
                  <a:srgbClr val="C00000"/>
                </a:solidFill>
                <a:latin typeface="Quicksand"/>
              </a:rPr>
              <a:t>Supervised by </a:t>
            </a:r>
          </a:p>
          <a:p>
            <a:pPr algn="ctr">
              <a:lnSpc>
                <a:spcPts val="4128"/>
              </a:lnSpc>
              <a:spcBef>
                <a:spcPct val="0"/>
              </a:spcBef>
            </a:pPr>
            <a:r>
              <a:rPr lang="en-US" sz="2400" spc="144">
                <a:solidFill>
                  <a:srgbClr val="792D2C"/>
                </a:solidFill>
                <a:latin typeface="Quicksand"/>
              </a:rPr>
              <a:t>Dr:Eman Abdelghafer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left)">
                                      <p:cBhvr>
                                        <p:cTn id="20" dur="500"/>
                                        <p:tgtEl>
                                          <p:spTgt spid="7">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wipe(left)">
                                      <p:cBhvr>
                                        <p:cTn id="26" dur="500"/>
                                        <p:tgtEl>
                                          <p:spTgt spid="7">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left)">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wipe(left)">
                                      <p:cBhvr>
                                        <p:cTn id="34" dur="500"/>
                                        <p:tgtEl>
                                          <p:spTgt spid="8">
                                            <p:txEl>
                                              <p:pRg st="0" end="0"/>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317138745"/>
              </p:ext>
            </p:extLst>
          </p:nvPr>
        </p:nvGraphicFramePr>
        <p:xfrm>
          <a:off x="685800" y="266700"/>
          <a:ext cx="16916400" cy="967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269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950974624"/>
              </p:ext>
            </p:extLst>
          </p:nvPr>
        </p:nvGraphicFramePr>
        <p:xfrm>
          <a:off x="228600" y="342900"/>
          <a:ext cx="17602200" cy="952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78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738004126"/>
              </p:ext>
            </p:extLst>
          </p:nvPr>
        </p:nvGraphicFramePr>
        <p:xfrm>
          <a:off x="457200" y="266700"/>
          <a:ext cx="17373600" cy="9525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07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064283581"/>
              </p:ext>
            </p:extLst>
          </p:nvPr>
        </p:nvGraphicFramePr>
        <p:xfrm>
          <a:off x="457200" y="266700"/>
          <a:ext cx="17373600" cy="9525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090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274" b="1277"/>
          <a:stretch/>
        </p:blipFill>
        <p:spPr>
          <a:xfrm>
            <a:off x="8200571" y="190446"/>
            <a:ext cx="9069340" cy="7772473"/>
          </a:xfrm>
          <a:prstGeom prst="rect">
            <a:avLst/>
          </a:prstGeom>
        </p:spPr>
      </p:pic>
      <p:sp>
        <p:nvSpPr>
          <p:cNvPr id="7" name="Rectangle 6"/>
          <p:cNvSpPr/>
          <p:nvPr/>
        </p:nvSpPr>
        <p:spPr>
          <a:xfrm>
            <a:off x="351971" y="8191500"/>
            <a:ext cx="16917940" cy="1938992"/>
          </a:xfrm>
          <a:prstGeom prst="rect">
            <a:avLst/>
          </a:prstGeom>
        </p:spPr>
        <p:txBody>
          <a:bodyPr wrap="square">
            <a:spAutoFit/>
          </a:bodyPr>
          <a:lstStyle/>
          <a:p>
            <a:r>
              <a:rPr lang="en-US" sz="2400"/>
              <a:t>we did augmentation on training set only with time_stretch and pitch_shift.</a:t>
            </a:r>
          </a:p>
          <a:p>
            <a:r>
              <a:rPr lang="en-US" sz="2400"/>
              <a:t>modified model  by adding 3 batch normalization layers,the first one after input layer, the second one after the first</a:t>
            </a:r>
            <a:r>
              <a:rPr lang="ar-EG" sz="2400"/>
              <a:t> </a:t>
            </a:r>
            <a:r>
              <a:rPr lang="en-US" sz="2400"/>
              <a:t>Conv layer and the last one after the second conv layer, changing dropout rate 0.1 in the first conv layer and 0.3 in the second conv layer, change kernel size to 12 and remove 2 dense layer from original model.</a:t>
            </a:r>
          </a:p>
          <a:p>
            <a:r>
              <a:rPr lang="en-US" sz="2400"/>
              <a:t>Achieved 86.47% on RAVDESS dataset and 75.00% on SAVEE dataset.</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4" y="54644"/>
            <a:ext cx="5486400" cy="3898232"/>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14" y="4145894"/>
            <a:ext cx="5486400" cy="3805083"/>
          </a:xfrm>
          <a:prstGeom prst="rect">
            <a:avLst/>
          </a:prstGeom>
        </p:spPr>
      </p:pic>
    </p:spTree>
    <p:extLst>
      <p:ext uri="{BB962C8B-B14F-4D97-AF65-F5344CB8AC3E}">
        <p14:creationId xmlns:p14="http://schemas.microsoft.com/office/powerpoint/2010/main" val="265412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left)">
                                      <p:cBhvr>
                                        <p:cTn id="25" dur="500"/>
                                        <p:tgtEl>
                                          <p:spTgt spid="7">
                                            <p:txEl>
                                              <p:pRg st="1" end="1"/>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left)">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73396839"/>
              </p:ext>
            </p:extLst>
          </p:nvPr>
        </p:nvGraphicFramePr>
        <p:xfrm>
          <a:off x="381000" y="800100"/>
          <a:ext cx="17449800" cy="8001000"/>
        </p:xfrm>
        <a:graphic>
          <a:graphicData uri="http://schemas.openxmlformats.org/drawingml/2006/table">
            <a:tbl>
              <a:tblPr firstRow="1" bandRow="1">
                <a:tableStyleId>{5C22544A-7EE6-4342-B048-85BDC9FD1C3A}</a:tableStyleId>
              </a:tblPr>
              <a:tblGrid>
                <a:gridCol w="5816600">
                  <a:extLst>
                    <a:ext uri="{9D8B030D-6E8A-4147-A177-3AD203B41FA5}">
                      <a16:colId xmlns:a16="http://schemas.microsoft.com/office/drawing/2014/main" val="20000"/>
                    </a:ext>
                  </a:extLst>
                </a:gridCol>
                <a:gridCol w="5816600">
                  <a:extLst>
                    <a:ext uri="{9D8B030D-6E8A-4147-A177-3AD203B41FA5}">
                      <a16:colId xmlns:a16="http://schemas.microsoft.com/office/drawing/2014/main" val="20001"/>
                    </a:ext>
                  </a:extLst>
                </a:gridCol>
                <a:gridCol w="5816600">
                  <a:extLst>
                    <a:ext uri="{9D8B030D-6E8A-4147-A177-3AD203B41FA5}">
                      <a16:colId xmlns:a16="http://schemas.microsoft.com/office/drawing/2014/main" val="20002"/>
                    </a:ext>
                  </a:extLst>
                </a:gridCol>
              </a:tblGrid>
              <a:tr h="1333500">
                <a:tc>
                  <a:txBody>
                    <a:bodyPr/>
                    <a:lstStyle/>
                    <a:p>
                      <a:pPr algn="ctr"/>
                      <a:r>
                        <a:rPr lang="en-US" sz="3200">
                          <a:solidFill>
                            <a:schemeClr val="bg1"/>
                          </a:solidFill>
                        </a:rPr>
                        <a:t>Hyper parameter</a:t>
                      </a:r>
                    </a:p>
                  </a:txBody>
                  <a:tcPr anchor="ctr">
                    <a:solidFill>
                      <a:srgbClr val="C00000"/>
                    </a:solidFill>
                  </a:tcPr>
                </a:tc>
                <a:tc>
                  <a:txBody>
                    <a:bodyPr/>
                    <a:lstStyle/>
                    <a:p>
                      <a:pPr algn="ctr"/>
                      <a:r>
                        <a:rPr lang="en-US" sz="3200">
                          <a:solidFill>
                            <a:schemeClr val="bg1"/>
                          </a:solidFill>
                        </a:rPr>
                        <a:t>Original model</a:t>
                      </a:r>
                    </a:p>
                  </a:txBody>
                  <a:tcPr anchor="ctr">
                    <a:solidFill>
                      <a:srgbClr val="C00000"/>
                    </a:solidFill>
                  </a:tcPr>
                </a:tc>
                <a:tc>
                  <a:txBody>
                    <a:bodyPr/>
                    <a:lstStyle/>
                    <a:p>
                      <a:pPr algn="ctr"/>
                      <a:r>
                        <a:rPr lang="en-US" sz="3200">
                          <a:solidFill>
                            <a:schemeClr val="bg1"/>
                          </a:solidFill>
                        </a:rPr>
                        <a:t>Our model</a:t>
                      </a:r>
                    </a:p>
                  </a:txBody>
                  <a:tcPr anchor="ctr">
                    <a:solidFill>
                      <a:srgbClr val="C00000"/>
                    </a:solidFill>
                  </a:tcPr>
                </a:tc>
                <a:extLst>
                  <a:ext uri="{0D108BD9-81ED-4DB2-BD59-A6C34878D82A}">
                    <a16:rowId xmlns:a16="http://schemas.microsoft.com/office/drawing/2014/main" val="10000"/>
                  </a:ext>
                </a:extLst>
              </a:tr>
              <a:tr h="1333500">
                <a:tc>
                  <a:txBody>
                    <a:bodyPr/>
                    <a:lstStyle/>
                    <a:p>
                      <a:pPr algn="ctr"/>
                      <a:r>
                        <a:rPr lang="en-US" sz="2400">
                          <a:solidFill>
                            <a:schemeClr val="bg1"/>
                          </a:solidFill>
                        </a:rPr>
                        <a:t>optimizer</a:t>
                      </a:r>
                    </a:p>
                  </a:txBody>
                  <a:tcPr anchor="ctr">
                    <a:solidFill>
                      <a:srgbClr val="20212A"/>
                    </a:solidFill>
                  </a:tcPr>
                </a:tc>
                <a:tc>
                  <a:txBody>
                    <a:bodyPr/>
                    <a:lstStyle/>
                    <a:p>
                      <a:pPr algn="ctr"/>
                      <a:r>
                        <a:rPr lang="en-US" sz="2400">
                          <a:solidFill>
                            <a:schemeClr val="bg1"/>
                          </a:solidFill>
                        </a:rPr>
                        <a:t>-----</a:t>
                      </a:r>
                    </a:p>
                  </a:txBody>
                  <a:tcPr anchor="ctr">
                    <a:solidFill>
                      <a:srgbClr val="20212A"/>
                    </a:solidFill>
                  </a:tcPr>
                </a:tc>
                <a:tc>
                  <a:txBody>
                    <a:bodyPr/>
                    <a:lstStyle/>
                    <a:p>
                      <a:pPr algn="ctr"/>
                      <a:r>
                        <a:rPr lang="en-US" sz="2400">
                          <a:solidFill>
                            <a:schemeClr val="bg1"/>
                          </a:solidFill>
                        </a:rPr>
                        <a:t>adam</a:t>
                      </a:r>
                    </a:p>
                  </a:txBody>
                  <a:tcPr anchor="ctr">
                    <a:solidFill>
                      <a:srgbClr val="20212A"/>
                    </a:solidFill>
                  </a:tcPr>
                </a:tc>
                <a:extLst>
                  <a:ext uri="{0D108BD9-81ED-4DB2-BD59-A6C34878D82A}">
                    <a16:rowId xmlns:a16="http://schemas.microsoft.com/office/drawing/2014/main" val="10001"/>
                  </a:ext>
                </a:extLst>
              </a:tr>
              <a:tr h="1333500">
                <a:tc>
                  <a:txBody>
                    <a:bodyPr/>
                    <a:lstStyle/>
                    <a:p>
                      <a:pPr algn="ctr"/>
                      <a:r>
                        <a:rPr lang="en-US" sz="2400">
                          <a:solidFill>
                            <a:schemeClr val="bg1"/>
                          </a:solidFill>
                        </a:rPr>
                        <a:t># epocs</a:t>
                      </a:r>
                    </a:p>
                  </a:txBody>
                  <a:tcPr anchor="ctr">
                    <a:solidFill>
                      <a:srgbClr val="20212A"/>
                    </a:solidFill>
                  </a:tcPr>
                </a:tc>
                <a:tc>
                  <a:txBody>
                    <a:bodyPr/>
                    <a:lstStyle/>
                    <a:p>
                      <a:pPr algn="ctr"/>
                      <a:r>
                        <a:rPr lang="en-US" sz="2400">
                          <a:solidFill>
                            <a:schemeClr val="bg1"/>
                          </a:solidFill>
                        </a:rPr>
                        <a:t>----</a:t>
                      </a:r>
                    </a:p>
                  </a:txBody>
                  <a:tcPr anchor="ctr">
                    <a:solidFill>
                      <a:srgbClr val="20212A"/>
                    </a:solidFill>
                  </a:tcPr>
                </a:tc>
                <a:tc>
                  <a:txBody>
                    <a:bodyPr/>
                    <a:lstStyle/>
                    <a:p>
                      <a:pPr algn="ctr"/>
                      <a:r>
                        <a:rPr lang="en-US" sz="2400">
                          <a:solidFill>
                            <a:schemeClr val="bg1"/>
                          </a:solidFill>
                        </a:rPr>
                        <a:t>400</a:t>
                      </a:r>
                    </a:p>
                  </a:txBody>
                  <a:tcPr anchor="ctr">
                    <a:solidFill>
                      <a:srgbClr val="20212A"/>
                    </a:solidFill>
                  </a:tcPr>
                </a:tc>
                <a:extLst>
                  <a:ext uri="{0D108BD9-81ED-4DB2-BD59-A6C34878D82A}">
                    <a16:rowId xmlns:a16="http://schemas.microsoft.com/office/drawing/2014/main" val="10002"/>
                  </a:ext>
                </a:extLst>
              </a:tr>
              <a:tr h="1333500">
                <a:tc>
                  <a:txBody>
                    <a:bodyPr/>
                    <a:lstStyle/>
                    <a:p>
                      <a:pPr algn="ctr"/>
                      <a:r>
                        <a:rPr lang="en-US" sz="2400">
                          <a:solidFill>
                            <a:schemeClr val="bg1"/>
                          </a:solidFill>
                        </a:rPr>
                        <a:t>Learning rate</a:t>
                      </a:r>
                    </a:p>
                  </a:txBody>
                  <a:tcPr anchor="ctr">
                    <a:solidFill>
                      <a:srgbClr val="20212A"/>
                    </a:solidFill>
                  </a:tcPr>
                </a:tc>
                <a:tc>
                  <a:txBody>
                    <a:bodyPr/>
                    <a:lstStyle/>
                    <a:p>
                      <a:pPr algn="ctr"/>
                      <a:r>
                        <a:rPr lang="en-US" sz="2400">
                          <a:solidFill>
                            <a:schemeClr val="bg1"/>
                          </a:solidFill>
                        </a:rPr>
                        <a:t>0.00002</a:t>
                      </a:r>
                    </a:p>
                  </a:txBody>
                  <a:tcPr anchor="ctr">
                    <a:solidFill>
                      <a:srgbClr val="20212A"/>
                    </a:solidFill>
                  </a:tcPr>
                </a:tc>
                <a:tc>
                  <a:txBody>
                    <a:bodyPr/>
                    <a:lstStyle/>
                    <a:p>
                      <a:pPr algn="ctr"/>
                      <a:r>
                        <a:rPr lang="en-US" sz="2400">
                          <a:solidFill>
                            <a:schemeClr val="bg1"/>
                          </a:solidFill>
                        </a:rPr>
                        <a:t>0.0002</a:t>
                      </a:r>
                    </a:p>
                  </a:txBody>
                  <a:tcPr anchor="ctr">
                    <a:solidFill>
                      <a:srgbClr val="20212A"/>
                    </a:solidFill>
                  </a:tcPr>
                </a:tc>
                <a:extLst>
                  <a:ext uri="{0D108BD9-81ED-4DB2-BD59-A6C34878D82A}">
                    <a16:rowId xmlns:a16="http://schemas.microsoft.com/office/drawing/2014/main" val="10003"/>
                  </a:ext>
                </a:extLst>
              </a:tr>
              <a:tr h="1333500">
                <a:tc rowSpan="2">
                  <a:txBody>
                    <a:bodyPr/>
                    <a:lstStyle/>
                    <a:p>
                      <a:pPr algn="ctr"/>
                      <a:r>
                        <a:rPr lang="en-US" sz="2400">
                          <a:solidFill>
                            <a:schemeClr val="bg1"/>
                          </a:solidFill>
                        </a:rPr>
                        <a:t>Drop out</a:t>
                      </a:r>
                      <a:r>
                        <a:rPr lang="en-US" sz="2400" baseline="0">
                          <a:solidFill>
                            <a:schemeClr val="bg1"/>
                          </a:solidFill>
                        </a:rPr>
                        <a:t> rate</a:t>
                      </a:r>
                      <a:endParaRPr lang="en-US" sz="2400">
                        <a:solidFill>
                          <a:schemeClr val="bg1"/>
                        </a:solidFill>
                      </a:endParaRPr>
                    </a:p>
                  </a:txBody>
                  <a:tcPr anchor="ctr">
                    <a:solidFill>
                      <a:srgbClr val="20212A"/>
                    </a:solidFill>
                  </a:tcPr>
                </a:tc>
                <a:tc rowSpan="2">
                  <a:txBody>
                    <a:bodyPr/>
                    <a:lstStyle/>
                    <a:p>
                      <a:pPr algn="ctr"/>
                      <a:r>
                        <a:rPr lang="en-US" sz="2400">
                          <a:solidFill>
                            <a:schemeClr val="bg1"/>
                          </a:solidFill>
                        </a:rPr>
                        <a:t>0.3</a:t>
                      </a:r>
                    </a:p>
                  </a:txBody>
                  <a:tcPr anchor="ctr">
                    <a:solidFill>
                      <a:srgbClr val="20212A"/>
                    </a:solidFill>
                  </a:tcPr>
                </a:tc>
                <a:tc>
                  <a:txBody>
                    <a:bodyPr/>
                    <a:lstStyle/>
                    <a:p>
                      <a:pPr algn="ctr"/>
                      <a:r>
                        <a:rPr lang="en-US" sz="2400">
                          <a:solidFill>
                            <a:schemeClr val="bg1"/>
                          </a:solidFill>
                        </a:rPr>
                        <a:t>0.1 in first Conv</a:t>
                      </a:r>
                      <a:r>
                        <a:rPr lang="en-US" sz="2400" baseline="0">
                          <a:solidFill>
                            <a:schemeClr val="bg1"/>
                          </a:solidFill>
                        </a:rPr>
                        <a:t> layer</a:t>
                      </a:r>
                      <a:endParaRPr lang="en-US" sz="2400">
                        <a:solidFill>
                          <a:schemeClr val="bg1"/>
                        </a:solidFill>
                      </a:endParaRPr>
                    </a:p>
                  </a:txBody>
                  <a:tcPr anchor="ctr">
                    <a:solidFill>
                      <a:srgbClr val="20212A"/>
                    </a:solidFill>
                  </a:tcPr>
                </a:tc>
                <a:extLst>
                  <a:ext uri="{0D108BD9-81ED-4DB2-BD59-A6C34878D82A}">
                    <a16:rowId xmlns:a16="http://schemas.microsoft.com/office/drawing/2014/main" val="10004"/>
                  </a:ext>
                </a:extLst>
              </a:tr>
              <a:tr h="1333500">
                <a:tc vMerge="1">
                  <a:txBody>
                    <a:bodyPr/>
                    <a:lstStyle/>
                    <a:p>
                      <a:pPr algn="ctr"/>
                      <a:endParaRPr lang="en-US" sz="2400">
                        <a:solidFill>
                          <a:schemeClr val="bg1"/>
                        </a:solidFill>
                      </a:endParaRPr>
                    </a:p>
                  </a:txBody>
                  <a:tcPr anchor="ctr">
                    <a:solidFill>
                      <a:srgbClr val="20212A"/>
                    </a:solidFill>
                  </a:tcPr>
                </a:tc>
                <a:tc vMerge="1">
                  <a:txBody>
                    <a:bodyPr/>
                    <a:lstStyle/>
                    <a:p>
                      <a:pPr algn="ctr"/>
                      <a:endParaRPr lang="en-US" sz="2400">
                        <a:solidFill>
                          <a:schemeClr val="bg1"/>
                        </a:solidFill>
                      </a:endParaRPr>
                    </a:p>
                  </a:txBody>
                  <a:tcPr anchor="ctr">
                    <a:solidFill>
                      <a:srgbClr val="20212A"/>
                    </a:solidFill>
                  </a:tcPr>
                </a:tc>
                <a:tc>
                  <a:txBody>
                    <a:bodyPr/>
                    <a:lstStyle/>
                    <a:p>
                      <a:pPr algn="ctr"/>
                      <a:r>
                        <a:rPr lang="en-US" sz="2400">
                          <a:solidFill>
                            <a:schemeClr val="bg1"/>
                          </a:solidFill>
                        </a:rPr>
                        <a:t>0.3 in second Conv</a:t>
                      </a:r>
                      <a:r>
                        <a:rPr lang="en-US" sz="2400" baseline="0">
                          <a:solidFill>
                            <a:schemeClr val="bg1"/>
                          </a:solidFill>
                        </a:rPr>
                        <a:t> layer</a:t>
                      </a:r>
                      <a:endParaRPr lang="en-US" sz="2400">
                        <a:solidFill>
                          <a:schemeClr val="bg1"/>
                        </a:solidFill>
                      </a:endParaRPr>
                    </a:p>
                  </a:txBody>
                  <a:tcPr anchor="ctr">
                    <a:solidFill>
                      <a:srgbClr val="20212A"/>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411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746777653"/>
              </p:ext>
            </p:extLst>
          </p:nvPr>
        </p:nvGraphicFramePr>
        <p:xfrm>
          <a:off x="457200" y="495300"/>
          <a:ext cx="17373600" cy="914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28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1578135" y="1134659"/>
            <a:ext cx="10852858" cy="823302"/>
          </a:xfrm>
          <a:prstGeom prst="rect">
            <a:avLst/>
          </a:prstGeom>
        </p:spPr>
        <p:txBody>
          <a:bodyPr lIns="0" tIns="0" rIns="0" bIns="0" rtlCol="0" anchor="t">
            <a:spAutoFit/>
          </a:bodyPr>
          <a:lstStyle/>
          <a:p>
            <a:pPr algn="l">
              <a:lnSpc>
                <a:spcPts val="6820"/>
              </a:lnSpc>
            </a:pPr>
            <a:r>
              <a:rPr lang="en-US" sz="5500" spc="109">
                <a:solidFill>
                  <a:srgbClr val="C00000"/>
                </a:solidFill>
                <a:latin typeface="Quicksand Bold"/>
              </a:rPr>
              <a:t>Phases</a:t>
            </a:r>
          </a:p>
        </p:txBody>
      </p:sp>
      <p:sp>
        <p:nvSpPr>
          <p:cNvPr id="3" name="AutoShape 3"/>
          <p:cNvSpPr/>
          <p:nvPr/>
        </p:nvSpPr>
        <p:spPr>
          <a:xfrm>
            <a:off x="6646674" y="3079242"/>
            <a:ext cx="4994652" cy="5867837"/>
          </a:xfrm>
          <a:prstGeom prst="rect">
            <a:avLst/>
          </a:prstGeom>
          <a:solidFill>
            <a:srgbClr val="20212A"/>
          </a:solidFill>
        </p:spPr>
      </p:sp>
      <p:sp>
        <p:nvSpPr>
          <p:cNvPr id="4" name="AutoShape 4"/>
          <p:cNvSpPr/>
          <p:nvPr/>
        </p:nvSpPr>
        <p:spPr>
          <a:xfrm>
            <a:off x="12249386" y="2002069"/>
            <a:ext cx="4994652" cy="6282862"/>
          </a:xfrm>
          <a:prstGeom prst="rect">
            <a:avLst/>
          </a:prstGeom>
          <a:solidFill>
            <a:srgbClr val="20212A"/>
          </a:solidFill>
        </p:spPr>
      </p:sp>
      <p:sp>
        <p:nvSpPr>
          <p:cNvPr id="5" name="AutoShape 5"/>
          <p:cNvSpPr/>
          <p:nvPr/>
        </p:nvSpPr>
        <p:spPr>
          <a:xfrm>
            <a:off x="1028700" y="4333064"/>
            <a:ext cx="4994652" cy="5690157"/>
          </a:xfrm>
          <a:prstGeom prst="rect">
            <a:avLst/>
          </a:prstGeom>
          <a:solidFill>
            <a:srgbClr val="20212A"/>
          </a:solidFill>
        </p:spPr>
      </p:sp>
      <p:grpSp>
        <p:nvGrpSpPr>
          <p:cNvPr id="6" name="Group 6"/>
          <p:cNvGrpSpPr/>
          <p:nvPr/>
        </p:nvGrpSpPr>
        <p:grpSpPr>
          <a:xfrm>
            <a:off x="1028700" y="2860828"/>
            <a:ext cx="4994652" cy="1472236"/>
            <a:chOff x="0" y="0"/>
            <a:chExt cx="6659536" cy="1962981"/>
          </a:xfrm>
          <a:solidFill>
            <a:srgbClr val="C00000"/>
          </a:solidFill>
        </p:grpSpPr>
        <p:sp>
          <p:nvSpPr>
            <p:cNvPr id="7" name="AutoShape 7"/>
            <p:cNvSpPr/>
            <p:nvPr/>
          </p:nvSpPr>
          <p:spPr>
            <a:xfrm>
              <a:off x="0" y="0"/>
              <a:ext cx="6659536" cy="1962981"/>
            </a:xfrm>
            <a:prstGeom prst="rect">
              <a:avLst/>
            </a:prstGeom>
            <a:grpFill/>
          </p:spPr>
        </p:sp>
        <p:sp>
          <p:nvSpPr>
            <p:cNvPr id="8" name="TextBox 8"/>
            <p:cNvSpPr txBox="1"/>
            <p:nvPr/>
          </p:nvSpPr>
          <p:spPr>
            <a:xfrm>
              <a:off x="712231" y="267115"/>
              <a:ext cx="5235075" cy="1387475"/>
            </a:xfrm>
            <a:prstGeom prst="rect">
              <a:avLst/>
            </a:prstGeom>
            <a:grpFill/>
          </p:spPr>
          <p:txBody>
            <a:bodyPr lIns="0" tIns="0" rIns="0" bIns="0" rtlCol="0" anchor="t">
              <a:spAutoFit/>
            </a:bodyPr>
            <a:lstStyle/>
            <a:p>
              <a:pPr algn="ctr">
                <a:lnSpc>
                  <a:spcPts val="4200"/>
                </a:lnSpc>
              </a:pPr>
              <a:r>
                <a:rPr lang="en-US" sz="3000" spc="363">
                  <a:solidFill>
                    <a:srgbClr val="EDE6E2"/>
                  </a:solidFill>
                  <a:latin typeface="Quicksand"/>
                </a:rPr>
                <a:t>AUDIO PHASE</a:t>
              </a:r>
            </a:p>
            <a:p>
              <a:pPr algn="ctr">
                <a:lnSpc>
                  <a:spcPts val="4200"/>
                </a:lnSpc>
              </a:pPr>
              <a:r>
                <a:rPr lang="en-US" sz="3000" spc="363">
                  <a:solidFill>
                    <a:srgbClr val="EDE6E2"/>
                  </a:solidFill>
                  <a:latin typeface="Quicksand"/>
                </a:rPr>
                <a:t>FINISHED</a:t>
              </a:r>
            </a:p>
          </p:txBody>
        </p:sp>
      </p:grpSp>
      <p:sp>
        <p:nvSpPr>
          <p:cNvPr id="9" name="TextBox 9"/>
          <p:cNvSpPr txBox="1"/>
          <p:nvPr/>
        </p:nvSpPr>
        <p:spPr>
          <a:xfrm>
            <a:off x="1304977" y="4908275"/>
            <a:ext cx="4442097" cy="4833712"/>
          </a:xfrm>
          <a:prstGeom prst="rect">
            <a:avLst/>
          </a:prstGeom>
        </p:spPr>
        <p:txBody>
          <a:bodyPr lIns="0" tIns="0" rIns="0" bIns="0" rtlCol="0" anchor="t">
            <a:spAutoFit/>
          </a:bodyPr>
          <a:lstStyle/>
          <a:p>
            <a:pPr marL="483400" lvl="1" indent="-241700">
              <a:lnSpc>
                <a:spcPts val="3851"/>
              </a:lnSpc>
              <a:buFont typeface="Arial"/>
              <a:buChar char="•"/>
            </a:pPr>
            <a:r>
              <a:rPr lang="en-US" sz="2238" spc="134">
                <a:solidFill>
                  <a:srgbClr val="EDE6E2"/>
                </a:solidFill>
                <a:latin typeface="Quicksand"/>
              </a:rPr>
              <a:t>Run Different audio model based on MFCC and mel spectogram.</a:t>
            </a:r>
          </a:p>
          <a:p>
            <a:pPr marL="483400" lvl="1" indent="-241700">
              <a:lnSpc>
                <a:spcPts val="3851"/>
              </a:lnSpc>
              <a:buFont typeface="Arial"/>
              <a:buChar char="•"/>
            </a:pPr>
            <a:r>
              <a:rPr lang="en-US" sz="2238" spc="134">
                <a:solidFill>
                  <a:srgbClr val="EDE6E2"/>
                </a:solidFill>
                <a:latin typeface="Quicksand"/>
              </a:rPr>
              <a:t>try to modify Audio Models with highest accuracy.</a:t>
            </a:r>
          </a:p>
          <a:p>
            <a:pPr marL="483400" lvl="1" indent="-241700">
              <a:lnSpc>
                <a:spcPts val="3851"/>
              </a:lnSpc>
              <a:buFont typeface="Arial"/>
              <a:buChar char="•"/>
            </a:pPr>
            <a:r>
              <a:rPr lang="en-US" sz="2238" spc="134">
                <a:solidFill>
                  <a:srgbClr val="EDE6E2"/>
                </a:solidFill>
                <a:latin typeface="Quicksand"/>
              </a:rPr>
              <a:t>Collecting and comparing results </a:t>
            </a:r>
          </a:p>
          <a:p>
            <a:pPr>
              <a:lnSpc>
                <a:spcPts val="3851"/>
              </a:lnSpc>
            </a:pPr>
            <a:endParaRPr lang="en-US" sz="2238" spc="134">
              <a:solidFill>
                <a:srgbClr val="EDE6E2"/>
              </a:solidFill>
              <a:latin typeface="Quicksand"/>
            </a:endParaRPr>
          </a:p>
          <a:p>
            <a:pPr>
              <a:lnSpc>
                <a:spcPts val="3851"/>
              </a:lnSpc>
            </a:pPr>
            <a:endParaRPr lang="en-US" sz="2238" spc="134">
              <a:solidFill>
                <a:srgbClr val="EDE6E2"/>
              </a:solidFill>
              <a:latin typeface="Quicksand"/>
            </a:endParaRPr>
          </a:p>
        </p:txBody>
      </p:sp>
      <p:sp>
        <p:nvSpPr>
          <p:cNvPr id="10" name="TextBox 10"/>
          <p:cNvSpPr txBox="1"/>
          <p:nvPr/>
        </p:nvSpPr>
        <p:spPr>
          <a:xfrm>
            <a:off x="7196109" y="4504665"/>
            <a:ext cx="3895782" cy="5213604"/>
          </a:xfrm>
          <a:prstGeom prst="rect">
            <a:avLst/>
          </a:prstGeom>
        </p:spPr>
        <p:txBody>
          <a:bodyPr lIns="0" tIns="0" rIns="0" bIns="0" rtlCol="0" anchor="t">
            <a:spAutoFit/>
          </a:bodyPr>
          <a:lstStyle/>
          <a:p>
            <a:pPr marL="518160" lvl="1" indent="-259080">
              <a:lnSpc>
                <a:spcPts val="4128"/>
              </a:lnSpc>
              <a:buFont typeface="Arial"/>
              <a:buChar char="•"/>
            </a:pPr>
            <a:r>
              <a:rPr lang="en-US" sz="2400" spc="144">
                <a:solidFill>
                  <a:srgbClr val="EDE6E2"/>
                </a:solidFill>
                <a:latin typeface="Quicksand"/>
              </a:rPr>
              <a:t>Training and Testing different Models with different techniques</a:t>
            </a:r>
          </a:p>
          <a:p>
            <a:pPr marL="518160" lvl="1" indent="-259080">
              <a:lnSpc>
                <a:spcPts val="4128"/>
              </a:lnSpc>
              <a:buFont typeface="Arial"/>
              <a:buChar char="•"/>
            </a:pPr>
            <a:r>
              <a:rPr lang="en-US" sz="2400" spc="144">
                <a:solidFill>
                  <a:srgbClr val="EDE6E2"/>
                </a:solidFill>
                <a:latin typeface="Quicksand"/>
              </a:rPr>
              <a:t>try to modify Models with highest accuracy.</a:t>
            </a:r>
          </a:p>
          <a:p>
            <a:pPr marL="518160" lvl="1" indent="-259080">
              <a:lnSpc>
                <a:spcPts val="4128"/>
              </a:lnSpc>
              <a:buFont typeface="Arial"/>
              <a:buChar char="•"/>
            </a:pPr>
            <a:r>
              <a:rPr lang="en-US" sz="2400" spc="144">
                <a:solidFill>
                  <a:srgbClr val="EDE6E2"/>
                </a:solidFill>
                <a:latin typeface="Quicksand"/>
              </a:rPr>
              <a:t>Collecting and comparing results </a:t>
            </a:r>
          </a:p>
          <a:p>
            <a:pPr algn="ctr">
              <a:lnSpc>
                <a:spcPts val="4128"/>
              </a:lnSpc>
            </a:pPr>
            <a:endParaRPr lang="en-US" sz="2400" spc="144">
              <a:solidFill>
                <a:srgbClr val="EDE6E2"/>
              </a:solidFill>
              <a:latin typeface="Quicksand"/>
            </a:endParaRPr>
          </a:p>
          <a:p>
            <a:pPr algn="ctr">
              <a:lnSpc>
                <a:spcPts val="4128"/>
              </a:lnSpc>
            </a:pPr>
            <a:endParaRPr lang="en-US" sz="2400" spc="144">
              <a:solidFill>
                <a:srgbClr val="EDE6E2"/>
              </a:solidFill>
              <a:latin typeface="Quicksand"/>
            </a:endParaRPr>
          </a:p>
        </p:txBody>
      </p:sp>
      <p:sp>
        <p:nvSpPr>
          <p:cNvPr id="11" name="TextBox 11"/>
          <p:cNvSpPr txBox="1"/>
          <p:nvPr/>
        </p:nvSpPr>
        <p:spPr>
          <a:xfrm>
            <a:off x="12798821" y="4583913"/>
            <a:ext cx="3895782" cy="2594229"/>
          </a:xfrm>
          <a:prstGeom prst="rect">
            <a:avLst/>
          </a:prstGeom>
        </p:spPr>
        <p:txBody>
          <a:bodyPr lIns="0" tIns="0" rIns="0" bIns="0" rtlCol="0" anchor="t">
            <a:spAutoFit/>
          </a:bodyPr>
          <a:lstStyle/>
          <a:p>
            <a:pPr marL="518160" lvl="1" indent="-259080" algn="ctr">
              <a:lnSpc>
                <a:spcPts val="4128"/>
              </a:lnSpc>
              <a:buFont typeface="Arial"/>
              <a:buChar char="•"/>
            </a:pPr>
            <a:r>
              <a:rPr lang="en-US" sz="2400" spc="144">
                <a:solidFill>
                  <a:srgbClr val="EDE6E2"/>
                </a:solidFill>
                <a:latin typeface="Quicksand"/>
              </a:rPr>
              <a:t>try to find best method for fusion.</a:t>
            </a:r>
          </a:p>
          <a:p>
            <a:pPr marL="518160" lvl="1" indent="-259080" algn="ctr">
              <a:lnSpc>
                <a:spcPts val="4128"/>
              </a:lnSpc>
              <a:buFont typeface="Arial"/>
              <a:buChar char="•"/>
            </a:pPr>
            <a:r>
              <a:rPr lang="en-US" sz="2400" spc="72">
                <a:solidFill>
                  <a:srgbClr val="EDE6E2"/>
                </a:solidFill>
                <a:latin typeface="Arimo"/>
              </a:rPr>
              <a:t>Collecting and comparing results </a:t>
            </a:r>
          </a:p>
          <a:p>
            <a:pPr algn="ctr">
              <a:lnSpc>
                <a:spcPts val="4128"/>
              </a:lnSpc>
            </a:pPr>
            <a:endParaRPr lang="en-US" sz="2400" spc="72">
              <a:solidFill>
                <a:srgbClr val="EDE6E2"/>
              </a:solidFill>
              <a:latin typeface="Arimo"/>
            </a:endParaRPr>
          </a:p>
        </p:txBody>
      </p:sp>
      <p:grpSp>
        <p:nvGrpSpPr>
          <p:cNvPr id="12" name="Group 12"/>
          <p:cNvGrpSpPr/>
          <p:nvPr/>
        </p:nvGrpSpPr>
        <p:grpSpPr>
          <a:xfrm>
            <a:off x="6646674" y="1054145"/>
            <a:ext cx="4994652" cy="3072436"/>
            <a:chOff x="0" y="0"/>
            <a:chExt cx="6659536" cy="4096581"/>
          </a:xfrm>
          <a:solidFill>
            <a:srgbClr val="C00000"/>
          </a:solidFill>
        </p:grpSpPr>
        <p:sp>
          <p:nvSpPr>
            <p:cNvPr id="13" name="AutoShape 13"/>
            <p:cNvSpPr/>
            <p:nvPr/>
          </p:nvSpPr>
          <p:spPr>
            <a:xfrm>
              <a:off x="0" y="0"/>
              <a:ext cx="6659536" cy="4096581"/>
            </a:xfrm>
            <a:prstGeom prst="rect">
              <a:avLst/>
            </a:prstGeom>
            <a:grpFill/>
          </p:spPr>
        </p:sp>
        <p:sp>
          <p:nvSpPr>
            <p:cNvPr id="14" name="TextBox 14"/>
            <p:cNvSpPr txBox="1"/>
            <p:nvPr/>
          </p:nvSpPr>
          <p:spPr>
            <a:xfrm>
              <a:off x="712231" y="267115"/>
              <a:ext cx="5235075" cy="3521075"/>
            </a:xfrm>
            <a:prstGeom prst="rect">
              <a:avLst/>
            </a:prstGeom>
            <a:grpFill/>
          </p:spPr>
          <p:txBody>
            <a:bodyPr lIns="0" tIns="0" rIns="0" bIns="0" rtlCol="0" anchor="t">
              <a:spAutoFit/>
            </a:bodyPr>
            <a:lstStyle/>
            <a:p>
              <a:pPr algn="ctr">
                <a:lnSpc>
                  <a:spcPts val="4200"/>
                </a:lnSpc>
              </a:pPr>
              <a:r>
                <a:rPr lang="en-US" sz="3000" spc="363">
                  <a:solidFill>
                    <a:srgbClr val="EDE6E2"/>
                  </a:solidFill>
                  <a:latin typeface="Quicksand"/>
                </a:rPr>
                <a:t>VIDEO PHASE</a:t>
              </a:r>
            </a:p>
            <a:p>
              <a:pPr algn="ctr">
                <a:lnSpc>
                  <a:spcPts val="4200"/>
                </a:lnSpc>
              </a:pPr>
              <a:r>
                <a:rPr lang="en-US" sz="3000" spc="363">
                  <a:solidFill>
                    <a:srgbClr val="EDE6E2"/>
                  </a:solidFill>
                  <a:latin typeface="Quicksand"/>
                </a:rPr>
                <a:t>START:7/3/2022</a:t>
              </a:r>
            </a:p>
            <a:p>
              <a:pPr algn="ctr">
                <a:lnSpc>
                  <a:spcPts val="4200"/>
                </a:lnSpc>
              </a:pPr>
              <a:r>
                <a:rPr lang="en-US" sz="3000" spc="363">
                  <a:solidFill>
                    <a:srgbClr val="EDE6E2"/>
                  </a:solidFill>
                  <a:latin typeface="Quicksand"/>
                </a:rPr>
                <a:t>END:23/4/2022</a:t>
              </a:r>
            </a:p>
            <a:p>
              <a:pPr algn="ctr">
                <a:lnSpc>
                  <a:spcPts val="4200"/>
                </a:lnSpc>
              </a:pPr>
              <a:r>
                <a:rPr lang="en-US" sz="3000" spc="363">
                  <a:solidFill>
                    <a:srgbClr val="EDE6E2"/>
                  </a:solidFill>
                  <a:latin typeface="Quicksand"/>
                </a:rPr>
                <a:t>DURATION: 48 DAYS</a:t>
              </a:r>
            </a:p>
          </p:txBody>
        </p:sp>
      </p:grpSp>
      <p:grpSp>
        <p:nvGrpSpPr>
          <p:cNvPr id="15" name="Group 15"/>
          <p:cNvGrpSpPr/>
          <p:nvPr/>
        </p:nvGrpSpPr>
        <p:grpSpPr>
          <a:xfrm>
            <a:off x="12249386" y="791210"/>
            <a:ext cx="4994652" cy="3072436"/>
            <a:chOff x="0" y="0"/>
            <a:chExt cx="6659536" cy="4096581"/>
          </a:xfrm>
          <a:solidFill>
            <a:srgbClr val="C00000"/>
          </a:solidFill>
        </p:grpSpPr>
        <p:sp>
          <p:nvSpPr>
            <p:cNvPr id="16" name="AutoShape 16"/>
            <p:cNvSpPr/>
            <p:nvPr/>
          </p:nvSpPr>
          <p:spPr>
            <a:xfrm>
              <a:off x="0" y="0"/>
              <a:ext cx="6659536" cy="4096581"/>
            </a:xfrm>
            <a:prstGeom prst="rect">
              <a:avLst/>
            </a:prstGeom>
            <a:grpFill/>
          </p:spPr>
        </p:sp>
        <p:sp>
          <p:nvSpPr>
            <p:cNvPr id="17" name="TextBox 17"/>
            <p:cNvSpPr txBox="1"/>
            <p:nvPr/>
          </p:nvSpPr>
          <p:spPr>
            <a:xfrm>
              <a:off x="712231" y="267115"/>
              <a:ext cx="5235075" cy="3521075"/>
            </a:xfrm>
            <a:prstGeom prst="rect">
              <a:avLst/>
            </a:prstGeom>
            <a:grpFill/>
          </p:spPr>
          <p:txBody>
            <a:bodyPr lIns="0" tIns="0" rIns="0" bIns="0" rtlCol="0" anchor="t">
              <a:spAutoFit/>
            </a:bodyPr>
            <a:lstStyle/>
            <a:p>
              <a:pPr algn="ctr">
                <a:lnSpc>
                  <a:spcPts val="4200"/>
                </a:lnSpc>
              </a:pPr>
              <a:r>
                <a:rPr lang="en-US" sz="3000" spc="363">
                  <a:solidFill>
                    <a:srgbClr val="EDE6E2"/>
                  </a:solidFill>
                  <a:latin typeface="Quicksand"/>
                </a:rPr>
                <a:t>FUSION PHASE</a:t>
              </a:r>
            </a:p>
            <a:p>
              <a:pPr algn="ctr">
                <a:lnSpc>
                  <a:spcPts val="4200"/>
                </a:lnSpc>
              </a:pPr>
              <a:r>
                <a:rPr lang="en-US" sz="3000" spc="363">
                  <a:solidFill>
                    <a:srgbClr val="EDE6E2"/>
                  </a:solidFill>
                  <a:latin typeface="Quicksand"/>
                </a:rPr>
                <a:t>START:25/4/2022</a:t>
              </a:r>
            </a:p>
            <a:p>
              <a:pPr algn="ctr">
                <a:lnSpc>
                  <a:spcPts val="4200"/>
                </a:lnSpc>
              </a:pPr>
              <a:r>
                <a:rPr lang="en-US" sz="3000" spc="363">
                  <a:solidFill>
                    <a:srgbClr val="EDE6E2"/>
                  </a:solidFill>
                  <a:latin typeface="Quicksand"/>
                </a:rPr>
                <a:t>END:14/5/2022</a:t>
              </a:r>
            </a:p>
            <a:p>
              <a:pPr algn="ctr">
                <a:lnSpc>
                  <a:spcPts val="4200"/>
                </a:lnSpc>
              </a:pPr>
              <a:r>
                <a:rPr lang="en-US" sz="3000" spc="363">
                  <a:solidFill>
                    <a:srgbClr val="EDE6E2"/>
                  </a:solidFill>
                  <a:latin typeface="Quicksand"/>
                </a:rPr>
                <a:t>DURATION: 20 DAYS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pSp>
        <p:nvGrpSpPr>
          <p:cNvPr id="2" name="Group 2"/>
          <p:cNvGrpSpPr/>
          <p:nvPr/>
        </p:nvGrpSpPr>
        <p:grpSpPr>
          <a:xfrm>
            <a:off x="381000" y="641317"/>
            <a:ext cx="17602200" cy="9428119"/>
            <a:chOff x="0" y="0"/>
            <a:chExt cx="19398073" cy="12570825"/>
          </a:xfrm>
        </p:grpSpPr>
        <p:sp>
          <p:nvSpPr>
            <p:cNvPr id="3" name="TextBox 3"/>
            <p:cNvSpPr txBox="1"/>
            <p:nvPr/>
          </p:nvSpPr>
          <p:spPr>
            <a:xfrm>
              <a:off x="0" y="0"/>
              <a:ext cx="19398073" cy="1312753"/>
            </a:xfrm>
            <a:prstGeom prst="rect">
              <a:avLst/>
            </a:prstGeom>
          </p:spPr>
          <p:txBody>
            <a:bodyPr lIns="0" tIns="0" rIns="0" bIns="0" rtlCol="0" anchor="t">
              <a:spAutoFit/>
            </a:bodyPr>
            <a:lstStyle/>
            <a:p>
              <a:pPr algn="ctr">
                <a:lnSpc>
                  <a:spcPts val="7680"/>
                </a:lnSpc>
              </a:pPr>
              <a:r>
                <a:rPr lang="en-US" sz="6400">
                  <a:solidFill>
                    <a:srgbClr val="22212B"/>
                  </a:solidFill>
                  <a:latin typeface="Knewave"/>
                </a:rPr>
                <a:t> </a:t>
              </a:r>
              <a:r>
                <a:rPr lang="en-US" sz="6400">
                  <a:solidFill>
                    <a:srgbClr val="C00000"/>
                  </a:solidFill>
                  <a:latin typeface="Knewave"/>
                </a:rPr>
                <a:t>REFERENCES</a:t>
              </a:r>
              <a:r>
                <a:rPr lang="en-US" sz="6400">
                  <a:solidFill>
                    <a:srgbClr val="22212B"/>
                  </a:solidFill>
                  <a:latin typeface="Knewave"/>
                </a:rPr>
                <a:t> </a:t>
              </a:r>
            </a:p>
          </p:txBody>
        </p:sp>
        <p:sp>
          <p:nvSpPr>
            <p:cNvPr id="4" name="TextBox 4"/>
            <p:cNvSpPr txBox="1"/>
            <p:nvPr/>
          </p:nvSpPr>
          <p:spPr>
            <a:xfrm>
              <a:off x="711198" y="2008058"/>
              <a:ext cx="17975677" cy="663194"/>
            </a:xfrm>
            <a:prstGeom prst="rect">
              <a:avLst/>
            </a:prstGeom>
          </p:spPr>
          <p:txBody>
            <a:bodyPr lIns="0" tIns="0" rIns="0" bIns="0" rtlCol="0" anchor="t">
              <a:spAutoFit/>
            </a:bodyPr>
            <a:lstStyle/>
            <a:p>
              <a:pPr algn="ctr">
                <a:lnSpc>
                  <a:spcPts val="3875"/>
                </a:lnSpc>
              </a:pPr>
              <a:endParaRPr/>
            </a:p>
          </p:txBody>
        </p:sp>
        <p:sp>
          <p:nvSpPr>
            <p:cNvPr id="5" name="TextBox 5"/>
            <p:cNvSpPr txBox="1"/>
            <p:nvPr/>
          </p:nvSpPr>
          <p:spPr>
            <a:xfrm>
              <a:off x="687205" y="2106423"/>
              <a:ext cx="17975677" cy="10464402"/>
            </a:xfrm>
            <a:prstGeom prst="rect">
              <a:avLst/>
            </a:prstGeom>
          </p:spPr>
          <p:txBody>
            <a:bodyPr lIns="0" tIns="0" rIns="0" bIns="0" rtlCol="0" anchor="t">
              <a:spAutoFit/>
            </a:bodyPr>
            <a:lstStyle/>
            <a:p>
              <a:pPr>
                <a:lnSpc>
                  <a:spcPts val="3422"/>
                </a:lnSpc>
              </a:pPr>
              <a:r>
                <a:rPr lang="en-US" sz="2100" spc="126">
                  <a:solidFill>
                    <a:srgbClr val="22212B"/>
                  </a:solidFill>
                  <a:latin typeface="Quicksand"/>
                </a:rPr>
                <a:t>[1] Kataria, Gaurav, et al. "Emotion Recognition from Speech Signals Using Machine Learning and Deep Learning Techniques." Concepts and Real-Time Applications of Deep Learning. Springer, Cham, 2021. 63-73.</a:t>
              </a:r>
            </a:p>
            <a:p>
              <a:pPr>
                <a:lnSpc>
                  <a:spcPts val="3422"/>
                </a:lnSpc>
              </a:pPr>
              <a:r>
                <a:rPr lang="en-US" sz="2100" spc="126">
                  <a:solidFill>
                    <a:srgbClr val="22212B"/>
                  </a:solidFill>
                  <a:latin typeface="Quicksand"/>
                  <a:hlinkClick r:id="rId2"/>
                </a:rPr>
                <a:t>https://doi.org/10.1007/978-3-030-76167-7_4#DOI</a:t>
              </a:r>
              <a:endParaRPr lang="en-US" sz="2100" spc="126">
                <a:solidFill>
                  <a:srgbClr val="22212B"/>
                </a:solidFill>
                <a:latin typeface="Quicksand"/>
              </a:endParaRPr>
            </a:p>
            <a:p>
              <a:pPr>
                <a:lnSpc>
                  <a:spcPts val="3422"/>
                </a:lnSpc>
              </a:pPr>
              <a:endParaRPr lang="en-US" sz="2100" spc="126">
                <a:solidFill>
                  <a:srgbClr val="22212B"/>
                </a:solidFill>
                <a:latin typeface="Quicksand"/>
              </a:endParaRPr>
            </a:p>
            <a:p>
              <a:pPr>
                <a:lnSpc>
                  <a:spcPts val="3422"/>
                </a:lnSpc>
              </a:pPr>
              <a:r>
                <a:rPr lang="en-US" sz="2100" spc="126">
                  <a:solidFill>
                    <a:srgbClr val="22212B"/>
                  </a:solidFill>
                  <a:latin typeface="Quicksand"/>
                </a:rPr>
                <a:t>[2] S. O. S. R. D. S. a. D. M. Sarala Padi, "Improved Speech Emotion Recognition using Transfer Learning and Spectrogram Augmentation," International Conference on Multimodal Interaction (ICMI ’21),, p. 8, 2021. </a:t>
              </a:r>
            </a:p>
            <a:p>
              <a:pPr>
                <a:lnSpc>
                  <a:spcPts val="3422"/>
                </a:lnSpc>
              </a:pPr>
              <a:endParaRPr lang="en-US" sz="2100" spc="126">
                <a:solidFill>
                  <a:srgbClr val="22212B"/>
                </a:solidFill>
                <a:latin typeface="Quicksand"/>
              </a:endParaRPr>
            </a:p>
            <a:p>
              <a:pPr>
                <a:lnSpc>
                  <a:spcPts val="3422"/>
                </a:lnSpc>
              </a:pPr>
              <a:r>
                <a:rPr lang="en-US" sz="2100" spc="126">
                  <a:solidFill>
                    <a:srgbClr val="22212B"/>
                  </a:solidFill>
                  <a:latin typeface="Quicksand"/>
                </a:rPr>
                <a:t>[3] B. Puterka and J. Kacur, "Time Window Analysis for Automatic Speech Emotion Recognition," IEEE, p. 4, 16- 19 9 2018.</a:t>
              </a:r>
            </a:p>
            <a:p>
              <a:pPr>
                <a:lnSpc>
                  <a:spcPts val="3422"/>
                </a:lnSpc>
              </a:pPr>
              <a:endParaRPr lang="en-US" sz="2100" spc="126">
                <a:solidFill>
                  <a:srgbClr val="22212B"/>
                </a:solidFill>
                <a:latin typeface="Quicksand"/>
              </a:endParaRPr>
            </a:p>
            <a:p>
              <a:pPr>
                <a:lnSpc>
                  <a:spcPts val="3422"/>
                </a:lnSpc>
              </a:pPr>
              <a:r>
                <a:rPr lang="en-US" sz="2100" spc="126">
                  <a:solidFill>
                    <a:srgbClr val="22212B"/>
                  </a:solidFill>
                  <a:latin typeface="Quicksand"/>
                </a:rPr>
                <a:t>[4] X. X. C. a. C. C. Wang, "Human emotion recognition by optimally fusing facial expression and speech feature," 2020. </a:t>
              </a:r>
            </a:p>
            <a:p>
              <a:pPr>
                <a:lnSpc>
                  <a:spcPts val="3422"/>
                </a:lnSpc>
              </a:pPr>
              <a:endParaRPr lang="en-US" sz="2100" spc="126">
                <a:solidFill>
                  <a:srgbClr val="22212B"/>
                </a:solidFill>
                <a:latin typeface="Quicksand"/>
              </a:endParaRPr>
            </a:p>
            <a:p>
              <a:pPr>
                <a:lnSpc>
                  <a:spcPts val="3422"/>
                </a:lnSpc>
              </a:pPr>
              <a:r>
                <a:rPr lang="en-US" sz="2000" spc="129">
                  <a:solidFill>
                    <a:srgbClr val="000000"/>
                  </a:solidFill>
                  <a:latin typeface="Quicksand"/>
                </a:rPr>
                <a:t>[5] &amp;. S. R. Arnold Sachith A Hans, "A CNN-LSTM BASED DEEP NEURAL NETWORKS FOR FACIAL EMOTION DETECTION IN VIDEOS," INTERNATIONAL JOURNAL OF ADVANCES IN SIGNAL AND IMAGE SCIENCES, pp. 11- 20, 2021</a:t>
              </a:r>
            </a:p>
            <a:p>
              <a:pPr>
                <a:lnSpc>
                  <a:spcPts val="3422"/>
                </a:lnSpc>
              </a:pPr>
              <a:endParaRPr lang="en-US" sz="2100" spc="126">
                <a:solidFill>
                  <a:srgbClr val="22212B"/>
                </a:solidFill>
                <a:latin typeface="Quicksand"/>
              </a:endParaRPr>
            </a:p>
            <a:p>
              <a:pPr>
                <a:lnSpc>
                  <a:spcPts val="3422"/>
                </a:lnSpc>
              </a:pPr>
              <a:r>
                <a:rPr lang="en-US" sz="2000" spc="129">
                  <a:solidFill>
                    <a:srgbClr val="000000"/>
                  </a:solidFill>
                  <a:latin typeface="Quicksand"/>
                </a:rPr>
                <a:t>[6] Z. e. a. He, "Human emotion recognition in video using subtraction pre-processing," International Conference on Machine Learning and Computing, November 2019.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533400" y="952500"/>
            <a:ext cx="16810652" cy="8553624"/>
          </a:xfrm>
          <a:prstGeom prst="rect">
            <a:avLst/>
          </a:prstGeom>
        </p:spPr>
        <p:txBody>
          <a:bodyPr lIns="0" tIns="0" rIns="0" bIns="0" rtlCol="0" anchor="t">
            <a:spAutoFit/>
          </a:bodyPr>
          <a:lstStyle/>
          <a:p>
            <a:pPr>
              <a:lnSpc>
                <a:spcPts val="3422"/>
              </a:lnSpc>
            </a:pPr>
            <a:r>
              <a:rPr lang="en-US" sz="2154" spc="129">
                <a:solidFill>
                  <a:srgbClr val="000000"/>
                </a:solidFill>
                <a:latin typeface="Quicksand"/>
              </a:rPr>
              <a:t>[7] Y. H. M. C. J. C. P. L. A. K. Yaxiong Ma, "Audio-visual emotion fusion (AVEF): A deep efficient weighted approach,".</a:t>
            </a:r>
          </a:p>
          <a:p>
            <a:pPr>
              <a:lnSpc>
                <a:spcPts val="3422"/>
              </a:lnSpc>
            </a:pPr>
            <a:r>
              <a:rPr lang="en-US" sz="2400" spc="126">
                <a:solidFill>
                  <a:srgbClr val="22212B"/>
                </a:solidFill>
                <a:latin typeface="Quicksand"/>
              </a:rPr>
              <a:t> </a:t>
            </a:r>
          </a:p>
          <a:p>
            <a:pPr>
              <a:lnSpc>
                <a:spcPts val="3422"/>
              </a:lnSpc>
            </a:pPr>
            <a:r>
              <a:rPr lang="en-US" sz="2400" spc="129">
                <a:solidFill>
                  <a:srgbClr val="000000"/>
                </a:solidFill>
                <a:latin typeface="Quicksand"/>
              </a:rPr>
              <a:t>[8] S. Zhang, S. Zhang, T. Huang, W. Gao and Q. Tian, "Learning Affective Features with a Hybrid Deep Model for Audio-Visual Emotion Recognition," Transactions on Circuits and Systems for Video Technology, 2017. </a:t>
            </a:r>
          </a:p>
          <a:p>
            <a:pPr>
              <a:lnSpc>
                <a:spcPts val="3422"/>
              </a:lnSpc>
            </a:pPr>
            <a:endParaRPr lang="en-US" sz="2400" spc="126">
              <a:solidFill>
                <a:srgbClr val="22212B"/>
              </a:solidFill>
              <a:latin typeface="Quicksand"/>
            </a:endParaRPr>
          </a:p>
          <a:p>
            <a:pPr>
              <a:lnSpc>
                <a:spcPts val="3422"/>
              </a:lnSpc>
            </a:pPr>
            <a:r>
              <a:rPr lang="en-US" sz="2400" spc="129">
                <a:solidFill>
                  <a:srgbClr val="000000"/>
                </a:solidFill>
                <a:latin typeface="Quicksand"/>
              </a:rPr>
              <a:t> [9] ,. D. G. 2. ,. Z. C. 2. ,. R. K. 1. ,. J. M. M. 1. a. F. F.-M. Cristina Luna-Jiménez 1, "Multimodal Emotion Recognition on RAVDESS Dataset Using Transfer Learning," 18 November 2021. </a:t>
            </a:r>
          </a:p>
          <a:p>
            <a:pPr>
              <a:lnSpc>
                <a:spcPts val="3422"/>
              </a:lnSpc>
            </a:pPr>
            <a:endParaRPr lang="en-US" sz="2400" spc="126">
              <a:solidFill>
                <a:srgbClr val="22212B"/>
              </a:solidFill>
              <a:latin typeface="Quicksand"/>
            </a:endParaRPr>
          </a:p>
          <a:p>
            <a:pPr>
              <a:lnSpc>
                <a:spcPts val="3422"/>
              </a:lnSpc>
            </a:pPr>
            <a:r>
              <a:rPr lang="en-US" sz="2400" spc="126">
                <a:solidFill>
                  <a:srgbClr val="22212B"/>
                </a:solidFill>
                <a:latin typeface="Quicksand"/>
              </a:rPr>
              <a:t>[10] G. Mendels, "Towards Data Science," 18 Nov 2019. [Online]. Available: https://towardsdatascience.com/how-to-apply-machine-learning-and-deep-learning-methods-to-audioanalysis-615e286fcbbc. </a:t>
            </a:r>
          </a:p>
          <a:p>
            <a:pPr>
              <a:lnSpc>
                <a:spcPts val="3422"/>
              </a:lnSpc>
            </a:pPr>
            <a:endParaRPr lang="en-US" sz="2400" spc="126">
              <a:solidFill>
                <a:srgbClr val="22212B"/>
              </a:solidFill>
              <a:latin typeface="Quicksand"/>
            </a:endParaRPr>
          </a:p>
          <a:p>
            <a:pPr>
              <a:lnSpc>
                <a:spcPts val="3422"/>
              </a:lnSpc>
            </a:pPr>
            <a:r>
              <a:rPr lang="en-US" sz="2400" spc="126">
                <a:solidFill>
                  <a:srgbClr val="22212B"/>
                </a:solidFill>
                <a:latin typeface="Quicksand"/>
              </a:rPr>
              <a:t>[11] A. H. L. Lu, L. . M. T. Ö. and . E. B. , "Audio Representation," MA: Springer US, p. 8, 2009.</a:t>
            </a:r>
          </a:p>
          <a:p>
            <a:pPr>
              <a:lnSpc>
                <a:spcPts val="3705"/>
              </a:lnSpc>
              <a:spcBef>
                <a:spcPct val="0"/>
              </a:spcBef>
            </a:pPr>
            <a:r>
              <a:rPr lang="en-US" sz="2154" spc="129">
                <a:solidFill>
                  <a:srgbClr val="000000"/>
                </a:solidFill>
                <a:latin typeface="Quicksand"/>
              </a:rPr>
              <a:t> </a:t>
            </a:r>
          </a:p>
          <a:p>
            <a:pPr>
              <a:lnSpc>
                <a:spcPts val="3705"/>
              </a:lnSpc>
              <a:spcBef>
                <a:spcPct val="0"/>
              </a:spcBef>
            </a:pPr>
            <a:endParaRPr lang="en-US" sz="2154" spc="129">
              <a:solidFill>
                <a:srgbClr val="000000"/>
              </a:solidFill>
              <a:latin typeface="Quicksand"/>
            </a:endParaRPr>
          </a:p>
          <a:p>
            <a:pPr>
              <a:lnSpc>
                <a:spcPts val="3705"/>
              </a:lnSpc>
              <a:spcBef>
                <a:spcPct val="0"/>
              </a:spcBef>
            </a:pPr>
            <a:r>
              <a:rPr lang="en-US" sz="2154" spc="129">
                <a:solidFill>
                  <a:srgbClr val="000000"/>
                </a:solidFill>
                <a:latin typeface="Quicksand"/>
              </a:rPr>
              <a:t>.</a:t>
            </a:r>
          </a:p>
          <a:p>
            <a:pPr>
              <a:lnSpc>
                <a:spcPts val="3705"/>
              </a:lnSpc>
              <a:spcBef>
                <a:spcPct val="0"/>
              </a:spcBef>
            </a:pPr>
            <a:endParaRPr lang="en-US" sz="2154" spc="129">
              <a:solidFill>
                <a:srgbClr val="000000"/>
              </a:solidFill>
              <a:latin typeface="Quicksand"/>
            </a:endParaRPr>
          </a:p>
          <a:p>
            <a:pPr>
              <a:lnSpc>
                <a:spcPts val="3705"/>
              </a:lnSpc>
              <a:spcBef>
                <a:spcPct val="0"/>
              </a:spcBef>
            </a:pPr>
            <a:r>
              <a:rPr lang="en-US" sz="2154" spc="129">
                <a:solidFill>
                  <a:srgbClr val="000000"/>
                </a:solidFill>
                <a:latin typeface="Quicksand"/>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wipe(left)">
                                      <p:cBhvr>
                                        <p:cTn id="22" dur="500"/>
                                        <p:tgtEl>
                                          <p:spTgt spid="2">
                                            <p:txEl>
                                              <p:pRg st="8" end="8"/>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wipe(left)">
                                      <p:cBhvr>
                                        <p:cTn id="2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pSp>
        <p:nvGrpSpPr>
          <p:cNvPr id="2" name="Group 2"/>
          <p:cNvGrpSpPr/>
          <p:nvPr/>
        </p:nvGrpSpPr>
        <p:grpSpPr>
          <a:xfrm>
            <a:off x="2310993" y="4773465"/>
            <a:ext cx="5553595" cy="2493198"/>
            <a:chOff x="0" y="0"/>
            <a:chExt cx="7404793" cy="3324263"/>
          </a:xfrm>
        </p:grpSpPr>
        <p:sp>
          <p:nvSpPr>
            <p:cNvPr id="3" name="TextBox 3"/>
            <p:cNvSpPr txBox="1"/>
            <p:nvPr/>
          </p:nvSpPr>
          <p:spPr>
            <a:xfrm>
              <a:off x="0" y="2055274"/>
              <a:ext cx="6945990" cy="1268989"/>
            </a:xfrm>
            <a:prstGeom prst="rect">
              <a:avLst/>
            </a:prstGeom>
          </p:spPr>
          <p:txBody>
            <a:bodyPr lIns="0" tIns="0" rIns="0" bIns="0" rtlCol="0" anchor="t">
              <a:spAutoFit/>
            </a:bodyPr>
            <a:lstStyle/>
            <a:p>
              <a:pPr algn="l">
                <a:lnSpc>
                  <a:spcPts val="3753"/>
                </a:lnSpc>
              </a:pPr>
              <a:r>
                <a:rPr lang="en-US" sz="3292" spc="263">
                  <a:solidFill>
                    <a:srgbClr val="EDE6E2"/>
                  </a:solidFill>
                  <a:latin typeface="Quicksand"/>
                </a:rPr>
                <a:t>ESTIMATED ANNOUNCE DATES</a:t>
              </a:r>
            </a:p>
          </p:txBody>
        </p:sp>
        <p:sp>
          <p:nvSpPr>
            <p:cNvPr id="4" name="TextBox 4"/>
            <p:cNvSpPr txBox="1"/>
            <p:nvPr/>
          </p:nvSpPr>
          <p:spPr>
            <a:xfrm>
              <a:off x="0" y="0"/>
              <a:ext cx="7404793" cy="1254584"/>
            </a:xfrm>
            <a:prstGeom prst="rect">
              <a:avLst/>
            </a:prstGeom>
          </p:spPr>
          <p:txBody>
            <a:bodyPr lIns="0" tIns="0" rIns="0" bIns="0" rtlCol="0" anchor="t">
              <a:spAutoFit/>
            </a:bodyPr>
            <a:lstStyle/>
            <a:p>
              <a:pPr>
                <a:lnSpc>
                  <a:spcPts val="7438"/>
                </a:lnSpc>
              </a:pPr>
              <a:r>
                <a:rPr lang="en-US" sz="6198">
                  <a:solidFill>
                    <a:srgbClr val="C00000"/>
                  </a:solidFill>
                  <a:latin typeface="Knewave"/>
                </a:rPr>
                <a:t>CONTENTS</a:t>
              </a:r>
            </a:p>
          </p:txBody>
        </p:sp>
      </p:grpSp>
      <p:grpSp>
        <p:nvGrpSpPr>
          <p:cNvPr id="5" name="Group 5"/>
          <p:cNvGrpSpPr/>
          <p:nvPr/>
        </p:nvGrpSpPr>
        <p:grpSpPr>
          <a:xfrm>
            <a:off x="9076510" y="882088"/>
            <a:ext cx="7591482" cy="1013153"/>
            <a:chOff x="0" y="0"/>
            <a:chExt cx="10121976" cy="1350871"/>
          </a:xfrm>
        </p:grpSpPr>
        <p:sp>
          <p:nvSpPr>
            <p:cNvPr id="6" name="TextBox 6"/>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PROJECT SCOPE</a:t>
              </a:r>
            </a:p>
          </p:txBody>
        </p:sp>
        <p:sp>
          <p:nvSpPr>
            <p:cNvPr id="7" name="TextBox 7"/>
            <p:cNvSpPr txBox="1"/>
            <p:nvPr/>
          </p:nvSpPr>
          <p:spPr>
            <a:xfrm>
              <a:off x="0" y="730349"/>
              <a:ext cx="10121976" cy="620522"/>
            </a:xfrm>
            <a:prstGeom prst="rect">
              <a:avLst/>
            </a:prstGeom>
          </p:spPr>
          <p:txBody>
            <a:bodyPr lIns="0" tIns="0" rIns="0" bIns="0" rtlCol="0" anchor="t">
              <a:spAutoFit/>
            </a:bodyPr>
            <a:lstStyle/>
            <a:p>
              <a:pPr algn="l">
                <a:lnSpc>
                  <a:spcPts val="4128"/>
                </a:lnSpc>
              </a:pPr>
              <a:endParaRPr/>
            </a:p>
          </p:txBody>
        </p:sp>
      </p:grpSp>
      <p:sp>
        <p:nvSpPr>
          <p:cNvPr id="8" name="AutoShape 8"/>
          <p:cNvSpPr/>
          <p:nvPr/>
        </p:nvSpPr>
        <p:spPr>
          <a:xfrm>
            <a:off x="8476794" y="-645933"/>
            <a:ext cx="65262" cy="11578867"/>
          </a:xfrm>
          <a:prstGeom prst="rect">
            <a:avLst/>
          </a:prstGeom>
          <a:solidFill>
            <a:srgbClr val="22212B"/>
          </a:solidFill>
        </p:spPr>
      </p:sp>
      <p:grpSp>
        <p:nvGrpSpPr>
          <p:cNvPr id="9" name="Group 9"/>
          <p:cNvGrpSpPr/>
          <p:nvPr/>
        </p:nvGrpSpPr>
        <p:grpSpPr>
          <a:xfrm>
            <a:off x="8275168" y="882088"/>
            <a:ext cx="403252" cy="40325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1" name="Group 11"/>
          <p:cNvGrpSpPr/>
          <p:nvPr/>
        </p:nvGrpSpPr>
        <p:grpSpPr>
          <a:xfrm>
            <a:off x="8275168" y="2438900"/>
            <a:ext cx="403252" cy="4032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3" name="Group 13"/>
          <p:cNvGrpSpPr/>
          <p:nvPr/>
        </p:nvGrpSpPr>
        <p:grpSpPr>
          <a:xfrm>
            <a:off x="8307799" y="4227875"/>
            <a:ext cx="403252" cy="403252"/>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5" name="Group 15"/>
          <p:cNvGrpSpPr/>
          <p:nvPr/>
        </p:nvGrpSpPr>
        <p:grpSpPr>
          <a:xfrm>
            <a:off x="8275168" y="5818437"/>
            <a:ext cx="403252" cy="403252"/>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7" name="Group 17"/>
          <p:cNvGrpSpPr/>
          <p:nvPr/>
        </p:nvGrpSpPr>
        <p:grpSpPr>
          <a:xfrm>
            <a:off x="8275168" y="7564135"/>
            <a:ext cx="403252" cy="403252"/>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19" name="Group 19"/>
          <p:cNvGrpSpPr/>
          <p:nvPr/>
        </p:nvGrpSpPr>
        <p:grpSpPr>
          <a:xfrm>
            <a:off x="9144000" y="4227875"/>
            <a:ext cx="7591482" cy="1013153"/>
            <a:chOff x="0" y="0"/>
            <a:chExt cx="10121976" cy="1350871"/>
          </a:xfrm>
        </p:grpSpPr>
        <p:sp>
          <p:nvSpPr>
            <p:cNvPr id="20" name="TextBox 20"/>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RELATED WORK</a:t>
              </a:r>
            </a:p>
          </p:txBody>
        </p:sp>
        <p:sp>
          <p:nvSpPr>
            <p:cNvPr id="21" name="TextBox 21"/>
            <p:cNvSpPr txBox="1"/>
            <p:nvPr/>
          </p:nvSpPr>
          <p:spPr>
            <a:xfrm>
              <a:off x="0" y="730349"/>
              <a:ext cx="10121976" cy="620522"/>
            </a:xfrm>
            <a:prstGeom prst="rect">
              <a:avLst/>
            </a:prstGeom>
          </p:spPr>
          <p:txBody>
            <a:bodyPr lIns="0" tIns="0" rIns="0" bIns="0" rtlCol="0" anchor="t">
              <a:spAutoFit/>
            </a:bodyPr>
            <a:lstStyle/>
            <a:p>
              <a:pPr algn="l">
                <a:lnSpc>
                  <a:spcPts val="4128"/>
                </a:lnSpc>
              </a:pPr>
              <a:endParaRPr/>
            </a:p>
          </p:txBody>
        </p:sp>
      </p:grpSp>
      <p:grpSp>
        <p:nvGrpSpPr>
          <p:cNvPr id="22" name="Group 22"/>
          <p:cNvGrpSpPr/>
          <p:nvPr/>
        </p:nvGrpSpPr>
        <p:grpSpPr>
          <a:xfrm>
            <a:off x="9076510" y="2438900"/>
            <a:ext cx="7445680" cy="993695"/>
            <a:chOff x="0" y="0"/>
            <a:chExt cx="9927574" cy="1324926"/>
          </a:xfrm>
        </p:grpSpPr>
        <p:sp>
          <p:nvSpPr>
            <p:cNvPr id="23" name="TextBox 23"/>
            <p:cNvSpPr txBox="1"/>
            <p:nvPr/>
          </p:nvSpPr>
          <p:spPr>
            <a:xfrm>
              <a:off x="0" y="-66675"/>
              <a:ext cx="9917666" cy="664567"/>
            </a:xfrm>
            <a:prstGeom prst="rect">
              <a:avLst/>
            </a:prstGeom>
          </p:spPr>
          <p:txBody>
            <a:bodyPr lIns="0" tIns="0" rIns="0" bIns="0" rtlCol="0" anchor="t">
              <a:spAutoFit/>
            </a:bodyPr>
            <a:lstStyle/>
            <a:p>
              <a:pPr algn="l">
                <a:lnSpc>
                  <a:spcPts val="4119"/>
                </a:lnSpc>
              </a:pPr>
              <a:r>
                <a:rPr lang="en-US" sz="2942" spc="235">
                  <a:solidFill>
                    <a:srgbClr val="22212B"/>
                  </a:solidFill>
                  <a:latin typeface="Quicksand"/>
                </a:rPr>
                <a:t>OVERVIEW PROJECT PHASSES</a:t>
              </a:r>
            </a:p>
          </p:txBody>
        </p:sp>
        <p:sp>
          <p:nvSpPr>
            <p:cNvPr id="24" name="TextBox 24"/>
            <p:cNvSpPr txBox="1"/>
            <p:nvPr/>
          </p:nvSpPr>
          <p:spPr>
            <a:xfrm>
              <a:off x="0" y="723286"/>
              <a:ext cx="9927574" cy="601640"/>
            </a:xfrm>
            <a:prstGeom prst="rect">
              <a:avLst/>
            </a:prstGeom>
          </p:spPr>
          <p:txBody>
            <a:bodyPr lIns="0" tIns="0" rIns="0" bIns="0" rtlCol="0" anchor="t">
              <a:spAutoFit/>
            </a:bodyPr>
            <a:lstStyle/>
            <a:p>
              <a:pPr algn="l">
                <a:lnSpc>
                  <a:spcPts val="4048"/>
                </a:lnSpc>
              </a:pPr>
              <a:endParaRPr/>
            </a:p>
          </p:txBody>
        </p:sp>
      </p:grpSp>
      <p:grpSp>
        <p:nvGrpSpPr>
          <p:cNvPr id="25" name="Group 25"/>
          <p:cNvGrpSpPr/>
          <p:nvPr/>
        </p:nvGrpSpPr>
        <p:grpSpPr>
          <a:xfrm>
            <a:off x="9144000" y="5818437"/>
            <a:ext cx="7591482" cy="1013153"/>
            <a:chOff x="0" y="0"/>
            <a:chExt cx="10121976" cy="1350871"/>
          </a:xfrm>
        </p:grpSpPr>
        <p:sp>
          <p:nvSpPr>
            <p:cNvPr id="26" name="TextBox 26"/>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PHASE ONE </a:t>
              </a:r>
            </a:p>
          </p:txBody>
        </p:sp>
        <p:sp>
          <p:nvSpPr>
            <p:cNvPr id="27" name="TextBox 27"/>
            <p:cNvSpPr txBox="1"/>
            <p:nvPr/>
          </p:nvSpPr>
          <p:spPr>
            <a:xfrm>
              <a:off x="0" y="730349"/>
              <a:ext cx="10121976" cy="620522"/>
            </a:xfrm>
            <a:prstGeom prst="rect">
              <a:avLst/>
            </a:prstGeom>
          </p:spPr>
          <p:txBody>
            <a:bodyPr lIns="0" tIns="0" rIns="0" bIns="0" rtlCol="0" anchor="t">
              <a:spAutoFit/>
            </a:bodyPr>
            <a:lstStyle/>
            <a:p>
              <a:pPr algn="l">
                <a:lnSpc>
                  <a:spcPts val="4128"/>
                </a:lnSpc>
              </a:pPr>
              <a:r>
                <a:rPr lang="en-US" sz="2400" spc="144">
                  <a:solidFill>
                    <a:srgbClr val="0C0A17"/>
                  </a:solidFill>
                  <a:latin typeface="Quicksand"/>
                </a:rPr>
                <a:t>audio model </a:t>
              </a:r>
            </a:p>
          </p:txBody>
        </p:sp>
      </p:grpSp>
      <p:grpSp>
        <p:nvGrpSpPr>
          <p:cNvPr id="28" name="Group 28"/>
          <p:cNvGrpSpPr/>
          <p:nvPr/>
        </p:nvGrpSpPr>
        <p:grpSpPr>
          <a:xfrm>
            <a:off x="9076510" y="7564135"/>
            <a:ext cx="7591482" cy="1013153"/>
            <a:chOff x="0" y="0"/>
            <a:chExt cx="10121976" cy="1350871"/>
          </a:xfrm>
        </p:grpSpPr>
        <p:sp>
          <p:nvSpPr>
            <p:cNvPr id="29" name="TextBox 29"/>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NEXT PHASES</a:t>
              </a:r>
            </a:p>
          </p:txBody>
        </p:sp>
        <p:sp>
          <p:nvSpPr>
            <p:cNvPr id="30" name="TextBox 30"/>
            <p:cNvSpPr txBox="1"/>
            <p:nvPr/>
          </p:nvSpPr>
          <p:spPr>
            <a:xfrm>
              <a:off x="0" y="730349"/>
              <a:ext cx="10121976" cy="620522"/>
            </a:xfrm>
            <a:prstGeom prst="rect">
              <a:avLst/>
            </a:prstGeom>
          </p:spPr>
          <p:txBody>
            <a:bodyPr lIns="0" tIns="0" rIns="0" bIns="0" rtlCol="0" anchor="t">
              <a:spAutoFit/>
            </a:bodyPr>
            <a:lstStyle/>
            <a:p>
              <a:pPr algn="l">
                <a:lnSpc>
                  <a:spcPts val="4128"/>
                </a:lnSpc>
              </a:pPr>
              <a:r>
                <a:rPr lang="en-US" sz="2400" spc="144">
                  <a:solidFill>
                    <a:srgbClr val="0C0A17"/>
                  </a:solidFill>
                  <a:latin typeface="Quicksand"/>
                </a:rPr>
                <a:t>video and fusion</a:t>
              </a:r>
            </a:p>
          </p:txBody>
        </p:sp>
      </p:grpSp>
      <p:sp>
        <p:nvSpPr>
          <p:cNvPr id="31" name="TextBox 31"/>
          <p:cNvSpPr txBox="1"/>
          <p:nvPr/>
        </p:nvSpPr>
        <p:spPr>
          <a:xfrm>
            <a:off x="1028700" y="9722911"/>
            <a:ext cx="6357058" cy="316230"/>
          </a:xfrm>
          <a:prstGeom prst="rect">
            <a:avLst/>
          </a:prstGeom>
        </p:spPr>
        <p:txBody>
          <a:bodyPr lIns="0" tIns="0" rIns="0" bIns="0" rtlCol="0" anchor="t">
            <a:spAutoFit/>
          </a:bodyPr>
          <a:lstStyle/>
          <a:p>
            <a:pPr algn="l">
              <a:lnSpc>
                <a:spcPts val="2520"/>
              </a:lnSpc>
            </a:pPr>
            <a:r>
              <a:rPr lang="en-US" sz="1800" spc="107">
                <a:solidFill>
                  <a:srgbClr val="EDE6E2"/>
                </a:solidFill>
                <a:latin typeface="Quicksand"/>
              </a:rPr>
              <a:t>AAI | Pro X</a:t>
            </a:r>
          </a:p>
        </p:txBody>
      </p:sp>
      <p:grpSp>
        <p:nvGrpSpPr>
          <p:cNvPr id="32" name="Group 32"/>
          <p:cNvGrpSpPr/>
          <p:nvPr/>
        </p:nvGrpSpPr>
        <p:grpSpPr>
          <a:xfrm>
            <a:off x="8275168" y="9258300"/>
            <a:ext cx="403252" cy="403252"/>
            <a:chOff x="0" y="0"/>
            <a:chExt cx="6350000" cy="6350000"/>
          </a:xfrm>
        </p:grpSpPr>
        <p:sp>
          <p:nvSpPr>
            <p:cNvPr id="33" name="Freeform 3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04F42"/>
            </a:solidFill>
          </p:spPr>
        </p:sp>
      </p:grpSp>
      <p:grpSp>
        <p:nvGrpSpPr>
          <p:cNvPr id="34" name="Group 34"/>
          <p:cNvGrpSpPr/>
          <p:nvPr/>
        </p:nvGrpSpPr>
        <p:grpSpPr>
          <a:xfrm>
            <a:off x="9144000" y="9154976"/>
            <a:ext cx="7591482" cy="1013153"/>
            <a:chOff x="0" y="0"/>
            <a:chExt cx="10121976" cy="1350871"/>
          </a:xfrm>
        </p:grpSpPr>
        <p:sp>
          <p:nvSpPr>
            <p:cNvPr id="35" name="TextBox 35"/>
            <p:cNvSpPr txBox="1"/>
            <p:nvPr/>
          </p:nvSpPr>
          <p:spPr>
            <a:xfrm>
              <a:off x="0" y="-66675"/>
              <a:ext cx="10111875" cy="676275"/>
            </a:xfrm>
            <a:prstGeom prst="rect">
              <a:avLst/>
            </a:prstGeom>
          </p:spPr>
          <p:txBody>
            <a:bodyPr lIns="0" tIns="0" rIns="0" bIns="0" rtlCol="0" anchor="t">
              <a:spAutoFit/>
            </a:bodyPr>
            <a:lstStyle/>
            <a:p>
              <a:pPr algn="l">
                <a:lnSpc>
                  <a:spcPts val="4200"/>
                </a:lnSpc>
              </a:pPr>
              <a:r>
                <a:rPr lang="en-US" sz="3000" spc="240">
                  <a:solidFill>
                    <a:srgbClr val="22212B"/>
                  </a:solidFill>
                  <a:latin typeface="Quicksand"/>
                </a:rPr>
                <a:t>REFERENCES</a:t>
              </a:r>
            </a:p>
          </p:txBody>
        </p:sp>
        <p:sp>
          <p:nvSpPr>
            <p:cNvPr id="36" name="TextBox 36"/>
            <p:cNvSpPr txBox="1"/>
            <p:nvPr/>
          </p:nvSpPr>
          <p:spPr>
            <a:xfrm>
              <a:off x="0" y="730349"/>
              <a:ext cx="10121976" cy="620522"/>
            </a:xfrm>
            <a:prstGeom prst="rect">
              <a:avLst/>
            </a:prstGeom>
          </p:spPr>
          <p:txBody>
            <a:bodyPr lIns="0" tIns="0" rIns="0" bIns="0" rtlCol="0" anchor="t">
              <a:spAutoFit/>
            </a:bodyPr>
            <a:lstStyle/>
            <a:p>
              <a:pPr algn="l">
                <a:lnSpc>
                  <a:spcPts val="4128"/>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Rectangle 1"/>
          <p:cNvSpPr/>
          <p:nvPr/>
        </p:nvSpPr>
        <p:spPr>
          <a:xfrm>
            <a:off x="4191000" y="3619500"/>
            <a:ext cx="10972800" cy="2646878"/>
          </a:xfrm>
          <a:prstGeom prst="rect">
            <a:avLst/>
          </a:prstGeom>
        </p:spPr>
        <p:txBody>
          <a:bodyPr wrap="square">
            <a:spAutoFit/>
          </a:bodyPr>
          <a:lstStyle/>
          <a:p>
            <a:r>
              <a:rPr lang="en-US" sz="16600">
                <a:solidFill>
                  <a:srgbClr val="C00000"/>
                </a:solidFill>
                <a:latin typeface="Knewave"/>
              </a:rPr>
              <a:t>Thank you </a:t>
            </a:r>
            <a:endParaRPr lang="en-US" sz="16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out)">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07601" y="6638378"/>
            <a:ext cx="2542539" cy="246460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48978" y="785697"/>
            <a:ext cx="2859786" cy="4114800"/>
          </a:xfrm>
          <a:prstGeom prst="rect">
            <a:avLst/>
          </a:prstGeom>
        </p:spPr>
      </p:pic>
      <p:grpSp>
        <p:nvGrpSpPr>
          <p:cNvPr id="4" name="Group 4"/>
          <p:cNvGrpSpPr/>
          <p:nvPr/>
        </p:nvGrpSpPr>
        <p:grpSpPr>
          <a:xfrm>
            <a:off x="639895" y="785697"/>
            <a:ext cx="8824587" cy="3470111"/>
            <a:chOff x="0" y="0"/>
            <a:chExt cx="11766116" cy="4626814"/>
          </a:xfrm>
        </p:grpSpPr>
        <p:sp>
          <p:nvSpPr>
            <p:cNvPr id="5" name="TextBox 5"/>
            <p:cNvSpPr txBox="1"/>
            <p:nvPr/>
          </p:nvSpPr>
          <p:spPr>
            <a:xfrm>
              <a:off x="0" y="0"/>
              <a:ext cx="11766116" cy="2393817"/>
            </a:xfrm>
            <a:prstGeom prst="rect">
              <a:avLst/>
            </a:prstGeom>
          </p:spPr>
          <p:txBody>
            <a:bodyPr lIns="0" tIns="0" rIns="0" bIns="0" rtlCol="0" anchor="t">
              <a:spAutoFit/>
            </a:bodyPr>
            <a:lstStyle/>
            <a:p>
              <a:pPr>
                <a:lnSpc>
                  <a:spcPts val="6956"/>
                </a:lnSpc>
              </a:pPr>
              <a:r>
                <a:rPr lang="en-US" sz="5797">
                  <a:solidFill>
                    <a:srgbClr val="C00000"/>
                  </a:solidFill>
                  <a:latin typeface="Knewave"/>
                </a:rPr>
                <a:t>PROBLEM STATEMENT</a:t>
              </a:r>
            </a:p>
            <a:p>
              <a:pPr>
                <a:lnSpc>
                  <a:spcPts val="6956"/>
                </a:lnSpc>
              </a:pPr>
              <a:endParaRPr lang="en-US" sz="5797">
                <a:solidFill>
                  <a:srgbClr val="FF4A3B"/>
                </a:solidFill>
                <a:latin typeface="Knewave"/>
              </a:endParaRPr>
            </a:p>
          </p:txBody>
        </p:sp>
        <p:sp>
          <p:nvSpPr>
            <p:cNvPr id="6" name="TextBox 6"/>
            <p:cNvSpPr txBox="1"/>
            <p:nvPr/>
          </p:nvSpPr>
          <p:spPr>
            <a:xfrm>
              <a:off x="0" y="2947394"/>
              <a:ext cx="11045381" cy="608472"/>
            </a:xfrm>
            <a:prstGeom prst="rect">
              <a:avLst/>
            </a:prstGeom>
          </p:spPr>
          <p:txBody>
            <a:bodyPr lIns="0" tIns="0" rIns="0" bIns="0" rtlCol="0" anchor="t">
              <a:spAutoFit/>
            </a:bodyPr>
            <a:lstStyle/>
            <a:p>
              <a:pPr>
                <a:lnSpc>
                  <a:spcPts val="3510"/>
                </a:lnSpc>
              </a:pPr>
              <a:endParaRPr/>
            </a:p>
          </p:txBody>
        </p:sp>
        <p:sp>
          <p:nvSpPr>
            <p:cNvPr id="7" name="TextBox 7"/>
            <p:cNvSpPr txBox="1"/>
            <p:nvPr/>
          </p:nvSpPr>
          <p:spPr>
            <a:xfrm>
              <a:off x="0" y="4049300"/>
              <a:ext cx="11045381" cy="577514"/>
            </a:xfrm>
            <a:prstGeom prst="rect">
              <a:avLst/>
            </a:prstGeom>
          </p:spPr>
          <p:txBody>
            <a:bodyPr lIns="0" tIns="0" rIns="0" bIns="0" rtlCol="0" anchor="t">
              <a:spAutoFit/>
            </a:bodyPr>
            <a:lstStyle/>
            <a:p>
              <a:pPr>
                <a:lnSpc>
                  <a:spcPts val="3838"/>
                </a:lnSpc>
              </a:pPr>
              <a:endParaRPr/>
            </a:p>
          </p:txBody>
        </p:sp>
      </p:grpSp>
      <p:sp>
        <p:nvSpPr>
          <p:cNvPr id="8" name="TextBox 8"/>
          <p:cNvSpPr txBox="1"/>
          <p:nvPr/>
        </p:nvSpPr>
        <p:spPr>
          <a:xfrm>
            <a:off x="639895" y="6021264"/>
            <a:ext cx="6328321" cy="1267398"/>
          </a:xfrm>
          <a:prstGeom prst="rect">
            <a:avLst/>
          </a:prstGeom>
        </p:spPr>
        <p:txBody>
          <a:bodyPr lIns="0" tIns="0" rIns="0" bIns="0" rtlCol="0" anchor="t">
            <a:spAutoFit/>
          </a:bodyPr>
          <a:lstStyle/>
          <a:p>
            <a:pPr algn="ctr">
              <a:lnSpc>
                <a:spcPts val="10749"/>
              </a:lnSpc>
              <a:spcBef>
                <a:spcPct val="0"/>
              </a:spcBef>
            </a:pPr>
            <a:r>
              <a:rPr lang="en-US" sz="6249" spc="374">
                <a:solidFill>
                  <a:srgbClr val="C00000"/>
                </a:solidFill>
                <a:latin typeface="Knewave"/>
              </a:rPr>
              <a:t>PROJECT SCOPE</a:t>
            </a:r>
          </a:p>
        </p:txBody>
      </p:sp>
      <p:sp>
        <p:nvSpPr>
          <p:cNvPr id="9" name="TextBox 9"/>
          <p:cNvSpPr txBox="1"/>
          <p:nvPr/>
        </p:nvSpPr>
        <p:spPr>
          <a:xfrm>
            <a:off x="494093" y="1894891"/>
            <a:ext cx="10300867" cy="3430708"/>
          </a:xfrm>
          <a:prstGeom prst="rect">
            <a:avLst/>
          </a:prstGeom>
        </p:spPr>
        <p:txBody>
          <a:bodyPr lIns="0" tIns="0" rIns="0" bIns="0" rtlCol="0" anchor="t">
            <a:spAutoFit/>
          </a:bodyPr>
          <a:lstStyle/>
          <a:p>
            <a:pPr algn="ctr">
              <a:lnSpc>
                <a:spcPts val="4128"/>
              </a:lnSpc>
            </a:pPr>
            <a:r>
              <a:rPr lang="en-US" sz="2400" spc="144">
                <a:latin typeface="Quicksand"/>
              </a:rPr>
              <a:t>Emotion recognition is an important research field for Human-Computer Interaction. Emotion recognition has many applications for examples helping children with autism, helping people who are blind to read facial expressions, helping robots interact more intelligently with people and companies want to improve customers experience.</a:t>
            </a:r>
          </a:p>
          <a:p>
            <a:pPr algn="ctr">
              <a:lnSpc>
                <a:spcPts val="2233"/>
              </a:lnSpc>
              <a:spcBef>
                <a:spcPct val="0"/>
              </a:spcBef>
            </a:pPr>
            <a:endParaRPr lang="en-US" sz="2400" spc="144">
              <a:solidFill>
                <a:srgbClr val="FFFFFF"/>
              </a:solidFill>
              <a:latin typeface="Quicksand"/>
            </a:endParaRPr>
          </a:p>
        </p:txBody>
      </p:sp>
      <p:sp>
        <p:nvSpPr>
          <p:cNvPr id="10" name="TextBox 10"/>
          <p:cNvSpPr txBox="1"/>
          <p:nvPr/>
        </p:nvSpPr>
        <p:spPr>
          <a:xfrm>
            <a:off x="382961" y="7550327"/>
            <a:ext cx="10213885" cy="1054567"/>
          </a:xfrm>
          <a:prstGeom prst="rect">
            <a:avLst/>
          </a:prstGeom>
        </p:spPr>
        <p:txBody>
          <a:bodyPr lIns="0" tIns="0" rIns="0" bIns="0" rtlCol="0" anchor="t">
            <a:spAutoFit/>
          </a:bodyPr>
          <a:lstStyle/>
          <a:p>
            <a:pPr algn="ctr">
              <a:lnSpc>
                <a:spcPts val="4287"/>
              </a:lnSpc>
              <a:spcBef>
                <a:spcPct val="0"/>
              </a:spcBef>
            </a:pPr>
            <a:r>
              <a:rPr lang="en-US" sz="2492" spc="149">
                <a:latin typeface="Quicksand"/>
              </a:rPr>
              <a:t>Classify six emotions neutral,  calm, happy, sad, angry and fearful from audio and video.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pSp>
        <p:nvGrpSpPr>
          <p:cNvPr id="2" name="Group 2"/>
          <p:cNvGrpSpPr/>
          <p:nvPr/>
        </p:nvGrpSpPr>
        <p:grpSpPr>
          <a:xfrm>
            <a:off x="1964972" y="1785486"/>
            <a:ext cx="14358055" cy="1994451"/>
            <a:chOff x="0" y="0"/>
            <a:chExt cx="19144073" cy="2659268"/>
          </a:xfrm>
        </p:grpSpPr>
        <p:sp>
          <p:nvSpPr>
            <p:cNvPr id="3" name="TextBox 3"/>
            <p:cNvSpPr txBox="1"/>
            <p:nvPr/>
          </p:nvSpPr>
          <p:spPr>
            <a:xfrm>
              <a:off x="0" y="0"/>
              <a:ext cx="19144073" cy="1316600"/>
            </a:xfrm>
            <a:prstGeom prst="rect">
              <a:avLst/>
            </a:prstGeom>
          </p:spPr>
          <p:txBody>
            <a:bodyPr lIns="0" tIns="0" rIns="0" bIns="0" rtlCol="0" anchor="t">
              <a:spAutoFit/>
            </a:bodyPr>
            <a:lstStyle/>
            <a:p>
              <a:pPr algn="ctr">
                <a:lnSpc>
                  <a:spcPts val="7680"/>
                </a:lnSpc>
              </a:pPr>
              <a:r>
                <a:rPr lang="en-US" sz="6400">
                  <a:solidFill>
                    <a:srgbClr val="C00000"/>
                  </a:solidFill>
                  <a:latin typeface="Knewave"/>
                </a:rPr>
                <a:t>PHASSES PROJECT </a:t>
              </a:r>
            </a:p>
          </p:txBody>
        </p:sp>
        <p:sp>
          <p:nvSpPr>
            <p:cNvPr id="4" name="TextBox 4"/>
            <p:cNvSpPr txBox="1"/>
            <p:nvPr/>
          </p:nvSpPr>
          <p:spPr>
            <a:xfrm>
              <a:off x="863598" y="1996074"/>
              <a:ext cx="17416877" cy="663194"/>
            </a:xfrm>
            <a:prstGeom prst="rect">
              <a:avLst/>
            </a:prstGeom>
          </p:spPr>
          <p:txBody>
            <a:bodyPr lIns="0" tIns="0" rIns="0" bIns="0" rtlCol="0" anchor="t">
              <a:spAutoFit/>
            </a:bodyPr>
            <a:lstStyle/>
            <a:p>
              <a:pPr algn="ctr">
                <a:lnSpc>
                  <a:spcPts val="3875"/>
                </a:lnSpc>
              </a:pPr>
              <a:endParaRPr/>
            </a:p>
          </p:txBody>
        </p:sp>
      </p:grpSp>
      <p:sp>
        <p:nvSpPr>
          <p:cNvPr id="5" name="TextBox 5"/>
          <p:cNvSpPr txBox="1"/>
          <p:nvPr/>
        </p:nvSpPr>
        <p:spPr>
          <a:xfrm>
            <a:off x="2171700" y="7986275"/>
            <a:ext cx="4337758" cy="483979"/>
          </a:xfrm>
          <a:prstGeom prst="rect">
            <a:avLst/>
          </a:prstGeom>
        </p:spPr>
        <p:txBody>
          <a:bodyPr lIns="0" tIns="0" rIns="0" bIns="0" rtlCol="0" anchor="t">
            <a:spAutoFit/>
          </a:bodyPr>
          <a:lstStyle/>
          <a:p>
            <a:pPr marL="0" lvl="0" indent="0" algn="ctr">
              <a:lnSpc>
                <a:spcPts val="4238"/>
              </a:lnSpc>
            </a:pPr>
            <a:r>
              <a:rPr lang="en-US" sz="2600" spc="156">
                <a:solidFill>
                  <a:srgbClr val="C00000"/>
                </a:solidFill>
                <a:latin typeface="Quicksand"/>
              </a:rPr>
              <a:t>audio phase</a:t>
            </a:r>
          </a:p>
        </p:txBody>
      </p:sp>
      <p:sp>
        <p:nvSpPr>
          <p:cNvPr id="6" name="TextBox 6"/>
          <p:cNvSpPr txBox="1"/>
          <p:nvPr/>
        </p:nvSpPr>
        <p:spPr>
          <a:xfrm>
            <a:off x="11778542" y="7986275"/>
            <a:ext cx="4337758" cy="483979"/>
          </a:xfrm>
          <a:prstGeom prst="rect">
            <a:avLst/>
          </a:prstGeom>
        </p:spPr>
        <p:txBody>
          <a:bodyPr lIns="0" tIns="0" rIns="0" bIns="0" rtlCol="0" anchor="t">
            <a:spAutoFit/>
          </a:bodyPr>
          <a:lstStyle/>
          <a:p>
            <a:pPr marL="0" lvl="0" indent="0" algn="ctr">
              <a:lnSpc>
                <a:spcPts val="4238"/>
              </a:lnSpc>
            </a:pPr>
            <a:r>
              <a:rPr lang="en-US" sz="2600" spc="156">
                <a:solidFill>
                  <a:srgbClr val="C00000"/>
                </a:solidFill>
                <a:latin typeface="Quicksand"/>
              </a:rPr>
              <a:t>fusion phase</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124200" y="4781490"/>
            <a:ext cx="2792905" cy="2792905"/>
          </a:xfrm>
          <a:prstGeom prst="rect">
            <a:avLst/>
          </a:prstGeom>
        </p:spPr>
      </p:pic>
      <p:sp>
        <p:nvSpPr>
          <p:cNvPr id="9" name="TextBox 9"/>
          <p:cNvSpPr txBox="1"/>
          <p:nvPr/>
        </p:nvSpPr>
        <p:spPr>
          <a:xfrm>
            <a:off x="6975121" y="7986275"/>
            <a:ext cx="4337758" cy="483979"/>
          </a:xfrm>
          <a:prstGeom prst="rect">
            <a:avLst/>
          </a:prstGeom>
        </p:spPr>
        <p:txBody>
          <a:bodyPr lIns="0" tIns="0" rIns="0" bIns="0" rtlCol="0" anchor="t">
            <a:spAutoFit/>
          </a:bodyPr>
          <a:lstStyle/>
          <a:p>
            <a:pPr marL="0" lvl="0" indent="0" algn="ctr">
              <a:lnSpc>
                <a:spcPts val="4238"/>
              </a:lnSpc>
            </a:pPr>
            <a:r>
              <a:rPr lang="en-US" sz="2600" spc="156">
                <a:solidFill>
                  <a:srgbClr val="C00000"/>
                </a:solidFill>
                <a:latin typeface="Quicksand"/>
              </a:rPr>
              <a:t>video phase</a:t>
            </a:r>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4781490"/>
            <a:ext cx="2667000" cy="2795529"/>
          </a:xfrm>
          <a:prstGeom prst="rect">
            <a:avLst/>
          </a:prstGeom>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7310" y="4781490"/>
            <a:ext cx="2888662" cy="2792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5791200" y="3543300"/>
            <a:ext cx="6651546" cy="3170804"/>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Related </a:t>
            </a:r>
            <a:endParaRPr lang="ar-EG" sz="9000">
              <a:solidFill>
                <a:srgbClr val="C00000"/>
              </a:solidFill>
              <a:latin typeface="Knewave"/>
            </a:endParaRPr>
          </a:p>
          <a:p>
            <a:pPr algn="ctr">
              <a:lnSpc>
                <a:spcPts val="12599"/>
              </a:lnSpc>
            </a:pPr>
            <a:r>
              <a:rPr lang="en-US" sz="9000">
                <a:solidFill>
                  <a:srgbClr val="C00000"/>
                </a:solidFill>
                <a:latin typeface="Knewave"/>
              </a:rPr>
              <a: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sp>
        <p:nvSpPr>
          <p:cNvPr id="2" name="TextBox 2"/>
          <p:cNvSpPr txBox="1"/>
          <p:nvPr/>
        </p:nvSpPr>
        <p:spPr>
          <a:xfrm>
            <a:off x="5791200" y="3238500"/>
            <a:ext cx="6705600" cy="3231654"/>
          </a:xfrm>
          <a:prstGeom prst="rect">
            <a:avLst/>
          </a:prstGeom>
        </p:spPr>
        <p:txBody>
          <a:bodyPr wrap="square" lIns="0" tIns="0" rIns="0" bIns="0" rtlCol="0" anchor="t">
            <a:spAutoFit/>
          </a:bodyPr>
          <a:lstStyle/>
          <a:p>
            <a:pPr algn="ctr">
              <a:lnSpc>
                <a:spcPts val="12599"/>
              </a:lnSpc>
            </a:pPr>
            <a:r>
              <a:rPr lang="en-US" sz="9000">
                <a:solidFill>
                  <a:srgbClr val="C00000"/>
                </a:solidFill>
                <a:latin typeface="Knewave"/>
              </a:rPr>
              <a:t>audio </a:t>
            </a:r>
          </a:p>
          <a:p>
            <a:pPr algn="ctr">
              <a:lnSpc>
                <a:spcPts val="12599"/>
              </a:lnSpc>
            </a:pPr>
            <a:r>
              <a:rPr lang="en-US" sz="9000">
                <a:solidFill>
                  <a:srgbClr val="C00000"/>
                </a:solidFill>
                <a:latin typeface="Knewave"/>
              </a:rPr>
              <a:t>Related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9811556"/>
              </p:ext>
            </p:extLst>
          </p:nvPr>
        </p:nvGraphicFramePr>
        <p:xfrm>
          <a:off x="609600" y="266700"/>
          <a:ext cx="17297400" cy="9716555"/>
        </p:xfrm>
        <a:graphic>
          <a:graphicData uri="http://schemas.openxmlformats.org/drawingml/2006/table">
            <a:tbl>
              <a:tblPr firstRow="1" bandRow="1">
                <a:tableStyleId>{5C22544A-7EE6-4342-B048-85BDC9FD1C3A}</a:tableStyleId>
              </a:tblPr>
              <a:tblGrid>
                <a:gridCol w="2162174">
                  <a:extLst>
                    <a:ext uri="{9D8B030D-6E8A-4147-A177-3AD203B41FA5}">
                      <a16:colId xmlns:a16="http://schemas.microsoft.com/office/drawing/2014/main" val="20000"/>
                    </a:ext>
                  </a:extLst>
                </a:gridCol>
                <a:gridCol w="1886438">
                  <a:extLst>
                    <a:ext uri="{9D8B030D-6E8A-4147-A177-3AD203B41FA5}">
                      <a16:colId xmlns:a16="http://schemas.microsoft.com/office/drawing/2014/main" val="20001"/>
                    </a:ext>
                  </a:extLst>
                </a:gridCol>
                <a:gridCol w="2226738">
                  <a:extLst>
                    <a:ext uri="{9D8B030D-6E8A-4147-A177-3AD203B41FA5}">
                      <a16:colId xmlns:a16="http://schemas.microsoft.com/office/drawing/2014/main" val="20002"/>
                    </a:ext>
                  </a:extLst>
                </a:gridCol>
                <a:gridCol w="1966471">
                  <a:extLst>
                    <a:ext uri="{9D8B030D-6E8A-4147-A177-3AD203B41FA5}">
                      <a16:colId xmlns:a16="http://schemas.microsoft.com/office/drawing/2014/main" val="20003"/>
                    </a:ext>
                  </a:extLst>
                </a:gridCol>
                <a:gridCol w="2082146">
                  <a:extLst>
                    <a:ext uri="{9D8B030D-6E8A-4147-A177-3AD203B41FA5}">
                      <a16:colId xmlns:a16="http://schemas.microsoft.com/office/drawing/2014/main" val="20004"/>
                    </a:ext>
                  </a:extLst>
                </a:gridCol>
                <a:gridCol w="1567995">
                  <a:extLst>
                    <a:ext uri="{9D8B030D-6E8A-4147-A177-3AD203B41FA5}">
                      <a16:colId xmlns:a16="http://schemas.microsoft.com/office/drawing/2014/main" val="20005"/>
                    </a:ext>
                  </a:extLst>
                </a:gridCol>
                <a:gridCol w="1699813">
                  <a:extLst>
                    <a:ext uri="{9D8B030D-6E8A-4147-A177-3AD203B41FA5}">
                      <a16:colId xmlns:a16="http://schemas.microsoft.com/office/drawing/2014/main" val="20006"/>
                    </a:ext>
                  </a:extLst>
                </a:gridCol>
                <a:gridCol w="2414709">
                  <a:extLst>
                    <a:ext uri="{9D8B030D-6E8A-4147-A177-3AD203B41FA5}">
                      <a16:colId xmlns:a16="http://schemas.microsoft.com/office/drawing/2014/main" val="20007"/>
                    </a:ext>
                  </a:extLst>
                </a:gridCol>
                <a:gridCol w="1290916">
                  <a:extLst>
                    <a:ext uri="{9D8B030D-6E8A-4147-A177-3AD203B41FA5}">
                      <a16:colId xmlns:a16="http://schemas.microsoft.com/office/drawing/2014/main" val="20008"/>
                    </a:ext>
                  </a:extLst>
                </a:gridCol>
              </a:tblGrid>
              <a:tr h="2042259">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Paper</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Year</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Dataset</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Feature</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Extraction</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Model</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gridSpan="2">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Accuracy</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hMerge="1">
                  <a:txBody>
                    <a:bodyPr/>
                    <a:lstStyle/>
                    <a:p>
                      <a:endParaRPr lang="en-US"/>
                    </a:p>
                  </a:txBody>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Average accuracy</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28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Class</a:t>
                      </a:r>
                      <a:endParaRPr lang="en-US" sz="2800" b="0">
                        <a:solidFill>
                          <a:schemeClr val="bg1"/>
                        </a:solidFill>
                        <a:effectLst/>
                        <a:latin typeface="+mn-lt"/>
                        <a:ea typeface="Calibri" panose="020F0502020204030204" pitchFamily="34" charset="0"/>
                      </a:endParaRPr>
                    </a:p>
                  </a:txBody>
                  <a:tcPr marL="45720" marR="45720" marT="0" marB="0" anchor="ctr">
                    <a:solidFill>
                      <a:srgbClr val="C00000"/>
                    </a:solidFill>
                  </a:tcPr>
                </a:tc>
                <a:extLst>
                  <a:ext uri="{0D108BD9-81ED-4DB2-BD59-A6C34878D82A}">
                    <a16:rowId xmlns:a16="http://schemas.microsoft.com/office/drawing/2014/main" val="10000"/>
                  </a:ext>
                </a:extLst>
              </a:tr>
              <a:tr h="1056833">
                <a:tc rowSpan="10">
                  <a:txBody>
                    <a:bodyPr/>
                    <a:lstStyle/>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Emotion Recognition from Speech Signals Using Machine Learning and Deep Learning Techniques.</a:t>
                      </a:r>
                      <a:endParaRPr lang="en-US" sz="2000" b="0">
                        <a:solidFill>
                          <a:schemeClr val="bg1"/>
                        </a:solidFill>
                        <a:effectLst/>
                        <a:latin typeface="+mn-lt"/>
                        <a:ea typeface="Calibri" panose="020F0502020204030204" pitchFamily="34" charset="0"/>
                      </a:endParaRPr>
                    </a:p>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[1]</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rowSpan="10">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2021</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rowSpan="10">
                  <a:txBody>
                    <a:bodyPr/>
                    <a:lstStyle/>
                    <a:p>
                      <a:pPr marL="0" marR="0" algn="ctr">
                        <a:lnSpc>
                          <a:spcPct val="115000"/>
                        </a:lnSpc>
                        <a:spcBef>
                          <a:spcPts val="0"/>
                        </a:spcBef>
                        <a:spcAft>
                          <a:spcPts val="0"/>
                        </a:spcAft>
                      </a:pPr>
                      <a:r>
                        <a:rPr lang="en-US" sz="2000" b="0" kern="0">
                          <a:solidFill>
                            <a:schemeClr val="bg1"/>
                          </a:solidFill>
                          <a:effectLst/>
                          <a:latin typeface="+mn-lt"/>
                          <a:ea typeface="Times New Roman" panose="02020603050405020304" pitchFamily="18" charset="0"/>
                          <a:cs typeface="Times New Roman" panose="02020603050405020304" pitchFamily="18" charset="0"/>
                        </a:rPr>
                        <a:t> </a:t>
                      </a:r>
                    </a:p>
                    <a:p>
                      <a:pPr marL="0" marR="0" algn="ctr">
                        <a:lnSpc>
                          <a:spcPct val="115000"/>
                        </a:lnSpc>
                        <a:spcBef>
                          <a:spcPts val="0"/>
                        </a:spcBef>
                        <a:spcAft>
                          <a:spcPts val="0"/>
                        </a:spcAft>
                      </a:pPr>
                      <a:r>
                        <a:rPr lang="en-US" sz="2000" b="0" kern="0">
                          <a:solidFill>
                            <a:schemeClr val="bg1"/>
                          </a:solidFill>
                          <a:effectLst/>
                          <a:latin typeface="+mn-lt"/>
                          <a:ea typeface="Times New Roman" panose="02020603050405020304" pitchFamily="18" charset="0"/>
                          <a:cs typeface="Times New Roman" panose="02020603050405020304" pitchFamily="18" charset="0"/>
                        </a:rPr>
                        <a:t> </a:t>
                      </a:r>
                    </a:p>
                    <a:p>
                      <a:pPr marL="0" marR="0" algn="ctr">
                        <a:lnSpc>
                          <a:spcPct val="115000"/>
                        </a:lnSpc>
                        <a:spcBef>
                          <a:spcPts val="0"/>
                        </a:spcBef>
                        <a:spcAft>
                          <a:spcPts val="1000"/>
                        </a:spcAft>
                      </a:pPr>
                      <a:r>
                        <a:rPr lang="en-US" sz="2000" b="0">
                          <a:solidFill>
                            <a:schemeClr val="bg1"/>
                          </a:solidFill>
                          <a:effectLst/>
                          <a:latin typeface="+mn-lt"/>
                          <a:ea typeface="Calibri" panose="020F0502020204030204" pitchFamily="34" charset="0"/>
                        </a:rPr>
                        <a:t>RAVDESS</a:t>
                      </a:r>
                    </a:p>
                    <a:p>
                      <a:pPr marL="0" marR="0" algn="ctr">
                        <a:lnSpc>
                          <a:spcPct val="115000"/>
                        </a:lnSpc>
                        <a:spcBef>
                          <a:spcPts val="0"/>
                        </a:spcBef>
                        <a:spcAft>
                          <a:spcPts val="1200"/>
                        </a:spcAft>
                      </a:pPr>
                      <a:r>
                        <a:rPr lang="en-US" sz="2000" b="0">
                          <a:solidFill>
                            <a:schemeClr val="bg1"/>
                          </a:solidFill>
                          <a:effectLst/>
                          <a:latin typeface="+mn-lt"/>
                          <a:ea typeface="Calibri" panose="020F0502020204030204" pitchFamily="34" charset="0"/>
                        </a:rPr>
                        <a:t> </a:t>
                      </a:r>
                    </a:p>
                    <a:p>
                      <a:pPr marL="0" marR="0" algn="ctr">
                        <a:lnSpc>
                          <a:spcPct val="115000"/>
                        </a:lnSpc>
                        <a:spcBef>
                          <a:spcPts val="0"/>
                        </a:spcBef>
                        <a:spcAft>
                          <a:spcPts val="1200"/>
                        </a:spcAft>
                      </a:pPr>
                      <a:r>
                        <a:rPr lang="en-US" sz="2000" b="0">
                          <a:solidFill>
                            <a:schemeClr val="bg1"/>
                          </a:solidFill>
                          <a:effectLst/>
                          <a:latin typeface="+mn-lt"/>
                          <a:ea typeface="Calibri" panose="020F0502020204030204" pitchFamily="34" charset="0"/>
                        </a:rPr>
                        <a:t> </a:t>
                      </a: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SAVEE</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rowSpan="10">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MFCC</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rowSpan="2">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random forest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RAVDESS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lvl="0" indent="0" algn="ctr" defTabSz="1632753" rtl="0" eaLnBrk="1" fontAlgn="auto" latinLnBrk="0" hangingPunct="1">
                        <a:lnSpc>
                          <a:spcPct val="115000"/>
                        </a:lnSpc>
                        <a:spcBef>
                          <a:spcPts val="0"/>
                        </a:spcBef>
                        <a:spcAft>
                          <a:spcPts val="1000"/>
                        </a:spcAft>
                        <a:buClrTx/>
                        <a:buSzTx/>
                        <a:buFontTx/>
                        <a:buNone/>
                        <a:tabLst/>
                        <a:defRPr/>
                      </a:pPr>
                      <a:r>
                        <a:rPr lang="en-US" sz="2000" b="0">
                          <a:solidFill>
                            <a:schemeClr val="bg1"/>
                          </a:solidFill>
                          <a:effectLst/>
                          <a:latin typeface="+mn-lt"/>
                          <a:ea typeface="Times New Roman" panose="02020603050405020304" pitchFamily="18" charset="0"/>
                        </a:rPr>
                        <a:t>61.81%</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ar-EG" sz="2000" b="0">
                          <a:solidFill>
                            <a:schemeClr val="bg1"/>
                          </a:solidFill>
                          <a:effectLst/>
                          <a:latin typeface="+mn-lt"/>
                          <a:ea typeface="Calibri" panose="020F0502020204030204" pitchFamily="34"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rowSpan="10">
                  <a:txBody>
                    <a:bodyPr/>
                    <a:lstStyle/>
                    <a:p>
                      <a:pPr algn="ctr"/>
                      <a:r>
                        <a:rPr lang="ar-EG" sz="2000" b="0">
                          <a:solidFill>
                            <a:schemeClr val="bg1"/>
                          </a:solidFill>
                          <a:latin typeface="+mn-lt"/>
                        </a:rPr>
                        <a:t>8</a:t>
                      </a:r>
                      <a:endParaRPr lang="en-US" sz="2000" b="0">
                        <a:solidFill>
                          <a:schemeClr val="bg1"/>
                        </a:solidFill>
                        <a:latin typeface="+mn-lt"/>
                      </a:endParaRPr>
                    </a:p>
                  </a:txBody>
                  <a:tcPr marL="60960" marR="60960" marT="30480" marB="30480" anchor="ctr">
                    <a:solidFill>
                      <a:srgbClr val="20212C"/>
                    </a:solidFill>
                  </a:tcPr>
                </a:tc>
                <a:extLst>
                  <a:ext uri="{0D108BD9-81ED-4DB2-BD59-A6C34878D82A}">
                    <a16:rowId xmlns:a16="http://schemas.microsoft.com/office/drawing/2014/main" val="10001"/>
                  </a:ext>
                </a:extLst>
              </a:tr>
              <a:tr h="76290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SAVEE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68.75%</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r>
                        <a:rPr lang="ar-EG" sz="2000" b="0">
                          <a:solidFill>
                            <a:schemeClr val="bg1"/>
                          </a:solidFill>
                          <a:effectLst/>
                          <a:latin typeface="+mn-lt"/>
                          <a:ea typeface="Times New Roman" panose="02020603050405020304" pitchFamily="18"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2"/>
                  </a:ext>
                </a:extLst>
              </a:tr>
              <a:tr h="72822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MLPNN</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RAVDESS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68.75%</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70.65%</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3"/>
                  </a:ext>
                </a:extLst>
              </a:tr>
              <a:tr h="6921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1000"/>
                        </a:spcAft>
                      </a:pPr>
                      <a:endParaRPr lang="en-US" sz="2000" b="0">
                        <a:effectLst/>
                        <a:latin typeface="+mn-lt"/>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SAVEE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75%</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ar-EG" sz="2000" b="0">
                          <a:solidFill>
                            <a:schemeClr val="bg1"/>
                          </a:solidFill>
                          <a:effectLst/>
                          <a:latin typeface="+mn-lt"/>
                          <a:ea typeface="Calibri" panose="020F0502020204030204" pitchFamily="34"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4"/>
                  </a:ext>
                </a:extLst>
              </a:tr>
              <a:tr h="75185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SVM</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SAVEE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70.83%</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ar-EG" sz="2000" b="0">
                          <a:solidFill>
                            <a:schemeClr val="bg1"/>
                          </a:solidFill>
                          <a:effectLst/>
                          <a:latin typeface="+mn-lt"/>
                          <a:ea typeface="Calibri" panose="020F0502020204030204" pitchFamily="34"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5"/>
                  </a:ext>
                </a:extLst>
              </a:tr>
              <a:tr h="690232">
                <a:tc vMerge="1">
                  <a:txBody>
                    <a:bodyPr/>
                    <a:lstStyle/>
                    <a:p>
                      <a:endParaRPr lang="en-US"/>
                    </a:p>
                  </a:txBody>
                  <a:tcPr marL="68580" marR="68580" marT="0" marB="0"/>
                </a:tc>
                <a:tc vMerge="1">
                  <a:txBody>
                    <a:bodyPr/>
                    <a:lstStyle/>
                    <a:p>
                      <a:endParaRPr lang="en-US"/>
                    </a:p>
                  </a:txBody>
                  <a:tcPr marL="68580" marR="68580" marT="0" marB="0"/>
                </a:tc>
                <a:tc vMerge="1">
                  <a:txBody>
                    <a:bodyPr/>
                    <a:lstStyle/>
                    <a:p>
                      <a:endParaRPr lang="en-US"/>
                    </a:p>
                  </a:txBody>
                  <a:tcPr marL="68580" marR="68580" marT="0" marB="0"/>
                </a:tc>
                <a:tc vMerge="1">
                  <a:txBody>
                    <a:bodyPr/>
                    <a:lstStyle/>
                    <a:p>
                      <a:endParaRPr lang="en-US"/>
                    </a:p>
                  </a:txBody>
                  <a:tcPr marL="68580" marR="68580" marT="0" marB="0"/>
                </a:tc>
                <a:tc vMerge="1">
                  <a:txBody>
                    <a:bodyPr/>
                    <a:lstStyle/>
                    <a:p>
                      <a:pPr marL="0" marR="0" algn="ctr">
                        <a:lnSpc>
                          <a:spcPct val="115000"/>
                        </a:lnSpc>
                        <a:spcBef>
                          <a:spcPts val="0"/>
                        </a:spcBef>
                        <a:spcAft>
                          <a:spcPts val="1000"/>
                        </a:spcAft>
                      </a:pPr>
                      <a:endParaRPr lang="en-US" sz="2000" b="0">
                        <a:effectLst/>
                        <a:latin typeface="+mn-lt"/>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RAVDESS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70.13%</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Calibri" panose="020F0502020204030204" pitchFamily="34" charset="0"/>
                        </a:rPr>
                        <a:t>----</a:t>
                      </a: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6"/>
                  </a:ext>
                </a:extLst>
              </a:tr>
              <a:tr h="6921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CNN</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RAVDESS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70.83%  </a:t>
                      </a:r>
                    </a:p>
                    <a:p>
                      <a:pPr marL="0" marR="0" algn="ctr">
                        <a:lnSpc>
                          <a:spcPct val="115000"/>
                        </a:lnSpc>
                        <a:spcBef>
                          <a:spcPts val="0"/>
                        </a:spcBef>
                        <a:spcAft>
                          <a:spcPts val="1000"/>
                        </a:spcAft>
                      </a:pPr>
                      <a:r>
                        <a:rPr lang="en-US" sz="2000" b="0">
                          <a:solidFill>
                            <a:schemeClr val="bg1"/>
                          </a:solidFill>
                          <a:effectLst/>
                          <a:latin typeface="+mn-lt"/>
                          <a:ea typeface="Calibri" panose="020F0502020204030204" pitchFamily="34" charset="0"/>
                        </a:rPr>
                        <a:t>best</a:t>
                      </a:r>
                    </a:p>
                  </a:txBody>
                  <a:tcPr marL="45720" marR="45720" marT="0" marB="0" anchor="ctr">
                    <a:solidFill>
                      <a:srgbClr val="20212C"/>
                    </a:solidFill>
                  </a:tcPr>
                </a:tc>
                <a:tc>
                  <a:txBody>
                    <a:bodyPr/>
                    <a:lstStyle/>
                    <a:p>
                      <a:pPr marL="0" marR="0" lvl="0" indent="0" algn="ctr" defTabSz="1632753" rtl="0" eaLnBrk="1" fontAlgn="auto" latinLnBrk="0" hangingPunct="1">
                        <a:lnSpc>
                          <a:spcPct val="115000"/>
                        </a:lnSpc>
                        <a:spcBef>
                          <a:spcPts val="0"/>
                        </a:spcBef>
                        <a:spcAft>
                          <a:spcPts val="1000"/>
                        </a:spcAft>
                        <a:buClrTx/>
                        <a:buSzTx/>
                        <a:buFontTx/>
                        <a:buNone/>
                        <a:tabLst/>
                        <a:defRPr/>
                      </a:pPr>
                      <a:r>
                        <a:rPr lang="en-US" sz="2000" b="0">
                          <a:solidFill>
                            <a:schemeClr val="bg1"/>
                          </a:solidFill>
                          <a:effectLst/>
                          <a:latin typeface="+mn-lt"/>
                          <a:ea typeface="Calibri" panose="020F0502020204030204" pitchFamily="34" charset="0"/>
                        </a:rPr>
                        <a:t>----</a:t>
                      </a: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7"/>
                  </a:ext>
                </a:extLst>
              </a:tr>
              <a:tr h="76290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1000"/>
                        </a:spcAft>
                      </a:pPr>
                      <a:endParaRPr lang="en-US" sz="2000" b="0">
                        <a:effectLst/>
                        <a:latin typeface="+mn-lt"/>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SAVEE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61.46%</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ar-EG" sz="2000" b="0">
                          <a:solidFill>
                            <a:schemeClr val="bg1"/>
                          </a:solidFill>
                          <a:effectLst/>
                          <a:latin typeface="+mn-lt"/>
                          <a:ea typeface="Calibri" panose="020F0502020204030204" pitchFamily="34"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8"/>
                  </a:ext>
                </a:extLst>
              </a:tr>
              <a:tr h="72822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KNN</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RAVDESS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61.11%</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ar-EG" sz="2000" b="0">
                          <a:solidFill>
                            <a:schemeClr val="bg1"/>
                          </a:solidFill>
                          <a:effectLst/>
                          <a:latin typeface="+mn-lt"/>
                          <a:ea typeface="Calibri" panose="020F0502020204030204" pitchFamily="34"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09"/>
                  </a:ext>
                </a:extLst>
              </a:tr>
              <a:tr h="69354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marL="0" marR="0" algn="ctr">
                        <a:lnSpc>
                          <a:spcPct val="115000"/>
                        </a:lnSpc>
                        <a:spcBef>
                          <a:spcPts val="0"/>
                        </a:spcBef>
                        <a:spcAft>
                          <a:spcPts val="1000"/>
                        </a:spcAft>
                      </a:pPr>
                      <a:endParaRPr lang="en-US" sz="2000" b="0">
                        <a:effectLst/>
                        <a:latin typeface="+mn-lt"/>
                        <a:ea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SAVEE        </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63.54%</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r>
                        <a:rPr lang="ar-EG" sz="2000" b="0">
                          <a:solidFill>
                            <a:schemeClr val="bg1"/>
                          </a:solidFill>
                          <a:effectLst/>
                          <a:latin typeface="+mn-lt"/>
                          <a:ea typeface="Times New Roman" panose="02020603050405020304" pitchFamily="18" charset="0"/>
                        </a:rPr>
                        <a:t>----</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vMerge="1">
                  <a:txBody>
                    <a:bodyPr/>
                    <a:lstStyle/>
                    <a:p>
                      <a:pPr algn="ctr"/>
                      <a:endParaRPr lang="en-US" sz="3600" b="0">
                        <a:latin typeface="+mn-lt"/>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19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6E2"/>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69898512"/>
              </p:ext>
            </p:extLst>
          </p:nvPr>
        </p:nvGraphicFramePr>
        <p:xfrm>
          <a:off x="533400" y="342901"/>
          <a:ext cx="17449800" cy="9448800"/>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gridCol w="2181225">
                  <a:extLst>
                    <a:ext uri="{9D8B030D-6E8A-4147-A177-3AD203B41FA5}">
                      <a16:colId xmlns:a16="http://schemas.microsoft.com/office/drawing/2014/main" val="20004"/>
                    </a:ext>
                  </a:extLst>
                </a:gridCol>
                <a:gridCol w="2181225">
                  <a:extLst>
                    <a:ext uri="{9D8B030D-6E8A-4147-A177-3AD203B41FA5}">
                      <a16:colId xmlns:a16="http://schemas.microsoft.com/office/drawing/2014/main" val="20005"/>
                    </a:ext>
                  </a:extLst>
                </a:gridCol>
                <a:gridCol w="2181225">
                  <a:extLst>
                    <a:ext uri="{9D8B030D-6E8A-4147-A177-3AD203B41FA5}">
                      <a16:colId xmlns:a16="http://schemas.microsoft.com/office/drawing/2014/main" val="20006"/>
                    </a:ext>
                  </a:extLst>
                </a:gridCol>
                <a:gridCol w="2181225">
                  <a:extLst>
                    <a:ext uri="{9D8B030D-6E8A-4147-A177-3AD203B41FA5}">
                      <a16:colId xmlns:a16="http://schemas.microsoft.com/office/drawing/2014/main" val="20007"/>
                    </a:ext>
                  </a:extLst>
                </a:gridCol>
              </a:tblGrid>
              <a:tr h="1701660">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Paper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Year</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Dataset</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Feature</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Extraction</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Model</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 </a:t>
                      </a:r>
                      <a:endParaRPr lang="en-US" sz="32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Accuracy</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Average accuracy</a:t>
                      </a:r>
                      <a:endParaRPr lang="en-US" sz="3200" b="0">
                        <a:solidFill>
                          <a:schemeClr val="bg1"/>
                        </a:solidFill>
                        <a:effectLst/>
                        <a:latin typeface="+mn-lt"/>
                        <a:ea typeface="Calibri" panose="020F0502020204030204" pitchFamily="34" charset="0"/>
                      </a:endParaRPr>
                    </a:p>
                  </a:txBody>
                  <a:tcPr marL="45720" marR="45720" marT="0" marB="0" anchor="ctr">
                    <a:solidFill>
                      <a:srgbClr val="C00000"/>
                    </a:solidFill>
                  </a:tcPr>
                </a:tc>
                <a:tc>
                  <a:txBody>
                    <a:bodyPr/>
                    <a:lstStyle/>
                    <a:p>
                      <a:pPr marL="0" marR="0" algn="ctr">
                        <a:lnSpc>
                          <a:spcPct val="115000"/>
                        </a:lnSpc>
                        <a:spcBef>
                          <a:spcPts val="0"/>
                        </a:spcBef>
                        <a:spcAft>
                          <a:spcPts val="1000"/>
                        </a:spcAft>
                      </a:pPr>
                      <a:r>
                        <a:rPr lang="en-US" sz="3200" b="0">
                          <a:solidFill>
                            <a:schemeClr val="bg1"/>
                          </a:solidFill>
                          <a:effectLst/>
                          <a:latin typeface="+mn-lt"/>
                          <a:ea typeface="Times New Roman" panose="02020603050405020304" pitchFamily="18" charset="0"/>
                        </a:rPr>
                        <a:t>#class</a:t>
                      </a:r>
                    </a:p>
                  </a:txBody>
                  <a:tcPr marL="45720" marR="45720" marT="0" marB="0" anchor="ctr">
                    <a:solidFill>
                      <a:srgbClr val="C00000"/>
                    </a:solidFill>
                  </a:tcPr>
                </a:tc>
                <a:extLst>
                  <a:ext uri="{0D108BD9-81ED-4DB2-BD59-A6C34878D82A}">
                    <a16:rowId xmlns:a16="http://schemas.microsoft.com/office/drawing/2014/main" val="10000"/>
                  </a:ext>
                </a:extLst>
              </a:tr>
              <a:tr h="4857729">
                <a:tc>
                  <a:txBody>
                    <a:bodyPr/>
                    <a:lstStyle/>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Improved Speech Emotion Recognition using Transfer Learning and Spectrogram Augmentation</a:t>
                      </a:r>
                    </a:p>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[2]</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2021</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IEMOCAP</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Mel</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spectrogram</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 </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Times New Roman" panose="02020603050405020304" pitchFamily="18" charset="0"/>
                        </a:rPr>
                        <a:t>ResNet34</a:t>
                      </a:r>
                      <a:endParaRPr lang="en-US" sz="2000" b="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1200"/>
                        </a:spcBef>
                        <a:spcAft>
                          <a:spcPts val="1000"/>
                        </a:spcAft>
                      </a:pPr>
                      <a:r>
                        <a:rPr lang="en-US" sz="2000" b="0">
                          <a:solidFill>
                            <a:schemeClr val="bg1"/>
                          </a:solidFill>
                          <a:effectLst/>
                          <a:latin typeface="+mn-lt"/>
                          <a:ea typeface="Times New Roman" panose="02020603050405020304" pitchFamily="18" charset="0"/>
                        </a:rPr>
                        <a:t>3 Experiment on IEMOCAP</a:t>
                      </a:r>
                      <a:endParaRPr lang="en-US" sz="2000" b="0">
                        <a:solidFill>
                          <a:schemeClr val="bg1"/>
                        </a:solidFill>
                        <a:effectLst/>
                        <a:latin typeface="+mn-lt"/>
                        <a:ea typeface="Calibri" panose="020F0502020204030204" pitchFamily="34" charset="0"/>
                      </a:endParaRPr>
                    </a:p>
                    <a:p>
                      <a:pPr marL="342900" marR="0" lvl="0" indent="-342900" algn="ctr">
                        <a:lnSpc>
                          <a:spcPct val="115000"/>
                        </a:lnSpc>
                        <a:spcBef>
                          <a:spcPts val="1200"/>
                        </a:spcBef>
                        <a:spcAft>
                          <a:spcPts val="0"/>
                        </a:spcAft>
                        <a:buFont typeface="+mj-lt"/>
                        <a:buAutoNum type="arabicPeriod"/>
                      </a:pPr>
                      <a:r>
                        <a:rPr lang="en-US" sz="2000" b="0">
                          <a:solidFill>
                            <a:schemeClr val="bg1"/>
                          </a:solidFill>
                          <a:effectLst/>
                          <a:latin typeface="+mn-lt"/>
                          <a:ea typeface="Times New Roman" panose="02020603050405020304" pitchFamily="18" charset="0"/>
                        </a:rPr>
                        <a:t>WA=66.02%</a:t>
                      </a:r>
                      <a:endParaRPr lang="en-US" sz="2000" b="0">
                        <a:solidFill>
                          <a:schemeClr val="bg1"/>
                        </a:solidFill>
                        <a:effectLst/>
                        <a:latin typeface="+mn-lt"/>
                        <a:ea typeface="Calibri" panose="020F0502020204030204" pitchFamily="34" charset="0"/>
                      </a:endParaRPr>
                    </a:p>
                    <a:p>
                      <a:pPr marL="342900" marR="0" lvl="0" indent="-342900" algn="ctr">
                        <a:lnSpc>
                          <a:spcPct val="115000"/>
                        </a:lnSpc>
                        <a:spcBef>
                          <a:spcPts val="0"/>
                        </a:spcBef>
                        <a:spcAft>
                          <a:spcPts val="0"/>
                        </a:spcAft>
                        <a:buFont typeface="+mj-lt"/>
                        <a:buAutoNum type="arabicPeriod"/>
                      </a:pPr>
                      <a:r>
                        <a:rPr lang="en-US" sz="2000" b="0">
                          <a:solidFill>
                            <a:schemeClr val="bg1"/>
                          </a:solidFill>
                          <a:effectLst/>
                          <a:latin typeface="+mn-lt"/>
                          <a:ea typeface="Times New Roman" panose="02020603050405020304" pitchFamily="18" charset="0"/>
                        </a:rPr>
                        <a:t>WA=65.62%</a:t>
                      </a:r>
                      <a:endParaRPr lang="en-US" sz="2000" b="0">
                        <a:solidFill>
                          <a:schemeClr val="bg1"/>
                        </a:solidFill>
                        <a:effectLst/>
                        <a:latin typeface="+mn-lt"/>
                        <a:ea typeface="Calibri" panose="020F0502020204030204" pitchFamily="34" charset="0"/>
                      </a:endParaRPr>
                    </a:p>
                    <a:p>
                      <a:pPr marL="342900" marR="0" lvl="0" indent="-342900" algn="ctr">
                        <a:lnSpc>
                          <a:spcPct val="115000"/>
                        </a:lnSpc>
                        <a:spcBef>
                          <a:spcPts val="0"/>
                        </a:spcBef>
                        <a:spcAft>
                          <a:spcPts val="0"/>
                        </a:spcAft>
                        <a:buFont typeface="+mj-lt"/>
                        <a:buAutoNum type="arabicPeriod"/>
                      </a:pPr>
                      <a:r>
                        <a:rPr lang="en-US" sz="2000" b="0">
                          <a:solidFill>
                            <a:schemeClr val="bg1"/>
                          </a:solidFill>
                          <a:effectLst/>
                          <a:latin typeface="+mn-lt"/>
                          <a:ea typeface="Times New Roman" panose="02020603050405020304" pitchFamily="18" charset="0"/>
                        </a:rPr>
                        <a:t>WA=63.61%</a:t>
                      </a:r>
                      <a:endParaRPr lang="en-US" sz="2000" b="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b="0">
                          <a:solidFill>
                            <a:schemeClr val="bg1"/>
                          </a:solidFill>
                          <a:effectLst/>
                          <a:latin typeface="+mn-lt"/>
                          <a:ea typeface="Calibri" panose="020F0502020204030204" pitchFamily="34" charset="0"/>
                        </a:rPr>
                        <a:t> </a:t>
                      </a:r>
                    </a:p>
                  </a:txBody>
                  <a:tcPr marL="45720" marR="45720" marT="0" marB="0" anchor="ctr">
                    <a:solidFill>
                      <a:srgbClr val="20212C"/>
                    </a:solidFill>
                  </a:tcPr>
                </a:tc>
                <a:tc>
                  <a:txBody>
                    <a:bodyPr/>
                    <a:lstStyle/>
                    <a:p>
                      <a:pPr algn="ctr"/>
                      <a:r>
                        <a:rPr lang="en-US" sz="2000">
                          <a:solidFill>
                            <a:schemeClr val="bg1"/>
                          </a:solidFill>
                        </a:rPr>
                        <a:t>average</a:t>
                      </a:r>
                    </a:p>
                  </a:txBody>
                  <a:tcPr marL="45720" marR="45720" marT="0" marB="0" anchor="ctr">
                    <a:solidFill>
                      <a:srgbClr val="20212C"/>
                    </a:solidFill>
                  </a:tcPr>
                </a:tc>
                <a:tc>
                  <a:txBody>
                    <a:bodyPr/>
                    <a:lstStyle/>
                    <a:p>
                      <a:pPr algn="ctr"/>
                      <a:r>
                        <a:rPr lang="en-US" sz="2000">
                          <a:solidFill>
                            <a:schemeClr val="bg1"/>
                          </a:solidFill>
                        </a:rPr>
                        <a:t>4</a:t>
                      </a:r>
                    </a:p>
                  </a:txBody>
                  <a:tcPr marL="45720" marR="45720" marT="0" marB="0" anchor="ctr">
                    <a:solidFill>
                      <a:srgbClr val="20212C"/>
                    </a:solidFill>
                  </a:tcPr>
                </a:tc>
                <a:extLst>
                  <a:ext uri="{0D108BD9-81ED-4DB2-BD59-A6C34878D82A}">
                    <a16:rowId xmlns:a16="http://schemas.microsoft.com/office/drawing/2014/main" val="10001"/>
                  </a:ext>
                </a:extLst>
              </a:tr>
              <a:tr h="2889411">
                <a:tc>
                  <a:txBody>
                    <a:bodyPr/>
                    <a:lstStyle/>
                    <a:p>
                      <a:pPr marL="0" marR="0" algn="ctr">
                        <a:lnSpc>
                          <a:spcPct val="115000"/>
                        </a:lnSpc>
                        <a:spcBef>
                          <a:spcPts val="1200"/>
                        </a:spcBef>
                        <a:spcAft>
                          <a:spcPts val="1000"/>
                        </a:spcAft>
                      </a:pPr>
                      <a:r>
                        <a:rPr lang="en-US" sz="2000">
                          <a:solidFill>
                            <a:schemeClr val="bg1"/>
                          </a:solidFill>
                          <a:effectLst/>
                          <a:latin typeface="+mn-lt"/>
                          <a:ea typeface="Times New Roman" panose="02020603050405020304" pitchFamily="18" charset="0"/>
                        </a:rPr>
                        <a:t>Time Window Analysis for Automatic Speech Emotion Recognition</a:t>
                      </a:r>
                      <a:endParaRPr lang="en-US" sz="2000">
                        <a:solidFill>
                          <a:schemeClr val="bg1"/>
                        </a:solidFill>
                        <a:effectLst/>
                        <a:latin typeface="+mn-lt"/>
                        <a:ea typeface="Calibri" panose="020F0502020204030204" pitchFamily="34" charset="0"/>
                      </a:endParaRPr>
                    </a:p>
                    <a:p>
                      <a:pPr marL="0" marR="0" algn="ctr">
                        <a:lnSpc>
                          <a:spcPct val="115000"/>
                        </a:lnSpc>
                        <a:spcBef>
                          <a:spcPts val="1200"/>
                        </a:spcBef>
                        <a:spcAft>
                          <a:spcPts val="1000"/>
                        </a:spcAft>
                      </a:pPr>
                      <a:r>
                        <a:rPr lang="en-US" sz="2000">
                          <a:solidFill>
                            <a:schemeClr val="bg1"/>
                          </a:solidFill>
                          <a:effectLst/>
                          <a:latin typeface="+mn-lt"/>
                          <a:ea typeface="Times New Roman" panose="02020603050405020304" pitchFamily="18" charset="0"/>
                        </a:rPr>
                        <a:t>[3]</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a:solidFill>
                            <a:schemeClr val="bg1"/>
                          </a:solidFill>
                          <a:effectLst/>
                          <a:latin typeface="+mn-lt"/>
                          <a:ea typeface="Times New Roman" panose="02020603050405020304" pitchFamily="18" charset="0"/>
                        </a:rPr>
                        <a:t> </a:t>
                      </a:r>
                      <a:endParaRPr lang="en-US" sz="2000">
                        <a:solidFill>
                          <a:schemeClr val="bg1"/>
                        </a:solidFill>
                        <a:effectLst/>
                        <a:latin typeface="+mn-lt"/>
                        <a:ea typeface="Calibri" panose="020F0502020204030204" pitchFamily="34" charset="0"/>
                      </a:endParaRPr>
                    </a:p>
                    <a:p>
                      <a:pPr marL="0" marR="0" algn="ctr">
                        <a:lnSpc>
                          <a:spcPct val="115000"/>
                        </a:lnSpc>
                        <a:spcBef>
                          <a:spcPts val="0"/>
                        </a:spcBef>
                        <a:spcAft>
                          <a:spcPts val="1000"/>
                        </a:spcAft>
                      </a:pPr>
                      <a:r>
                        <a:rPr lang="en-US" sz="2000">
                          <a:solidFill>
                            <a:schemeClr val="bg1"/>
                          </a:solidFill>
                          <a:effectLst/>
                          <a:latin typeface="+mn-lt"/>
                          <a:ea typeface="Times New Roman" panose="02020603050405020304" pitchFamily="18" charset="0"/>
                        </a:rPr>
                        <a:t>2018</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a:solidFill>
                            <a:schemeClr val="bg1"/>
                          </a:solidFill>
                          <a:effectLst/>
                          <a:latin typeface="+mn-lt"/>
                          <a:ea typeface="Times New Roman" panose="02020603050405020304" pitchFamily="18" charset="0"/>
                        </a:rPr>
                        <a:t> Berlin Database of Emotional Speech </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a:solidFill>
                            <a:schemeClr val="bg1"/>
                          </a:solidFill>
                          <a:effectLst/>
                          <a:latin typeface="+mn-lt"/>
                          <a:ea typeface="Times New Roman" panose="02020603050405020304" pitchFamily="18" charset="0"/>
                        </a:rPr>
                        <a:t>Spectrogram</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0"/>
                        </a:spcBef>
                        <a:spcAft>
                          <a:spcPts val="1000"/>
                        </a:spcAft>
                      </a:pPr>
                      <a:r>
                        <a:rPr lang="en-US" sz="2000">
                          <a:solidFill>
                            <a:schemeClr val="bg1"/>
                          </a:solidFill>
                          <a:effectLst/>
                          <a:latin typeface="+mn-lt"/>
                          <a:ea typeface="Times New Roman" panose="02020603050405020304" pitchFamily="18" charset="0"/>
                        </a:rPr>
                        <a:t>CNN</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marL="0" marR="0" algn="ctr">
                        <a:lnSpc>
                          <a:spcPct val="115000"/>
                        </a:lnSpc>
                        <a:spcBef>
                          <a:spcPts val="1200"/>
                        </a:spcBef>
                        <a:spcAft>
                          <a:spcPts val="1000"/>
                        </a:spcAft>
                      </a:pPr>
                      <a:r>
                        <a:rPr lang="en-US" sz="2000">
                          <a:solidFill>
                            <a:schemeClr val="bg1"/>
                          </a:solidFill>
                          <a:effectLst/>
                          <a:latin typeface="+mn-lt"/>
                          <a:ea typeface="Times New Roman" panose="02020603050405020304" pitchFamily="18" charset="0"/>
                        </a:rPr>
                        <a:t> 76.87%</a:t>
                      </a:r>
                      <a:endParaRPr lang="en-US" sz="2000">
                        <a:solidFill>
                          <a:schemeClr val="bg1"/>
                        </a:solidFill>
                        <a:effectLst/>
                        <a:latin typeface="+mn-lt"/>
                        <a:ea typeface="Calibri" panose="020F0502020204030204" pitchFamily="34" charset="0"/>
                      </a:endParaRPr>
                    </a:p>
                  </a:txBody>
                  <a:tcPr marL="45720" marR="45720" marT="0" marB="0" anchor="ctr">
                    <a:solidFill>
                      <a:srgbClr val="20212C"/>
                    </a:solidFill>
                  </a:tcPr>
                </a:tc>
                <a:tc>
                  <a:txBody>
                    <a:bodyPr/>
                    <a:lstStyle/>
                    <a:p>
                      <a:pPr algn="ctr"/>
                      <a:r>
                        <a:rPr lang="en-US" sz="2000">
                          <a:solidFill>
                            <a:schemeClr val="bg1"/>
                          </a:solidFill>
                        </a:rPr>
                        <a:t>average</a:t>
                      </a:r>
                    </a:p>
                  </a:txBody>
                  <a:tcPr marL="45720" marR="45720" marT="0" marB="0" anchor="ctr">
                    <a:solidFill>
                      <a:srgbClr val="20212C"/>
                    </a:solidFill>
                  </a:tcPr>
                </a:tc>
                <a:tc>
                  <a:txBody>
                    <a:bodyPr/>
                    <a:lstStyle/>
                    <a:p>
                      <a:pPr algn="ctr"/>
                      <a:r>
                        <a:rPr lang="en-US" sz="2000">
                          <a:solidFill>
                            <a:schemeClr val="bg1"/>
                          </a:solidFill>
                        </a:rPr>
                        <a:t>7</a:t>
                      </a:r>
                    </a:p>
                  </a:txBody>
                  <a:tcPr marL="45720" marR="45720" marT="0" marB="0" anchor="ctr">
                    <a:solidFill>
                      <a:srgbClr val="20212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42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1688</Words>
  <Application>Microsoft Office PowerPoint</Application>
  <PresentationFormat>Custom</PresentationFormat>
  <Paragraphs>412</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Arimo</vt:lpstr>
      <vt:lpstr>Arial</vt:lpstr>
      <vt:lpstr>Quicksand</vt:lpstr>
      <vt:lpstr>Quicksand Bold</vt:lpstr>
      <vt:lpstr>Knewave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audio-visual recognition system</dc:title>
  <dc:creator>Marwa</dc:creator>
  <cp:lastModifiedBy>amr</cp:lastModifiedBy>
  <cp:revision>81</cp:revision>
  <dcterms:created xsi:type="dcterms:W3CDTF">2006-08-16T00:00:00Z</dcterms:created>
  <dcterms:modified xsi:type="dcterms:W3CDTF">2022-03-12T16:29:14Z</dcterms:modified>
  <dc:identifier>DAE6Ne4buYk</dc:identifier>
</cp:coreProperties>
</file>