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" initials="a" lastIdx="1" clrIdx="0">
    <p:extLst>
      <p:ext uri="{19B8F6BF-5375-455C-9EA6-DF929625EA0E}">
        <p15:presenceInfo xmlns:p15="http://schemas.microsoft.com/office/powerpoint/2012/main" userId="am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698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58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5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876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95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7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3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5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3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2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D0EF29-AA85-43CC-8A24-C7206E3F531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EF6833-115F-4147-8C05-74068AE1E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-Science-kosta/Speech-Emotion-Classification-with-PyTorch/blob/master/notebooks/parallel_cnn_attention_lstm.ipynb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-Science-kosta/Speech-Emotion-Classification-with-PyTorch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github.com/mkosaka1/Speech_Emotion_Recognition/blob/master/3.%20Transfer_Learning%20-%20Initial_Model.ipynb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137B-1189-40D4-B9EF-51C186819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 Emotion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F7D11-49C8-4C0B-9586-01936D4D6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Spectrogram</a:t>
            </a:r>
          </a:p>
        </p:txBody>
      </p:sp>
    </p:spTree>
    <p:extLst>
      <p:ext uri="{BB962C8B-B14F-4D97-AF65-F5344CB8AC3E}">
        <p14:creationId xmlns:p14="http://schemas.microsoft.com/office/powerpoint/2010/main" val="66354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E17AC-BE02-4570-B34E-41DFF250C1A3}"/>
              </a:ext>
            </a:extLst>
          </p:cNvPr>
          <p:cNvSpPr txBox="1"/>
          <p:nvPr/>
        </p:nvSpPr>
        <p:spPr>
          <a:xfrm>
            <a:off x="1828800" y="1318846"/>
            <a:ext cx="883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We trained </a:t>
            </a:r>
            <a:r>
              <a:rPr lang="en-US" i="0" dirty="0">
                <a:effectLst/>
                <a:latin typeface="-apple-system"/>
              </a:rPr>
              <a:t>VGG16 Fine Tuning With Image Augmentation</a:t>
            </a:r>
            <a:r>
              <a:rPr lang="en-US" dirty="0">
                <a:sym typeface="Wingdings" panose="05000000000000000000" pitchFamily="2" charset="2"/>
              </a:rPr>
              <a:t> model he mentioned accuracy is 80% testing accuracy we trained model using </a:t>
            </a:r>
            <a:r>
              <a:rPr lang="en-US" dirty="0" err="1">
                <a:sym typeface="Wingdings" panose="05000000000000000000" pitchFamily="2" charset="2"/>
              </a:rPr>
              <a:t>Ravadess</a:t>
            </a:r>
            <a:r>
              <a:rPr lang="en-US" dirty="0">
                <a:sym typeface="Wingdings" panose="05000000000000000000" pitchFamily="2" charset="2"/>
              </a:rPr>
              <a:t> speech and we achieved 55% testing accuracy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E8F5744-0881-4792-B6B0-4304A0D60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75441"/>
              </p:ext>
            </p:extLst>
          </p:nvPr>
        </p:nvGraphicFramePr>
        <p:xfrm>
          <a:off x="2182934" y="2530621"/>
          <a:ext cx="8128000" cy="280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77368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3093021"/>
                    </a:ext>
                  </a:extLst>
                </a:gridCol>
              </a:tblGrid>
              <a:tr h="476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 model accuracy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model accuracy plot after training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15889"/>
                  </a:ext>
                </a:extLst>
              </a:tr>
              <a:tr h="2325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3172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AFE6EC7-28D4-4C06-8182-C06EE1DE6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62" y="3099176"/>
            <a:ext cx="3258649" cy="2091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5CB937-BFC2-4142-8B76-D5F567F38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6" y="3099176"/>
            <a:ext cx="2962154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4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5604E8A6-6773-4FEE-B2F6-9854A8AB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49476"/>
              </p:ext>
            </p:extLst>
          </p:nvPr>
        </p:nvGraphicFramePr>
        <p:xfrm>
          <a:off x="2032000" y="2027982"/>
          <a:ext cx="8128000" cy="2948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77368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3093021"/>
                    </a:ext>
                  </a:extLst>
                </a:gridCol>
              </a:tblGrid>
              <a:tr h="476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 model loss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model loss plot after training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15889"/>
                  </a:ext>
                </a:extLst>
              </a:tr>
              <a:tr h="24721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3172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F6B7A26-193B-4F3A-B434-E14E5508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76" y="2588712"/>
            <a:ext cx="3341110" cy="2241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1B37F7-D6F7-4B2E-A11A-B06C5E532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94" y="2588712"/>
            <a:ext cx="3203030" cy="224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1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CF8CD-8C08-4316-BD0C-1D6BED975E7F}"/>
              </a:ext>
            </a:extLst>
          </p:cNvPr>
          <p:cNvSpPr txBox="1"/>
          <p:nvPr/>
        </p:nvSpPr>
        <p:spPr>
          <a:xfrm>
            <a:off x="1644162" y="1151792"/>
            <a:ext cx="936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We trained </a:t>
            </a:r>
            <a:r>
              <a:rPr lang="en-US" i="0" dirty="0">
                <a:effectLst/>
                <a:latin typeface="-apple-system"/>
              </a:rPr>
              <a:t>VGG19 Fine Tuning + Augmentation </a:t>
            </a:r>
            <a:r>
              <a:rPr lang="en-US" dirty="0">
                <a:sym typeface="Wingdings" panose="05000000000000000000" pitchFamily="2" charset="2"/>
              </a:rPr>
              <a:t>model he mentioned accuracy is 88% testing accuracy we trained model using </a:t>
            </a:r>
            <a:r>
              <a:rPr lang="en-US" dirty="0" err="1">
                <a:sym typeface="Wingdings" panose="05000000000000000000" pitchFamily="2" charset="2"/>
              </a:rPr>
              <a:t>Ravadess</a:t>
            </a:r>
            <a:r>
              <a:rPr lang="en-US" dirty="0">
                <a:sym typeface="Wingdings" panose="05000000000000000000" pitchFamily="2" charset="2"/>
              </a:rPr>
              <a:t> speech and we achieved 70% testing accuracy</a:t>
            </a:r>
          </a:p>
        </p:txBody>
      </p:sp>
    </p:spTree>
    <p:extLst>
      <p:ext uri="{BB962C8B-B14F-4D97-AF65-F5344CB8AC3E}">
        <p14:creationId xmlns:p14="http://schemas.microsoft.com/office/powerpoint/2010/main" val="18687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1B155F-876A-4AC0-ADCE-5C38F29419E0}"/>
              </a:ext>
            </a:extLst>
          </p:cNvPr>
          <p:cNvSpPr txBox="1"/>
          <p:nvPr/>
        </p:nvSpPr>
        <p:spPr>
          <a:xfrm>
            <a:off x="1477108" y="1720840"/>
            <a:ext cx="84318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</a:t>
            </a:r>
            <a:r>
              <a:rPr lang="en-US" dirty="0"/>
              <a:t> </a:t>
            </a:r>
          </a:p>
          <a:p>
            <a:r>
              <a:rPr lang="en-US" dirty="0"/>
              <a:t>https://github.com/Data-Science-kosta/Speech-Emotion-Classification-with-PyTorch/blob/master/notebooks/stacked_cnn_attention_lstm.ipynb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Dataset</a:t>
            </a:r>
          </a:p>
          <a:p>
            <a:r>
              <a:rPr lang="en-US" dirty="0" err="1"/>
              <a:t>Ravadess</a:t>
            </a:r>
            <a:r>
              <a:rPr lang="en-US" dirty="0"/>
              <a:t> speech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Accuracy</a:t>
            </a:r>
          </a:p>
          <a:p>
            <a:r>
              <a:rPr lang="en-US" dirty="0"/>
              <a:t>Link accuracy 95% (but he did not mention if it is testing or training)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61% testing accuracy (CNN and LSTM)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5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E80142-32CA-454C-9154-BD16755CB3D3}"/>
              </a:ext>
            </a:extLst>
          </p:cNvPr>
          <p:cNvSpPr txBox="1"/>
          <p:nvPr/>
        </p:nvSpPr>
        <p:spPr>
          <a:xfrm>
            <a:off x="1831730" y="1443841"/>
            <a:ext cx="85285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</a:t>
            </a:r>
          </a:p>
          <a:p>
            <a:r>
              <a:rPr lang="en-US" dirty="0">
                <a:hlinkClick r:id="rId2"/>
              </a:rPr>
              <a:t>https://github.com/Data-Science-kosta/Speech-Emotion-Classification-with-PyTorch/blob/master/notebooks/parallel_cnn_attention_lstm.ipynb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Dataset </a:t>
            </a:r>
          </a:p>
          <a:p>
            <a:r>
              <a:rPr lang="en-US" dirty="0"/>
              <a:t>RAVADESS speech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Accuracy</a:t>
            </a:r>
          </a:p>
          <a:p>
            <a:r>
              <a:rPr lang="en-US" dirty="0"/>
              <a:t>Link accuracy 94% (but he did not mention if it is testing or training)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64.5% testing accuracy (CNN AND LSTM)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Note: we trained model using 16 actors instead of 24 actors due to model training took more than 6 hours training (Cloud limitation)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0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CA9CF-350B-4534-9DEF-9DF3CBDB625A}"/>
              </a:ext>
            </a:extLst>
          </p:cNvPr>
          <p:cNvSpPr txBox="1"/>
          <p:nvPr/>
        </p:nvSpPr>
        <p:spPr>
          <a:xfrm>
            <a:off x="1198685" y="1720840"/>
            <a:ext cx="9794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</a:t>
            </a:r>
          </a:p>
          <a:p>
            <a:r>
              <a:rPr lang="en-US" dirty="0"/>
              <a:t>https://github.com/rajamohanharesh/Emotion-Recognition/blob/master/Codes/4.6%20Final%20Model%20Ravdess%202D%20CNN%20_Log%20Mel%20Spectogram_6L_64_.ipynb</a:t>
            </a:r>
          </a:p>
          <a:p>
            <a:endParaRPr lang="en-US" dirty="0"/>
          </a:p>
          <a:p>
            <a:r>
              <a:rPr lang="en-US" b="1" dirty="0"/>
              <a:t>Dataset</a:t>
            </a:r>
          </a:p>
          <a:p>
            <a:r>
              <a:rPr lang="en-US" dirty="0" err="1"/>
              <a:t>Ravadess</a:t>
            </a:r>
            <a:r>
              <a:rPr lang="en-US" dirty="0"/>
              <a:t> speech and song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Accuracy</a:t>
            </a:r>
          </a:p>
          <a:p>
            <a:r>
              <a:rPr lang="en-US" dirty="0"/>
              <a:t>Link accuracy 76% testing</a:t>
            </a:r>
          </a:p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/>
              <a:t>69% testing accuracy </a:t>
            </a:r>
          </a:p>
        </p:txBody>
      </p:sp>
    </p:spTree>
    <p:extLst>
      <p:ext uri="{BB962C8B-B14F-4D97-AF65-F5344CB8AC3E}">
        <p14:creationId xmlns:p14="http://schemas.microsoft.com/office/powerpoint/2010/main" val="402397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4A52E-4C65-4496-8249-77B01528FAF3}"/>
              </a:ext>
            </a:extLst>
          </p:cNvPr>
          <p:cNvSpPr txBox="1"/>
          <p:nvPr/>
        </p:nvSpPr>
        <p:spPr>
          <a:xfrm>
            <a:off x="1213338" y="980108"/>
            <a:ext cx="102518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</a:t>
            </a:r>
          </a:p>
          <a:p>
            <a:endParaRPr lang="en-US" dirty="0"/>
          </a:p>
          <a:p>
            <a:r>
              <a:rPr lang="en-US" dirty="0"/>
              <a:t>https://github.com/rezachu/emotion_recognition_cnn/blob/master/CNN_emotion_recognition.ipynb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Dataset</a:t>
            </a:r>
          </a:p>
          <a:p>
            <a:r>
              <a:rPr lang="en-US" dirty="0" err="1"/>
              <a:t>Ravadess</a:t>
            </a:r>
            <a:r>
              <a:rPr lang="en-US" dirty="0"/>
              <a:t> speech and song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Accuracy</a:t>
            </a:r>
          </a:p>
          <a:p>
            <a:r>
              <a:rPr lang="en-US" dirty="0"/>
              <a:t>Link accuracy 66%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65% testing accuracy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61B61E-C8FC-42FF-BC29-596E57CD3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74586"/>
              </p:ext>
            </p:extLst>
          </p:nvPr>
        </p:nvGraphicFramePr>
        <p:xfrm>
          <a:off x="3852007" y="2343763"/>
          <a:ext cx="7437316" cy="341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658">
                  <a:extLst>
                    <a:ext uri="{9D8B030D-6E8A-4147-A177-3AD203B41FA5}">
                      <a16:colId xmlns:a16="http://schemas.microsoft.com/office/drawing/2014/main" val="2330901308"/>
                    </a:ext>
                  </a:extLst>
                </a:gridCol>
                <a:gridCol w="3718658">
                  <a:extLst>
                    <a:ext uri="{9D8B030D-6E8A-4147-A177-3AD203B41FA5}">
                      <a16:colId xmlns:a16="http://schemas.microsoft.com/office/drawing/2014/main" val="1913184589"/>
                    </a:ext>
                  </a:extLst>
                </a:gridCol>
              </a:tblGrid>
              <a:tr h="536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 Confusion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Our Confusion after training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42970"/>
                  </a:ext>
                </a:extLst>
              </a:tr>
              <a:tr h="28797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6179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54A8549-748D-4040-A666-E122EB6B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58" y="2998149"/>
            <a:ext cx="3683977" cy="2761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1C356-3797-47D5-9CB9-A8DEDA26B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461" y="2945670"/>
            <a:ext cx="4148708" cy="281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6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6061E-F6A1-4B95-A971-44A916971C5D}"/>
              </a:ext>
            </a:extLst>
          </p:cNvPr>
          <p:cNvSpPr txBox="1"/>
          <p:nvPr/>
        </p:nvSpPr>
        <p:spPr>
          <a:xfrm>
            <a:off x="1890347" y="915638"/>
            <a:ext cx="7746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</a:t>
            </a:r>
          </a:p>
          <a:p>
            <a:r>
              <a:rPr lang="en-US" dirty="0">
                <a:hlinkClick r:id="rId2"/>
              </a:rPr>
              <a:t>https://github.com/Data-Science-kosta/Speech-Emotion-Classification-with-PyTorch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This link include 4 models we trained 4 models using </a:t>
            </a:r>
            <a:r>
              <a:rPr lang="en-US" dirty="0" err="1">
                <a:sym typeface="Wingdings" panose="05000000000000000000" pitchFamily="2" charset="2"/>
              </a:rPr>
              <a:t>ravadess</a:t>
            </a:r>
            <a:r>
              <a:rPr lang="en-US" dirty="0">
                <a:sym typeface="Wingdings" panose="05000000000000000000" pitchFamily="2" charset="2"/>
              </a:rPr>
              <a:t> dataset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58ED-CF27-4B32-844E-1EFCC816E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37402"/>
              </p:ext>
            </p:extLst>
          </p:nvPr>
        </p:nvGraphicFramePr>
        <p:xfrm>
          <a:off x="1890347" y="2692009"/>
          <a:ext cx="8127999" cy="299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76240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900127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61122856"/>
                    </a:ext>
                  </a:extLst>
                </a:gridCol>
              </a:tblGrid>
              <a:tr h="592210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/>
                        <a:t>Dataset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Github</a:t>
                      </a:r>
                      <a:r>
                        <a:rPr lang="en-US" dirty="0"/>
                        <a:t> link 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Accuracy after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65534"/>
                  </a:ext>
                </a:extLst>
              </a:tr>
              <a:tr h="665935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Ravadess</a:t>
                      </a:r>
                      <a:r>
                        <a:rPr lang="en-US" b="0" dirty="0"/>
                        <a:t>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94.02% (did not mention if it test or train)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644"/>
                  </a:ext>
                </a:extLst>
              </a:tr>
              <a:tr h="38582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Ravadess</a:t>
                      </a:r>
                      <a:r>
                        <a:rPr lang="en-US" b="0" dirty="0"/>
                        <a:t> speech (Kernel dead when training using both speech and song)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95% (did not mention if it test or train)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39228"/>
                  </a:ext>
                </a:extLst>
              </a:tr>
              <a:tr h="38582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Ravadess</a:t>
                      </a:r>
                      <a:r>
                        <a:rPr lang="en-US" b="0" dirty="0"/>
                        <a:t>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99286"/>
                  </a:ext>
                </a:extLst>
              </a:tr>
              <a:tr h="38582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Ravadess</a:t>
                      </a:r>
                      <a:r>
                        <a:rPr lang="en-US" b="0" dirty="0"/>
                        <a:t>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09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7094B-630B-4A55-BA1E-9FDBD49DD39A}"/>
              </a:ext>
            </a:extLst>
          </p:cNvPr>
          <p:cNvSpPr txBox="1"/>
          <p:nvPr/>
        </p:nvSpPr>
        <p:spPr>
          <a:xfrm>
            <a:off x="1418492" y="1327639"/>
            <a:ext cx="9355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</a:t>
            </a:r>
          </a:p>
          <a:p>
            <a:r>
              <a:rPr lang="en-US" b="1" dirty="0">
                <a:hlinkClick r:id="rId2"/>
              </a:rPr>
              <a:t>https://github.com/mkosaka1/Speech_Emotion_Recognition/blob/master/3.%20Transfer_Learning%20-%20Initial_Model.ipynb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This link contains more than one model we trained two model from 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0" dirty="0">
                <a:effectLst/>
                <a:latin typeface="-apple-system"/>
              </a:rPr>
              <a:t>VGG16 Fine Tuning With Image Augmentation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 </a:t>
            </a:r>
            <a:r>
              <a:rPr lang="en-US" i="0" dirty="0">
                <a:effectLst/>
                <a:latin typeface="-apple-system"/>
              </a:rPr>
              <a:t>VGG19 Fine Tuning + Augmentation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This model code started from reading spectrogram files in his path and also change labels of dataset</a:t>
            </a:r>
          </a:p>
          <a:p>
            <a:r>
              <a:rPr lang="en-US" dirty="0">
                <a:sym typeface="Wingdings" panose="05000000000000000000" pitchFamily="2" charset="2"/>
              </a:rPr>
              <a:t> from numbers to classes ex 01 to neutral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Steps we did before running the code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 we wrote a code to get  dataset spectrogram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9A25E-6610-40B4-AA0C-8FC9782B6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45" y="3633467"/>
            <a:ext cx="4774223" cy="25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0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8E0C1-FBAD-40A9-9174-4B0AC1838E30}"/>
              </a:ext>
            </a:extLst>
          </p:cNvPr>
          <p:cNvSpPr txBox="1"/>
          <p:nvPr/>
        </p:nvSpPr>
        <p:spPr>
          <a:xfrm>
            <a:off x="1726223" y="1134208"/>
            <a:ext cx="873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Samples from training dataset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C113F-AFF5-4251-B8AD-344802D9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7" y="1780539"/>
            <a:ext cx="4384353" cy="2159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7BD67F-F5BE-45BA-A386-EF0755873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58" y="1602459"/>
            <a:ext cx="4384354" cy="2345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07495-E0BC-406D-914C-B5811A7CC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7" y="3939737"/>
            <a:ext cx="4384353" cy="1913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C9A8AD-B6A9-4A76-903F-F804F7009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14" y="3939737"/>
            <a:ext cx="4420798" cy="19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90903C-BCAA-437C-8815-41415BEA425D}"/>
              </a:ext>
            </a:extLst>
          </p:cNvPr>
          <p:cNvSpPr txBox="1"/>
          <p:nvPr/>
        </p:nvSpPr>
        <p:spPr>
          <a:xfrm>
            <a:off x="1485900" y="1204545"/>
            <a:ext cx="927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 We wrote code to convert dataset labeling into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54687-5FA7-4F5E-9F81-A4DA447A6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7" y="1969532"/>
            <a:ext cx="5084152" cy="3683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2AB36-308B-4ABD-B29D-F514B6B19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240" y="1969532"/>
            <a:ext cx="1547814" cy="3683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CB1F1B-8C90-4196-A268-64350FC9D41B}"/>
              </a:ext>
            </a:extLst>
          </p:cNvPr>
          <p:cNvSpPr txBox="1"/>
          <p:nvPr/>
        </p:nvSpPr>
        <p:spPr>
          <a:xfrm>
            <a:off x="2303585" y="1512331"/>
            <a:ext cx="866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</a:t>
            </a:r>
            <a:r>
              <a:rPr lang="en-US" b="1" dirty="0"/>
              <a:t>Code</a:t>
            </a:r>
            <a:r>
              <a:rPr lang="en-US" dirty="0"/>
              <a:t>                                                                                          </a:t>
            </a:r>
            <a:r>
              <a:rPr lang="en-US" b="1" dirty="0"/>
              <a:t>Output of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FC30F9-5C9A-4FE9-AF98-32CE090E1060}"/>
              </a:ext>
            </a:extLst>
          </p:cNvPr>
          <p:cNvCxnSpPr/>
          <p:nvPr/>
        </p:nvCxnSpPr>
        <p:spPr>
          <a:xfrm>
            <a:off x="6646985" y="3921369"/>
            <a:ext cx="14771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66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</TotalTime>
  <Words>534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Garamond</vt:lpstr>
      <vt:lpstr>Wingdings</vt:lpstr>
      <vt:lpstr>Organic</vt:lpstr>
      <vt:lpstr>Speech Emotion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</dc:title>
  <dc:creator>amr</dc:creator>
  <cp:lastModifiedBy>amr</cp:lastModifiedBy>
  <cp:revision>1</cp:revision>
  <dcterms:created xsi:type="dcterms:W3CDTF">2022-01-02T13:09:09Z</dcterms:created>
  <dcterms:modified xsi:type="dcterms:W3CDTF">2022-01-02T15:29:46Z</dcterms:modified>
</cp:coreProperties>
</file>