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66" r:id="rId3"/>
    <p:sldId id="260" r:id="rId4"/>
    <p:sldId id="261" r:id="rId5"/>
    <p:sldId id="262" r:id="rId6"/>
    <p:sldId id="263" r:id="rId7"/>
    <p:sldId id="264" r:id="rId8"/>
    <p:sldId id="265" r:id="rId9"/>
    <p:sldId id="267" r:id="rId10"/>
    <p:sldId id="270" r:id="rId11"/>
    <p:sldId id="271" r:id="rId12"/>
    <p:sldId id="272" r:id="rId13"/>
    <p:sldId id="306" r:id="rId14"/>
    <p:sldId id="301" r:id="rId15"/>
    <p:sldId id="273" r:id="rId16"/>
    <p:sldId id="276" r:id="rId17"/>
    <p:sldId id="277" r:id="rId18"/>
    <p:sldId id="274" r:id="rId19"/>
    <p:sldId id="275" r:id="rId20"/>
    <p:sldId id="302" r:id="rId21"/>
    <p:sldId id="278" r:id="rId22"/>
    <p:sldId id="279" r:id="rId23"/>
    <p:sldId id="304" r:id="rId24"/>
    <p:sldId id="307" r:id="rId25"/>
    <p:sldId id="292" r:id="rId26"/>
    <p:sldId id="303" r:id="rId27"/>
    <p:sldId id="280" r:id="rId28"/>
    <p:sldId id="281" r:id="rId29"/>
    <p:sldId id="282" r:id="rId30"/>
    <p:sldId id="283" r:id="rId31"/>
    <p:sldId id="284" r:id="rId32"/>
    <p:sldId id="285" r:id="rId33"/>
    <p:sldId id="287" r:id="rId34"/>
    <p:sldId id="288" r:id="rId35"/>
    <p:sldId id="289" r:id="rId36"/>
    <p:sldId id="290" r:id="rId37"/>
    <p:sldId id="29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43" autoAdjust="0"/>
  </p:normalViewPr>
  <p:slideViewPr>
    <p:cSldViewPr snapToGrid="0">
      <p:cViewPr>
        <p:scale>
          <a:sx n="75" d="100"/>
          <a:sy n="75" d="100"/>
        </p:scale>
        <p:origin x="324" y="48"/>
      </p:cViewPr>
      <p:guideLst/>
    </p:cSldViewPr>
  </p:slideViewPr>
  <p:outlineViewPr>
    <p:cViewPr>
      <p:scale>
        <a:sx n="33" d="100"/>
        <a:sy n="33" d="100"/>
      </p:scale>
      <p:origin x="0" y="-5202"/>
    </p:cViewPr>
  </p:outlineViewPr>
  <p:notesTextViewPr>
    <p:cViewPr>
      <p:scale>
        <a:sx n="1" d="1"/>
        <a:sy n="1" d="1"/>
      </p:scale>
      <p:origin x="0" y="0"/>
    </p:cViewPr>
  </p:notesTextViewPr>
  <p:sorterViewPr>
    <p:cViewPr>
      <p:scale>
        <a:sx n="100" d="100"/>
        <a:sy n="100" d="100"/>
      </p:scale>
      <p:origin x="0" y="-23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56038-99B8-41BA-9EDD-9BF2E88D7C01}" type="datetimeFigureOut">
              <a:rPr lang="en-US" smtClean="0"/>
              <a:t>11/21/2020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F5C0D5-514B-4AC8-B79C-0B5D887BC1FD}" type="slidenum">
              <a:rPr lang="en-US" smtClean="0"/>
              <a:t>‹#›</a:t>
            </a:fld>
            <a:endParaRPr lang="en-US"/>
          </a:p>
        </p:txBody>
      </p:sp>
    </p:spTree>
    <p:extLst>
      <p:ext uri="{BB962C8B-B14F-4D97-AF65-F5344CB8AC3E}">
        <p14:creationId xmlns:p14="http://schemas.microsoft.com/office/powerpoint/2010/main" val="1680344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F5C0D5-514B-4AC8-B79C-0B5D887BC1FD}" type="slidenum">
              <a:rPr lang="en-US" smtClean="0"/>
              <a:t>9</a:t>
            </a:fld>
            <a:endParaRPr lang="en-US"/>
          </a:p>
        </p:txBody>
      </p:sp>
    </p:spTree>
    <p:extLst>
      <p:ext uri="{BB962C8B-B14F-4D97-AF65-F5344CB8AC3E}">
        <p14:creationId xmlns:p14="http://schemas.microsoft.com/office/powerpoint/2010/main" val="23021500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11/21/2020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11/21/2020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11/21/2020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BFE846-6CBB-45C7-B24E-1136F80CFF2A}"/>
              </a:ext>
            </a:extLst>
          </p:cNvPr>
          <p:cNvPicPr>
            <a:picLocks noChangeAspect="1"/>
          </p:cNvPicPr>
          <p:nvPr/>
        </p:nvPicPr>
        <p:blipFill rotWithShape="1">
          <a:blip r:embed="rId2"/>
          <a:srcRect t="19236" r="-1" b="19075"/>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9" name="Freeform: Shape 8">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ctrTitle"/>
          </p:nvPr>
        </p:nvSpPr>
        <p:spPr>
          <a:xfrm>
            <a:off x="892199" y="4854346"/>
            <a:ext cx="10407602" cy="868026"/>
          </a:xfrm>
        </p:spPr>
        <p:txBody>
          <a:bodyPr>
            <a:normAutofit/>
          </a:bodyPr>
          <a:lstStyle/>
          <a:p>
            <a:pPr algn="ctr"/>
            <a:r>
              <a:rPr lang="en-US" sz="4400" b="1" dirty="0">
                <a:solidFill>
                  <a:srgbClr val="EBEBEB"/>
                </a:solidFill>
              </a:rPr>
              <a:t>Online Food Ordering System</a:t>
            </a:r>
            <a:endParaRPr lang="en-US" sz="4400" dirty="0">
              <a:solidFill>
                <a:srgbClr val="EBEBEB"/>
              </a:solidFill>
            </a:endParaRPr>
          </a:p>
        </p:txBody>
      </p:sp>
      <p:sp>
        <p:nvSpPr>
          <p:cNvPr id="13"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18584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normAutofit/>
          </a:bodyPr>
          <a:lstStyle/>
          <a:p>
            <a:r>
              <a:rPr lang="en-US" b="1">
                <a:solidFill>
                  <a:srgbClr val="EBEBEB"/>
                </a:solidFill>
              </a:rPr>
              <a:t>System Requirements (Cont.)</a:t>
            </a:r>
          </a:p>
        </p:txBody>
      </p:sp>
      <p:sp>
        <p:nvSpPr>
          <p:cNvPr id="3" name="Content Placeholder 2"/>
          <p:cNvSpPr>
            <a:spLocks noGrp="1"/>
          </p:cNvSpPr>
          <p:nvPr>
            <p:ph idx="1"/>
          </p:nvPr>
        </p:nvSpPr>
        <p:spPr>
          <a:xfrm>
            <a:off x="1154955" y="2603500"/>
            <a:ext cx="3481054" cy="3416300"/>
          </a:xfrm>
        </p:spPr>
        <p:txBody>
          <a:bodyPr anchor="ctr">
            <a:normAutofit/>
          </a:bodyPr>
          <a:lstStyle/>
          <a:p>
            <a:pPr marL="114300" indent="0">
              <a:lnSpc>
                <a:spcPct val="90000"/>
              </a:lnSpc>
              <a:buNone/>
            </a:pPr>
            <a:r>
              <a:rPr lang="en-US" sz="1600" b="1"/>
              <a:t>1.4 Development Process:</a:t>
            </a:r>
          </a:p>
          <a:p>
            <a:pPr>
              <a:lnSpc>
                <a:spcPct val="90000"/>
              </a:lnSpc>
            </a:pPr>
            <a:r>
              <a:rPr lang="en-US" sz="1600"/>
              <a:t>We decided to apply the </a:t>
            </a:r>
            <a:r>
              <a:rPr lang="en-US" sz="1600" b="1"/>
              <a:t>Iterative development technique</a:t>
            </a:r>
            <a:r>
              <a:rPr lang="en-US" sz="1600"/>
              <a:t>.</a:t>
            </a:r>
          </a:p>
          <a:p>
            <a:pPr>
              <a:lnSpc>
                <a:spcPct val="90000"/>
              </a:lnSpc>
            </a:pPr>
            <a:r>
              <a:rPr lang="en-US" sz="1600"/>
              <a:t>The reason for using this technique is that it Assumes the project must be more flexible and adapt to changing needs as the project progresses and Requirements and needs are uncertain and/or high technical risk</a:t>
            </a:r>
          </a:p>
          <a:p>
            <a:pPr marL="114300" indent="0">
              <a:lnSpc>
                <a:spcPct val="90000"/>
              </a:lnSpc>
              <a:buNone/>
            </a:pPr>
            <a:endParaRPr lang="en-US" sz="1600" b="1"/>
          </a:p>
        </p:txBody>
      </p:sp>
      <p:pic>
        <p:nvPicPr>
          <p:cNvPr id="4" name="Picture 3">
            <a:extLst>
              <a:ext uri="{FF2B5EF4-FFF2-40B4-BE49-F238E27FC236}">
                <a16:creationId xmlns:a16="http://schemas.microsoft.com/office/drawing/2014/main" id="{E5BD773C-C11B-43DC-AAD0-677913A9D75F}"/>
              </a:ext>
            </a:extLst>
          </p:cNvPr>
          <p:cNvPicPr>
            <a:picLocks noChangeAspect="1"/>
          </p:cNvPicPr>
          <p:nvPr/>
        </p:nvPicPr>
        <p:blipFill rotWithShape="1">
          <a:blip r:embed="rId2"/>
          <a:srcRect r="301" b="2576"/>
          <a:stretch/>
        </p:blipFill>
        <p:spPr>
          <a:xfrm>
            <a:off x="4984956" y="2854517"/>
            <a:ext cx="6140244" cy="283508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289811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994087" y="1130603"/>
            <a:ext cx="3342442" cy="4596794"/>
          </a:xfrm>
        </p:spPr>
        <p:txBody>
          <a:bodyPr anchor="ctr">
            <a:normAutofit/>
          </a:bodyPr>
          <a:lstStyle/>
          <a:p>
            <a:r>
              <a:rPr lang="en-US" sz="3200" b="1">
                <a:solidFill>
                  <a:srgbClr val="EBEBEB"/>
                </a:solidFill>
              </a:rPr>
              <a:t>System Analysis</a:t>
            </a:r>
          </a:p>
        </p:txBody>
      </p:sp>
      <p:sp>
        <p:nvSpPr>
          <p:cNvPr id="3" name="Content Placeholder 2"/>
          <p:cNvSpPr>
            <a:spLocks noGrp="1"/>
          </p:cNvSpPr>
          <p:nvPr>
            <p:ph idx="1"/>
          </p:nvPr>
        </p:nvSpPr>
        <p:spPr>
          <a:xfrm>
            <a:off x="5290077" y="437513"/>
            <a:ext cx="5502614" cy="5954325"/>
          </a:xfrm>
        </p:spPr>
        <p:txBody>
          <a:bodyPr anchor="ctr">
            <a:normAutofit/>
          </a:bodyPr>
          <a:lstStyle/>
          <a:p>
            <a:pPr marL="0" indent="0">
              <a:buNone/>
            </a:pPr>
            <a:r>
              <a:rPr lang="ar-EG" sz="2000" b="1"/>
              <a:t>2.1</a:t>
            </a:r>
            <a:r>
              <a:rPr lang="en-US" sz="2000" b="1"/>
              <a:t>   Used Methodology:</a:t>
            </a:r>
          </a:p>
          <a:p>
            <a:pPr marL="0" indent="0">
              <a:buNone/>
            </a:pPr>
            <a:r>
              <a:rPr lang="en-US" sz="2000" b="1"/>
              <a:t>Object-Oriented approach</a:t>
            </a:r>
          </a:p>
        </p:txBody>
      </p:sp>
    </p:spTree>
    <p:extLst>
      <p:ext uri="{BB962C8B-B14F-4D97-AF65-F5344CB8AC3E}">
        <p14:creationId xmlns:p14="http://schemas.microsoft.com/office/powerpoint/2010/main" val="2805512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54955" y="973668"/>
            <a:ext cx="2942210" cy="1020232"/>
          </a:xfrm>
        </p:spPr>
        <p:txBody>
          <a:bodyPr>
            <a:normAutofit fontScale="90000"/>
          </a:bodyPr>
          <a:lstStyle/>
          <a:p>
            <a:r>
              <a:rPr lang="en-US" sz="2800" b="1">
                <a:solidFill>
                  <a:srgbClr val="FFFFFF"/>
                </a:solidFill>
              </a:rPr>
              <a:t>2.2 Analysis Models:</a:t>
            </a:r>
            <a:br>
              <a:rPr lang="en-US" sz="2800" b="1">
                <a:solidFill>
                  <a:srgbClr val="FFFFFF"/>
                </a:solidFill>
              </a:rPr>
            </a:br>
            <a:r>
              <a:rPr lang="en-US" sz="2800" b="1">
                <a:solidFill>
                  <a:srgbClr val="FFFFFF"/>
                </a:solidFill>
              </a:rPr>
              <a:t>Event Table</a:t>
            </a:r>
            <a:endParaRPr lang="en-US" sz="2800" b="1" dirty="0">
              <a:solidFill>
                <a:srgbClr val="FFFFFF"/>
              </a:solidFill>
            </a:endParaRPr>
          </a:p>
        </p:txBody>
      </p:sp>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graphicFrame>
        <p:nvGraphicFramePr>
          <p:cNvPr id="4" name="Table 3">
            <a:extLst>
              <a:ext uri="{FF2B5EF4-FFF2-40B4-BE49-F238E27FC236}">
                <a16:creationId xmlns:a16="http://schemas.microsoft.com/office/drawing/2014/main" id="{0BDE700C-B30F-4F19-AE2E-1318C060C446}"/>
              </a:ext>
            </a:extLst>
          </p:cNvPr>
          <p:cNvGraphicFramePr>
            <a:graphicFrameLocks noGrp="1"/>
          </p:cNvGraphicFramePr>
          <p:nvPr>
            <p:extLst>
              <p:ext uri="{D42A27DB-BD31-4B8C-83A1-F6EECF244321}">
                <p14:modId xmlns:p14="http://schemas.microsoft.com/office/powerpoint/2010/main" val="3008594570"/>
              </p:ext>
            </p:extLst>
          </p:nvPr>
        </p:nvGraphicFramePr>
        <p:xfrm>
          <a:off x="5142960" y="1110207"/>
          <a:ext cx="6907736" cy="5306750"/>
        </p:xfrm>
        <a:graphic>
          <a:graphicData uri="http://schemas.openxmlformats.org/drawingml/2006/table">
            <a:tbl>
              <a:tblPr firstRow="1" firstCol="1" bandRow="1">
                <a:tableStyleId>{5C22544A-7EE6-4342-B048-85BDC9FD1C3A}</a:tableStyleId>
              </a:tblPr>
              <a:tblGrid>
                <a:gridCol w="1372825">
                  <a:extLst>
                    <a:ext uri="{9D8B030D-6E8A-4147-A177-3AD203B41FA5}">
                      <a16:colId xmlns:a16="http://schemas.microsoft.com/office/drawing/2014/main" val="2429012775"/>
                    </a:ext>
                  </a:extLst>
                </a:gridCol>
                <a:gridCol w="1333285">
                  <a:extLst>
                    <a:ext uri="{9D8B030D-6E8A-4147-A177-3AD203B41FA5}">
                      <a16:colId xmlns:a16="http://schemas.microsoft.com/office/drawing/2014/main" val="3418844843"/>
                    </a:ext>
                  </a:extLst>
                </a:gridCol>
                <a:gridCol w="1046045">
                  <a:extLst>
                    <a:ext uri="{9D8B030D-6E8A-4147-A177-3AD203B41FA5}">
                      <a16:colId xmlns:a16="http://schemas.microsoft.com/office/drawing/2014/main" val="1973184641"/>
                    </a:ext>
                  </a:extLst>
                </a:gridCol>
                <a:gridCol w="1018718">
                  <a:extLst>
                    <a:ext uri="{9D8B030D-6E8A-4147-A177-3AD203B41FA5}">
                      <a16:colId xmlns:a16="http://schemas.microsoft.com/office/drawing/2014/main" val="1179608453"/>
                    </a:ext>
                  </a:extLst>
                </a:gridCol>
                <a:gridCol w="998947">
                  <a:extLst>
                    <a:ext uri="{9D8B030D-6E8A-4147-A177-3AD203B41FA5}">
                      <a16:colId xmlns:a16="http://schemas.microsoft.com/office/drawing/2014/main" val="2065861622"/>
                    </a:ext>
                  </a:extLst>
                </a:gridCol>
                <a:gridCol w="1137916">
                  <a:extLst>
                    <a:ext uri="{9D8B030D-6E8A-4147-A177-3AD203B41FA5}">
                      <a16:colId xmlns:a16="http://schemas.microsoft.com/office/drawing/2014/main" val="1884435038"/>
                    </a:ext>
                  </a:extLst>
                </a:gridCol>
              </a:tblGrid>
              <a:tr h="429835">
                <a:tc>
                  <a:txBody>
                    <a:bodyPr/>
                    <a:lstStyle/>
                    <a:p>
                      <a:pPr algn="ctr">
                        <a:lnSpc>
                          <a:spcPct val="107000"/>
                        </a:lnSpc>
                        <a:spcAft>
                          <a:spcPts val="0"/>
                        </a:spcAft>
                      </a:pPr>
                      <a:r>
                        <a:rPr lang="en-US" sz="900" dirty="0">
                          <a:effectLst/>
                        </a:rPr>
                        <a:t>Event</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Trigger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Source</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Use case</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Response</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Destination</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extLst>
                  <a:ext uri="{0D108BD9-81ED-4DB2-BD59-A6C34878D82A}">
                    <a16:rowId xmlns:a16="http://schemas.microsoft.com/office/drawing/2014/main" val="3461334604"/>
                  </a:ext>
                </a:extLst>
              </a:tr>
              <a:tr h="606773">
                <a:tc>
                  <a:txBody>
                    <a:bodyPr/>
                    <a:lstStyle/>
                    <a:p>
                      <a:pPr algn="ctr">
                        <a:lnSpc>
                          <a:spcPct val="107000"/>
                        </a:lnSpc>
                        <a:spcAft>
                          <a:spcPts val="0"/>
                        </a:spcAft>
                      </a:pPr>
                      <a:r>
                        <a:rPr lang="en-US" sz="900">
                          <a:effectLst/>
                        </a:rPr>
                        <a:t>Customer creates account</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Customer details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Customer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Create new account</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Account ID</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Customer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extLst>
                  <a:ext uri="{0D108BD9-81ED-4DB2-BD59-A6C34878D82A}">
                    <a16:rowId xmlns:a16="http://schemas.microsoft.com/office/drawing/2014/main" val="2735990610"/>
                  </a:ext>
                </a:extLst>
              </a:tr>
              <a:tr h="608056">
                <a:tc>
                  <a:txBody>
                    <a:bodyPr/>
                    <a:lstStyle/>
                    <a:p>
                      <a:pPr algn="ctr">
                        <a:lnSpc>
                          <a:spcPct val="107000"/>
                        </a:lnSpc>
                        <a:spcAft>
                          <a:spcPts val="0"/>
                        </a:spcAft>
                      </a:pPr>
                      <a:r>
                        <a:rPr lang="en-US" sz="900">
                          <a:effectLst/>
                        </a:rPr>
                        <a:t>Customer creates new order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Customer account credentials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Customer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Create new order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Order summary</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Customer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extLst>
                  <a:ext uri="{0D108BD9-81ED-4DB2-BD59-A6C34878D82A}">
                    <a16:rowId xmlns:a16="http://schemas.microsoft.com/office/drawing/2014/main" val="1184047072"/>
                  </a:ext>
                </a:extLst>
              </a:tr>
              <a:tr h="812531">
                <a:tc>
                  <a:txBody>
                    <a:bodyPr/>
                    <a:lstStyle/>
                    <a:p>
                      <a:pPr algn="ctr">
                        <a:lnSpc>
                          <a:spcPct val="107000"/>
                        </a:lnSpc>
                        <a:spcAft>
                          <a:spcPts val="0"/>
                        </a:spcAft>
                      </a:pPr>
                      <a:r>
                        <a:rPr lang="en-US" sz="900">
                          <a:effectLst/>
                        </a:rPr>
                        <a:t>Customer checks order state</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dirty="0">
                          <a:effectLst/>
                        </a:rPr>
                        <a:t>Customer information</a:t>
                      </a:r>
                      <a:endParaRPr lang="en-US" sz="700" dirty="0">
                        <a:effectLst/>
                      </a:endParaRPr>
                    </a:p>
                    <a:p>
                      <a:pPr algn="ctr">
                        <a:lnSpc>
                          <a:spcPct val="107000"/>
                        </a:lnSpc>
                        <a:spcAft>
                          <a:spcPts val="0"/>
                        </a:spcAft>
                      </a:pPr>
                      <a:r>
                        <a:rPr lang="en-US" sz="900" dirty="0">
                          <a:effectLst/>
                        </a:rPr>
                        <a:t>Order summary</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dirty="0">
                          <a:effectLst/>
                        </a:rPr>
                        <a:t>Customer</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Check order state</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Order state</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Customer</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extLst>
                  <a:ext uri="{0D108BD9-81ED-4DB2-BD59-A6C34878D82A}">
                    <a16:rowId xmlns:a16="http://schemas.microsoft.com/office/drawing/2014/main" val="2335074769"/>
                  </a:ext>
                </a:extLst>
              </a:tr>
              <a:tr h="403172">
                <a:tc>
                  <a:txBody>
                    <a:bodyPr/>
                    <a:lstStyle/>
                    <a:p>
                      <a:pPr algn="ctr">
                        <a:lnSpc>
                          <a:spcPct val="107000"/>
                        </a:lnSpc>
                        <a:spcAft>
                          <a:spcPts val="0"/>
                        </a:spcAft>
                      </a:pPr>
                      <a:r>
                        <a:rPr lang="en-US" sz="900">
                          <a:effectLst/>
                        </a:rPr>
                        <a:t>Customer updates order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 Order ID</a:t>
                      </a:r>
                      <a:endParaRPr lang="en-US" sz="700">
                        <a:effectLst/>
                      </a:endParaRPr>
                    </a:p>
                    <a:p>
                      <a:pPr algn="ctr">
                        <a:lnSpc>
                          <a:spcPct val="107000"/>
                        </a:lnSpc>
                        <a:spcAft>
                          <a:spcPts val="0"/>
                        </a:spcAft>
                      </a:pPr>
                      <a:r>
                        <a:rPr lang="en-US" sz="900">
                          <a:effectLst/>
                        </a:rPr>
                        <a:t>- Order state</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Customer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Update order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New order summary</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Customer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extLst>
                  <a:ext uri="{0D108BD9-81ED-4DB2-BD59-A6C34878D82A}">
                    <a16:rowId xmlns:a16="http://schemas.microsoft.com/office/drawing/2014/main" val="2536938812"/>
                  </a:ext>
                </a:extLst>
              </a:tr>
              <a:tr h="815461">
                <a:tc>
                  <a:txBody>
                    <a:bodyPr/>
                    <a:lstStyle/>
                    <a:p>
                      <a:pPr algn="ctr">
                        <a:lnSpc>
                          <a:spcPct val="107000"/>
                        </a:lnSpc>
                        <a:spcAft>
                          <a:spcPts val="0"/>
                        </a:spcAft>
                      </a:pPr>
                      <a:r>
                        <a:rPr lang="en-US" sz="900">
                          <a:effectLst/>
                        </a:rPr>
                        <a:t>Customer updates order state</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Order ID</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 Customer</a:t>
                      </a:r>
                      <a:endParaRPr lang="en-US" sz="700">
                        <a:effectLst/>
                      </a:endParaRPr>
                    </a:p>
                    <a:p>
                      <a:pPr algn="ctr">
                        <a:lnSpc>
                          <a:spcPct val="107000"/>
                        </a:lnSpc>
                        <a:spcAft>
                          <a:spcPts val="0"/>
                        </a:spcAft>
                      </a:pPr>
                      <a:r>
                        <a:rPr lang="en-US" sz="900">
                          <a:effectLst/>
                        </a:rPr>
                        <a:t>- Chief</a:t>
                      </a:r>
                      <a:endParaRPr lang="en-US" sz="700">
                        <a:effectLst/>
                      </a:endParaRPr>
                    </a:p>
                    <a:p>
                      <a:pPr algn="ctr">
                        <a:lnSpc>
                          <a:spcPct val="107000"/>
                        </a:lnSpc>
                        <a:spcAft>
                          <a:spcPts val="0"/>
                        </a:spcAft>
                      </a:pPr>
                      <a:r>
                        <a:rPr lang="en-US" sz="900">
                          <a:effectLst/>
                        </a:rPr>
                        <a:t>- Delivery worker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Update order state</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Confirmation for updating</a:t>
                      </a:r>
                      <a:endParaRPr lang="en-US" sz="700">
                        <a:effectLst/>
                      </a:endParaRPr>
                    </a:p>
                    <a:p>
                      <a:pPr algn="ctr">
                        <a:lnSpc>
                          <a:spcPct val="107000"/>
                        </a:lnSpc>
                        <a:spcAft>
                          <a:spcPts val="0"/>
                        </a:spcAft>
                      </a:pPr>
                      <a:r>
                        <a:rPr lang="en-US" sz="900">
                          <a:effectLst/>
                        </a:rPr>
                        <a:t>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Customer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extLst>
                  <a:ext uri="{0D108BD9-81ED-4DB2-BD59-A6C34878D82A}">
                    <a16:rowId xmlns:a16="http://schemas.microsoft.com/office/drawing/2014/main" val="423001570"/>
                  </a:ext>
                </a:extLst>
              </a:tr>
              <a:tr h="1021606">
                <a:tc>
                  <a:txBody>
                    <a:bodyPr/>
                    <a:lstStyle/>
                    <a:p>
                      <a:pPr algn="ctr">
                        <a:lnSpc>
                          <a:spcPct val="107000"/>
                        </a:lnSpc>
                        <a:spcAft>
                          <a:spcPts val="0"/>
                        </a:spcAft>
                      </a:pPr>
                      <a:r>
                        <a:rPr lang="en-US" sz="900">
                          <a:effectLst/>
                        </a:rPr>
                        <a:t>Customer cancels order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 Order state</a:t>
                      </a:r>
                      <a:endParaRPr lang="en-US" sz="700">
                        <a:effectLst/>
                      </a:endParaRPr>
                    </a:p>
                    <a:p>
                      <a:pPr algn="ctr">
                        <a:lnSpc>
                          <a:spcPct val="107000"/>
                        </a:lnSpc>
                        <a:spcAft>
                          <a:spcPts val="0"/>
                        </a:spcAft>
                      </a:pPr>
                      <a:r>
                        <a:rPr lang="en-US" sz="900">
                          <a:effectLst/>
                        </a:rPr>
                        <a:t>- Order ID</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Customer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Cancel order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Canceling confirmation</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 Customer</a:t>
                      </a:r>
                      <a:endParaRPr lang="en-US" sz="700">
                        <a:effectLst/>
                      </a:endParaRPr>
                    </a:p>
                    <a:p>
                      <a:pPr algn="ctr">
                        <a:lnSpc>
                          <a:spcPct val="107000"/>
                        </a:lnSpc>
                        <a:spcAft>
                          <a:spcPts val="0"/>
                        </a:spcAft>
                      </a:pPr>
                      <a:r>
                        <a:rPr lang="en-US" sz="900">
                          <a:effectLst/>
                        </a:rPr>
                        <a:t>- Delivery worker</a:t>
                      </a:r>
                      <a:endParaRPr lang="en-US" sz="700">
                        <a:effectLst/>
                      </a:endParaRPr>
                    </a:p>
                    <a:p>
                      <a:pPr algn="ctr">
                        <a:lnSpc>
                          <a:spcPct val="107000"/>
                        </a:lnSpc>
                        <a:spcAft>
                          <a:spcPts val="0"/>
                        </a:spcAft>
                      </a:pPr>
                      <a:r>
                        <a:rPr lang="en-US" sz="900">
                          <a:effectLst/>
                        </a:rPr>
                        <a:t>- Chief</a:t>
                      </a:r>
                      <a:endParaRPr lang="en-US" sz="700">
                        <a:effectLst/>
                      </a:endParaRPr>
                    </a:p>
                    <a:p>
                      <a:pPr algn="ctr">
                        <a:lnSpc>
                          <a:spcPct val="107000"/>
                        </a:lnSpc>
                        <a:spcAft>
                          <a:spcPts val="0"/>
                        </a:spcAft>
                      </a:pPr>
                      <a:r>
                        <a:rPr lang="en-US" sz="900">
                          <a:effectLst/>
                        </a:rPr>
                        <a:t>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extLst>
                  <a:ext uri="{0D108BD9-81ED-4DB2-BD59-A6C34878D82A}">
                    <a16:rowId xmlns:a16="http://schemas.microsoft.com/office/drawing/2014/main" val="3634639496"/>
                  </a:ext>
                </a:extLst>
              </a:tr>
              <a:tr h="609316">
                <a:tc>
                  <a:txBody>
                    <a:bodyPr/>
                    <a:lstStyle/>
                    <a:p>
                      <a:pPr algn="ctr">
                        <a:lnSpc>
                          <a:spcPct val="107000"/>
                        </a:lnSpc>
                        <a:spcAft>
                          <a:spcPts val="0"/>
                        </a:spcAft>
                      </a:pPr>
                      <a:r>
                        <a:rPr lang="en-US" sz="900">
                          <a:effectLst/>
                        </a:rPr>
                        <a:t>Customer searches for a meal</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Meal name</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Customer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Look up for a meal</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a:effectLst/>
                        </a:rPr>
                        <a:t>Meal information</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tc>
                  <a:txBody>
                    <a:bodyPr/>
                    <a:lstStyle/>
                    <a:p>
                      <a:pPr algn="ctr">
                        <a:lnSpc>
                          <a:spcPct val="107000"/>
                        </a:lnSpc>
                        <a:spcAft>
                          <a:spcPts val="0"/>
                        </a:spcAft>
                      </a:pPr>
                      <a:r>
                        <a:rPr lang="en-US" sz="900" dirty="0">
                          <a:effectLst/>
                        </a:rPr>
                        <a:t>Customer</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44168" marR="44168" marT="0" marB="0" anchor="ctr"/>
                </a:tc>
                <a:extLst>
                  <a:ext uri="{0D108BD9-81ED-4DB2-BD59-A6C34878D82A}">
                    <a16:rowId xmlns:a16="http://schemas.microsoft.com/office/drawing/2014/main" val="18655760"/>
                  </a:ext>
                </a:extLst>
              </a:tr>
            </a:tbl>
          </a:graphicData>
        </a:graphic>
      </p:graphicFrame>
    </p:spTree>
    <p:extLst>
      <p:ext uri="{BB962C8B-B14F-4D97-AF65-F5344CB8AC3E}">
        <p14:creationId xmlns:p14="http://schemas.microsoft.com/office/powerpoint/2010/main" val="294829090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54955" y="973668"/>
            <a:ext cx="2942210" cy="1020232"/>
          </a:xfrm>
        </p:spPr>
        <p:txBody>
          <a:bodyPr>
            <a:normAutofit fontScale="90000"/>
          </a:bodyPr>
          <a:lstStyle/>
          <a:p>
            <a:r>
              <a:rPr lang="en-US" sz="2800" b="1">
                <a:solidFill>
                  <a:srgbClr val="FFFFFF"/>
                </a:solidFill>
              </a:rPr>
              <a:t>2.2 Analysis Models:</a:t>
            </a:r>
            <a:br>
              <a:rPr lang="en-US" sz="2800" b="1">
                <a:solidFill>
                  <a:srgbClr val="FFFFFF"/>
                </a:solidFill>
              </a:rPr>
            </a:br>
            <a:r>
              <a:rPr lang="en-US" sz="2800" b="1">
                <a:solidFill>
                  <a:srgbClr val="FFFFFF"/>
                </a:solidFill>
              </a:rPr>
              <a:t>Event Table</a:t>
            </a:r>
            <a:endParaRPr lang="en-US" sz="2800" b="1" dirty="0">
              <a:solidFill>
                <a:srgbClr val="FFFFFF"/>
              </a:solidFill>
            </a:endParaRPr>
          </a:p>
        </p:txBody>
      </p:sp>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graphicFrame>
        <p:nvGraphicFramePr>
          <p:cNvPr id="5" name="Table 4">
            <a:extLst>
              <a:ext uri="{FF2B5EF4-FFF2-40B4-BE49-F238E27FC236}">
                <a16:creationId xmlns:a16="http://schemas.microsoft.com/office/drawing/2014/main" id="{57E98043-49FF-4C9A-B1C7-A4F7A5314D46}"/>
              </a:ext>
            </a:extLst>
          </p:cNvPr>
          <p:cNvGraphicFramePr>
            <a:graphicFrameLocks noGrp="1"/>
          </p:cNvGraphicFramePr>
          <p:nvPr>
            <p:extLst>
              <p:ext uri="{D42A27DB-BD31-4B8C-83A1-F6EECF244321}">
                <p14:modId xmlns:p14="http://schemas.microsoft.com/office/powerpoint/2010/main" val="2618721017"/>
              </p:ext>
            </p:extLst>
          </p:nvPr>
        </p:nvGraphicFramePr>
        <p:xfrm>
          <a:off x="5180551" y="1160732"/>
          <a:ext cx="6779630" cy="5164581"/>
        </p:xfrm>
        <a:graphic>
          <a:graphicData uri="http://schemas.openxmlformats.org/drawingml/2006/table">
            <a:tbl>
              <a:tblPr firstRow="1" firstCol="1" bandRow="1">
                <a:tableStyleId>{5C22544A-7EE6-4342-B048-85BDC9FD1C3A}</a:tableStyleId>
              </a:tblPr>
              <a:tblGrid>
                <a:gridCol w="1347367">
                  <a:extLst>
                    <a:ext uri="{9D8B030D-6E8A-4147-A177-3AD203B41FA5}">
                      <a16:colId xmlns:a16="http://schemas.microsoft.com/office/drawing/2014/main" val="1877989444"/>
                    </a:ext>
                  </a:extLst>
                </a:gridCol>
                <a:gridCol w="1308560">
                  <a:extLst>
                    <a:ext uri="{9D8B030D-6E8A-4147-A177-3AD203B41FA5}">
                      <a16:colId xmlns:a16="http://schemas.microsoft.com/office/drawing/2014/main" val="2753802451"/>
                    </a:ext>
                  </a:extLst>
                </a:gridCol>
                <a:gridCol w="1026646">
                  <a:extLst>
                    <a:ext uri="{9D8B030D-6E8A-4147-A177-3AD203B41FA5}">
                      <a16:colId xmlns:a16="http://schemas.microsoft.com/office/drawing/2014/main" val="53516669"/>
                    </a:ext>
                  </a:extLst>
                </a:gridCol>
                <a:gridCol w="999824">
                  <a:extLst>
                    <a:ext uri="{9D8B030D-6E8A-4147-A177-3AD203B41FA5}">
                      <a16:colId xmlns:a16="http://schemas.microsoft.com/office/drawing/2014/main" val="3218072282"/>
                    </a:ext>
                  </a:extLst>
                </a:gridCol>
                <a:gridCol w="980420">
                  <a:extLst>
                    <a:ext uri="{9D8B030D-6E8A-4147-A177-3AD203B41FA5}">
                      <a16:colId xmlns:a16="http://schemas.microsoft.com/office/drawing/2014/main" val="750687180"/>
                    </a:ext>
                  </a:extLst>
                </a:gridCol>
                <a:gridCol w="1116813">
                  <a:extLst>
                    <a:ext uri="{9D8B030D-6E8A-4147-A177-3AD203B41FA5}">
                      <a16:colId xmlns:a16="http://schemas.microsoft.com/office/drawing/2014/main" val="1932737043"/>
                    </a:ext>
                  </a:extLst>
                </a:gridCol>
              </a:tblGrid>
              <a:tr h="467637">
                <a:tc>
                  <a:txBody>
                    <a:bodyPr/>
                    <a:lstStyle/>
                    <a:p>
                      <a:pPr algn="ctr">
                        <a:lnSpc>
                          <a:spcPct val="107000"/>
                        </a:lnSpc>
                        <a:spcAft>
                          <a:spcPts val="0"/>
                        </a:spcAft>
                      </a:pPr>
                      <a:r>
                        <a:rPr lang="en-US" sz="900" dirty="0">
                          <a:effectLst/>
                        </a:rPr>
                        <a:t>Event</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Trigger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Source</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dirty="0">
                          <a:effectLst/>
                        </a:rPr>
                        <a:t>Use case</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Response</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dirty="0">
                          <a:effectLst/>
                        </a:rPr>
                        <a:t>Destination</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extLst>
                  <a:ext uri="{0D108BD9-81ED-4DB2-BD59-A6C34878D82A}">
                    <a16:rowId xmlns:a16="http://schemas.microsoft.com/office/drawing/2014/main" val="2888726055"/>
                  </a:ext>
                </a:extLst>
              </a:tr>
              <a:tr h="689309">
                <a:tc>
                  <a:txBody>
                    <a:bodyPr/>
                    <a:lstStyle/>
                    <a:p>
                      <a:pPr algn="ctr">
                        <a:lnSpc>
                          <a:spcPct val="107000"/>
                        </a:lnSpc>
                        <a:spcAft>
                          <a:spcPts val="0"/>
                        </a:spcAft>
                      </a:pPr>
                      <a:r>
                        <a:rPr lang="en-US" sz="900">
                          <a:effectLst/>
                        </a:rPr>
                        <a:t>Customer gives feedback for a meal</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Customer account credentials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Customer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Add meal feedback</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Feedback report</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rtl="1">
                        <a:lnSpc>
                          <a:spcPct val="107000"/>
                        </a:lnSpc>
                        <a:spcAft>
                          <a:spcPts val="0"/>
                        </a:spcAft>
                      </a:pPr>
                      <a:r>
                        <a:rPr lang="en-US" sz="900">
                          <a:effectLst/>
                        </a:rPr>
                        <a:t> </a:t>
                      </a:r>
                      <a:r>
                        <a:rPr lang="ar-SA" sz="900">
                          <a:effectLst/>
                        </a:rPr>
                        <a:t>- </a:t>
                      </a:r>
                      <a:r>
                        <a:rPr lang="en-US" sz="900">
                          <a:effectLst/>
                        </a:rPr>
                        <a:t>Customer</a:t>
                      </a:r>
                      <a:endParaRPr lang="en-US" sz="700">
                        <a:effectLst/>
                      </a:endParaRPr>
                    </a:p>
                    <a:p>
                      <a:pPr algn="ctr">
                        <a:lnSpc>
                          <a:spcPct val="107000"/>
                        </a:lnSpc>
                        <a:spcAft>
                          <a:spcPts val="0"/>
                        </a:spcAft>
                      </a:pPr>
                      <a:r>
                        <a:rPr lang="ar-SA" sz="900">
                          <a:effectLst/>
                        </a:rPr>
                        <a:t>- </a:t>
                      </a:r>
                      <a:r>
                        <a:rPr lang="en-US" sz="900">
                          <a:effectLst/>
                        </a:rPr>
                        <a:t>Administrator</a:t>
                      </a:r>
                      <a:endParaRPr lang="en-US" sz="700">
                        <a:effectLst/>
                      </a:endParaRPr>
                    </a:p>
                    <a:p>
                      <a:pPr algn="ctr">
                        <a:lnSpc>
                          <a:spcPct val="107000"/>
                        </a:lnSpc>
                        <a:spcAft>
                          <a:spcPts val="0"/>
                        </a:spcAft>
                      </a:pPr>
                      <a:r>
                        <a:rPr lang="en-US" sz="900">
                          <a:effectLst/>
                        </a:rPr>
                        <a:t>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extLst>
                  <a:ext uri="{0D108BD9-81ED-4DB2-BD59-A6C34878D82A}">
                    <a16:rowId xmlns:a16="http://schemas.microsoft.com/office/drawing/2014/main" val="2096603527"/>
                  </a:ext>
                </a:extLst>
              </a:tr>
              <a:tr h="689309">
                <a:tc>
                  <a:txBody>
                    <a:bodyPr/>
                    <a:lstStyle/>
                    <a:p>
                      <a:pPr algn="ctr">
                        <a:lnSpc>
                          <a:spcPct val="107000"/>
                        </a:lnSpc>
                        <a:spcAft>
                          <a:spcPts val="0"/>
                        </a:spcAft>
                      </a:pPr>
                      <a:r>
                        <a:rPr lang="en-US" sz="900">
                          <a:effectLst/>
                        </a:rPr>
                        <a:t>Administrator adds  a new meal</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 Meal name</a:t>
                      </a:r>
                      <a:endParaRPr lang="en-US" sz="700">
                        <a:effectLst/>
                      </a:endParaRPr>
                    </a:p>
                    <a:p>
                      <a:pPr algn="ctr">
                        <a:lnSpc>
                          <a:spcPct val="107000"/>
                        </a:lnSpc>
                        <a:spcAft>
                          <a:spcPts val="0"/>
                        </a:spcAft>
                      </a:pPr>
                      <a:r>
                        <a:rPr lang="en-US" sz="900">
                          <a:effectLst/>
                        </a:rPr>
                        <a:t>- Meal picture</a:t>
                      </a:r>
                      <a:endParaRPr lang="en-US" sz="700">
                        <a:effectLst/>
                      </a:endParaRPr>
                    </a:p>
                    <a:p>
                      <a:pPr algn="ctr">
                        <a:lnSpc>
                          <a:spcPct val="107000"/>
                        </a:lnSpc>
                        <a:spcAft>
                          <a:spcPts val="0"/>
                        </a:spcAft>
                      </a:pPr>
                      <a:r>
                        <a:rPr lang="en-US" sz="900">
                          <a:effectLst/>
                        </a:rPr>
                        <a:t>- Meal description</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dirty="0">
                          <a:effectLst/>
                        </a:rPr>
                        <a:t>Administrator</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Add new meal</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Meal ID</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 Administrator</a:t>
                      </a:r>
                      <a:endParaRPr lang="en-US" sz="700">
                        <a:effectLst/>
                      </a:endParaRPr>
                    </a:p>
                    <a:p>
                      <a:pPr algn="ctr">
                        <a:lnSpc>
                          <a:spcPct val="107000"/>
                        </a:lnSpc>
                        <a:spcAft>
                          <a:spcPts val="0"/>
                        </a:spcAft>
                      </a:pPr>
                      <a:r>
                        <a:rPr lang="en-US" sz="900">
                          <a:effectLst/>
                        </a:rPr>
                        <a:t>- Customer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extLst>
                  <a:ext uri="{0D108BD9-81ED-4DB2-BD59-A6C34878D82A}">
                    <a16:rowId xmlns:a16="http://schemas.microsoft.com/office/drawing/2014/main" val="2034236105"/>
                  </a:ext>
                </a:extLst>
              </a:tr>
              <a:tr h="514754">
                <a:tc>
                  <a:txBody>
                    <a:bodyPr/>
                    <a:lstStyle/>
                    <a:p>
                      <a:pPr algn="ctr">
                        <a:lnSpc>
                          <a:spcPct val="107000"/>
                        </a:lnSpc>
                        <a:spcAft>
                          <a:spcPts val="0"/>
                        </a:spcAft>
                      </a:pPr>
                      <a:r>
                        <a:rPr lang="en-US" sz="900">
                          <a:effectLst/>
                        </a:rPr>
                        <a:t>Administrator updates meal</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Meal ID</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Administrator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Update meal description</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Meal details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dirty="0">
                          <a:effectLst/>
                        </a:rPr>
                        <a:t>- Administrator</a:t>
                      </a:r>
                      <a:endParaRPr lang="en-US" sz="700" dirty="0">
                        <a:effectLst/>
                      </a:endParaRPr>
                    </a:p>
                    <a:p>
                      <a:pPr algn="ctr">
                        <a:lnSpc>
                          <a:spcPct val="107000"/>
                        </a:lnSpc>
                        <a:spcAft>
                          <a:spcPts val="0"/>
                        </a:spcAft>
                      </a:pPr>
                      <a:r>
                        <a:rPr lang="en-US" sz="900" dirty="0">
                          <a:effectLst/>
                        </a:rPr>
                        <a:t>- Customer</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extLst>
                  <a:ext uri="{0D108BD9-81ED-4DB2-BD59-A6C34878D82A}">
                    <a16:rowId xmlns:a16="http://schemas.microsoft.com/office/drawing/2014/main" val="108387623"/>
                  </a:ext>
                </a:extLst>
              </a:tr>
              <a:tr h="531424">
                <a:tc>
                  <a:txBody>
                    <a:bodyPr/>
                    <a:lstStyle/>
                    <a:p>
                      <a:pPr algn="ctr">
                        <a:lnSpc>
                          <a:spcPct val="107000"/>
                        </a:lnSpc>
                        <a:spcAft>
                          <a:spcPts val="0"/>
                        </a:spcAft>
                      </a:pPr>
                      <a:r>
                        <a:rPr lang="en-US" sz="900">
                          <a:effectLst/>
                        </a:rPr>
                        <a:t>Administrator deletes a meal from the system</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Meal ID</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Administrator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Delete meal</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Delete Confirmation</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Administrator</a:t>
                      </a:r>
                      <a:endParaRPr lang="en-US" sz="700">
                        <a:effectLst/>
                      </a:endParaRPr>
                    </a:p>
                    <a:p>
                      <a:pPr algn="ctr">
                        <a:lnSpc>
                          <a:spcPct val="107000"/>
                        </a:lnSpc>
                        <a:spcAft>
                          <a:spcPts val="0"/>
                        </a:spcAft>
                      </a:pPr>
                      <a:r>
                        <a:rPr lang="en-US" sz="900">
                          <a:effectLst/>
                        </a:rPr>
                        <a:t>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extLst>
                  <a:ext uri="{0D108BD9-81ED-4DB2-BD59-A6C34878D82A}">
                    <a16:rowId xmlns:a16="http://schemas.microsoft.com/office/drawing/2014/main" val="377971777"/>
                  </a:ext>
                </a:extLst>
              </a:tr>
              <a:tr h="531424">
                <a:tc>
                  <a:txBody>
                    <a:bodyPr/>
                    <a:lstStyle/>
                    <a:p>
                      <a:pPr algn="ctr">
                        <a:lnSpc>
                          <a:spcPct val="107000"/>
                        </a:lnSpc>
                        <a:spcAft>
                          <a:spcPts val="0"/>
                        </a:spcAft>
                      </a:pPr>
                      <a:r>
                        <a:rPr lang="en-US" sz="900">
                          <a:effectLst/>
                        </a:rPr>
                        <a:t>Administrator adds new offer for a meal</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Offer details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Administrator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Add new offer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Start and end time of offer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Customer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extLst>
                  <a:ext uri="{0D108BD9-81ED-4DB2-BD59-A6C34878D82A}">
                    <a16:rowId xmlns:a16="http://schemas.microsoft.com/office/drawing/2014/main" val="3897037867"/>
                  </a:ext>
                </a:extLst>
              </a:tr>
              <a:tr h="514754">
                <a:tc>
                  <a:txBody>
                    <a:bodyPr/>
                    <a:lstStyle/>
                    <a:p>
                      <a:pPr algn="ctr">
                        <a:lnSpc>
                          <a:spcPct val="107000"/>
                        </a:lnSpc>
                        <a:spcAft>
                          <a:spcPts val="0"/>
                        </a:spcAft>
                      </a:pPr>
                      <a:r>
                        <a:rPr lang="en-US" sz="900">
                          <a:effectLst/>
                        </a:rPr>
                        <a:t>Customer adds item to cart</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Item name</a:t>
                      </a:r>
                      <a:endParaRPr lang="en-US" sz="700">
                        <a:effectLst/>
                      </a:endParaRPr>
                    </a:p>
                    <a:p>
                      <a:pPr algn="ctr">
                        <a:lnSpc>
                          <a:spcPct val="107000"/>
                        </a:lnSpc>
                        <a:spcAft>
                          <a:spcPts val="0"/>
                        </a:spcAft>
                      </a:pPr>
                      <a:r>
                        <a:rPr lang="en-US" sz="900">
                          <a:effectLst/>
                        </a:rPr>
                        <a:t>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Customer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Add item to cart</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Adding confirmation</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Customer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extLst>
                  <a:ext uri="{0D108BD9-81ED-4DB2-BD59-A6C34878D82A}">
                    <a16:rowId xmlns:a16="http://schemas.microsoft.com/office/drawing/2014/main" val="1384022271"/>
                  </a:ext>
                </a:extLst>
              </a:tr>
              <a:tr h="514754">
                <a:tc>
                  <a:txBody>
                    <a:bodyPr/>
                    <a:lstStyle/>
                    <a:p>
                      <a:pPr algn="ctr">
                        <a:lnSpc>
                          <a:spcPct val="107000"/>
                        </a:lnSpc>
                        <a:spcAft>
                          <a:spcPts val="0"/>
                        </a:spcAft>
                      </a:pPr>
                      <a:r>
                        <a:rPr lang="en-US" sz="900">
                          <a:effectLst/>
                        </a:rPr>
                        <a:t>Customer updates cart</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Cart content details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Customer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Update cart</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Cart content summary</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Customer</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extLst>
                  <a:ext uri="{0D108BD9-81ED-4DB2-BD59-A6C34878D82A}">
                    <a16:rowId xmlns:a16="http://schemas.microsoft.com/office/drawing/2014/main" val="2274957559"/>
                  </a:ext>
                </a:extLst>
              </a:tr>
              <a:tr h="711216">
                <a:tc>
                  <a:txBody>
                    <a:bodyPr/>
                    <a:lstStyle/>
                    <a:p>
                      <a:pPr algn="ctr">
                        <a:lnSpc>
                          <a:spcPct val="107000"/>
                        </a:lnSpc>
                        <a:spcAft>
                          <a:spcPts val="0"/>
                        </a:spcAft>
                      </a:pPr>
                      <a:r>
                        <a:rPr lang="en-US" sz="900">
                          <a:effectLst/>
                        </a:rPr>
                        <a:t>Time to create monthly summary reports for sales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End of month</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Create  monthly Summary reports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a:effectLst/>
                        </a:rPr>
                        <a:t>Sales summary reports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tc>
                  <a:txBody>
                    <a:bodyPr/>
                    <a:lstStyle/>
                    <a:p>
                      <a:pPr algn="ctr">
                        <a:lnSpc>
                          <a:spcPct val="107000"/>
                        </a:lnSpc>
                        <a:spcAft>
                          <a:spcPts val="0"/>
                        </a:spcAft>
                      </a:pPr>
                      <a:r>
                        <a:rPr lang="en-US" sz="900" dirty="0">
                          <a:effectLst/>
                        </a:rPr>
                        <a:t>Management</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45408" marR="45408" marT="0" marB="0" anchor="ctr"/>
                </a:tc>
                <a:extLst>
                  <a:ext uri="{0D108BD9-81ED-4DB2-BD59-A6C34878D82A}">
                    <a16:rowId xmlns:a16="http://schemas.microsoft.com/office/drawing/2014/main" val="2249515417"/>
                  </a:ext>
                </a:extLst>
              </a:tr>
            </a:tbl>
          </a:graphicData>
        </a:graphic>
      </p:graphicFrame>
    </p:spTree>
    <p:extLst>
      <p:ext uri="{BB962C8B-B14F-4D97-AF65-F5344CB8AC3E}">
        <p14:creationId xmlns:p14="http://schemas.microsoft.com/office/powerpoint/2010/main" val="222183675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35" name="Group 22">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6" name="Rectangle 26">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37" name="Group 28">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30" name="Rectangle 29">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1"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5F6C9E77-9495-4ACF-8A76-AB46AAB3454F}"/>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a:solidFill>
                  <a:schemeClr val="tx1"/>
                </a:solidFill>
              </a:rPr>
              <a:t>Use Case Diagrams</a:t>
            </a:r>
            <a:endParaRPr lang="en-US" sz="5400" dirty="0">
              <a:solidFill>
                <a:schemeClr val="tx1"/>
              </a:solidFill>
            </a:endParaRPr>
          </a:p>
        </p:txBody>
      </p:sp>
      <p:cxnSp>
        <p:nvCxnSpPr>
          <p:cNvPr id="38" name="Straight Connector 32">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6425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55" name="Freeform: Shape 54">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5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684777" y="1788706"/>
            <a:ext cx="3847679" cy="2720043"/>
          </a:xfrm>
        </p:spPr>
        <p:txBody>
          <a:bodyPr vert="horz" lIns="91440" tIns="45720" rIns="91440" bIns="45720" rtlCol="0">
            <a:normAutofit/>
          </a:bodyPr>
          <a:lstStyle/>
          <a:p>
            <a:pPr>
              <a:lnSpc>
                <a:spcPct val="90000"/>
              </a:lnSpc>
            </a:pPr>
            <a:r>
              <a:rPr lang="en-US" sz="2800" b="1" dirty="0">
                <a:solidFill>
                  <a:srgbClr val="EBEBEB"/>
                </a:solidFill>
              </a:rPr>
              <a:t>Different subsystems of the system</a:t>
            </a:r>
          </a:p>
        </p:txBody>
      </p:sp>
      <p:sp>
        <p:nvSpPr>
          <p:cNvPr id="59" name="Rectangle 58">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1" name="Oval 60">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3" name="Oval 6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4" name="Picture 3" descr="Diagram&#10;&#10;Description automatically generated">
            <a:extLst>
              <a:ext uri="{FF2B5EF4-FFF2-40B4-BE49-F238E27FC236}">
                <a16:creationId xmlns:a16="http://schemas.microsoft.com/office/drawing/2014/main" id="{D7F200E3-207D-4D7E-8987-8AB06159150C}"/>
              </a:ext>
            </a:extLst>
          </p:cNvPr>
          <p:cNvPicPr>
            <a:picLocks noChangeAspect="1"/>
          </p:cNvPicPr>
          <p:nvPr/>
        </p:nvPicPr>
        <p:blipFill rotWithShape="1">
          <a:blip r:embed="rId2"/>
          <a:srcRect l="3680" t="3569" r="5071" b="4141"/>
          <a:stretch/>
        </p:blipFill>
        <p:spPr>
          <a:xfrm>
            <a:off x="5326713" y="480274"/>
            <a:ext cx="5037191" cy="5711185"/>
          </a:xfrm>
          <a:prstGeom prst="rect">
            <a:avLst/>
          </a:prstGeom>
        </p:spPr>
      </p:pic>
    </p:spTree>
    <p:extLst>
      <p:ext uri="{BB962C8B-B14F-4D97-AF65-F5344CB8AC3E}">
        <p14:creationId xmlns:p14="http://schemas.microsoft.com/office/powerpoint/2010/main" val="245662191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706883" y="2843213"/>
            <a:ext cx="3798842" cy="1020232"/>
          </a:xfrm>
        </p:spPr>
        <p:txBody>
          <a:bodyPr>
            <a:normAutofit/>
          </a:bodyPr>
          <a:lstStyle/>
          <a:p>
            <a:pPr>
              <a:lnSpc>
                <a:spcPct val="90000"/>
              </a:lnSpc>
            </a:pPr>
            <a:r>
              <a:rPr lang="en-US" sz="2800" b="1" dirty="0">
                <a:solidFill>
                  <a:srgbClr val="EBEBEB"/>
                </a:solidFill>
              </a:rPr>
              <a:t>Administration subsystem use cases</a:t>
            </a:r>
            <a:endParaRPr lang="en-US" sz="2800" b="1" dirty="0">
              <a:solidFill>
                <a:schemeClr val="tx1"/>
              </a:solidFill>
            </a:endParaRPr>
          </a:p>
        </p:txBody>
      </p:sp>
      <p:sp>
        <p:nvSpPr>
          <p:cNvPr id="18" name="Rectangle 17">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4" name="Picture 3" descr="Diagram&#10;&#10;Description automatically generated">
            <a:extLst>
              <a:ext uri="{FF2B5EF4-FFF2-40B4-BE49-F238E27FC236}">
                <a16:creationId xmlns:a16="http://schemas.microsoft.com/office/drawing/2014/main" id="{1E0541BF-B43D-451F-A96C-5956B9C76180}"/>
              </a:ext>
            </a:extLst>
          </p:cNvPr>
          <p:cNvPicPr>
            <a:picLocks noChangeAspect="1"/>
          </p:cNvPicPr>
          <p:nvPr/>
        </p:nvPicPr>
        <p:blipFill rotWithShape="1">
          <a:blip r:embed="rId2"/>
          <a:srcRect l="2682" t="1949" r="2846" b="2374"/>
          <a:stretch/>
        </p:blipFill>
        <p:spPr>
          <a:xfrm>
            <a:off x="5142960" y="400577"/>
            <a:ext cx="5199731" cy="5928669"/>
          </a:xfrm>
          <a:prstGeom prst="rect">
            <a:avLst/>
          </a:prstGeom>
        </p:spPr>
      </p:pic>
    </p:spTree>
    <p:extLst>
      <p:ext uri="{BB962C8B-B14F-4D97-AF65-F5344CB8AC3E}">
        <p14:creationId xmlns:p14="http://schemas.microsoft.com/office/powerpoint/2010/main" val="260752939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692085" y="2918883"/>
            <a:ext cx="3321997" cy="1020232"/>
          </a:xfrm>
        </p:spPr>
        <p:txBody>
          <a:bodyPr>
            <a:normAutofit fontScale="90000"/>
          </a:bodyPr>
          <a:lstStyle/>
          <a:p>
            <a:pPr>
              <a:lnSpc>
                <a:spcPct val="90000"/>
              </a:lnSpc>
            </a:pPr>
            <a:r>
              <a:rPr lang="en-US" sz="2800" b="1">
                <a:solidFill>
                  <a:srgbClr val="EBEBEB"/>
                </a:solidFill>
              </a:rPr>
              <a:t>Order state subsystem use cases</a:t>
            </a:r>
            <a:endParaRPr lang="en-US" sz="2800" b="1" dirty="0">
              <a:solidFill>
                <a:srgbClr val="EBEBEB"/>
              </a:solidFill>
            </a:endParaRPr>
          </a:p>
        </p:txBody>
      </p:sp>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4" name="Picture 3">
            <a:extLst>
              <a:ext uri="{FF2B5EF4-FFF2-40B4-BE49-F238E27FC236}">
                <a16:creationId xmlns:a16="http://schemas.microsoft.com/office/drawing/2014/main" id="{C48144D0-074C-4A87-87D8-FC4293C2D014}"/>
              </a:ext>
            </a:extLst>
          </p:cNvPr>
          <p:cNvPicPr>
            <a:picLocks noChangeAspect="1"/>
          </p:cNvPicPr>
          <p:nvPr/>
        </p:nvPicPr>
        <p:blipFill>
          <a:blip r:embed="rId2"/>
          <a:stretch>
            <a:fillRect/>
          </a:stretch>
        </p:blipFill>
        <p:spPr>
          <a:xfrm>
            <a:off x="5316999" y="289880"/>
            <a:ext cx="5120813" cy="6058105"/>
          </a:xfrm>
          <a:prstGeom prst="rect">
            <a:avLst/>
          </a:prstGeom>
        </p:spPr>
      </p:pic>
    </p:spTree>
    <p:extLst>
      <p:ext uri="{BB962C8B-B14F-4D97-AF65-F5344CB8AC3E}">
        <p14:creationId xmlns:p14="http://schemas.microsoft.com/office/powerpoint/2010/main" val="344519271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1" name="Freeform: Shape 30">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023403" y="2688417"/>
            <a:ext cx="2942210" cy="1020232"/>
          </a:xfrm>
        </p:spPr>
        <p:txBody>
          <a:bodyPr>
            <a:normAutofit fontScale="90000"/>
          </a:bodyPr>
          <a:lstStyle/>
          <a:p>
            <a:pPr>
              <a:lnSpc>
                <a:spcPct val="90000"/>
              </a:lnSpc>
            </a:pPr>
            <a:r>
              <a:rPr lang="en-US" sz="2800" b="1" dirty="0">
                <a:solidFill>
                  <a:srgbClr val="EBEBEB"/>
                </a:solidFill>
              </a:rPr>
              <a:t>Order entry subsystem use cases</a:t>
            </a:r>
          </a:p>
        </p:txBody>
      </p:sp>
      <p:sp>
        <p:nvSpPr>
          <p:cNvPr id="35" name="Rectangle 34">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7" name="Picture 6" descr="Diagram&#10;&#10;Description automatically generated">
            <a:extLst>
              <a:ext uri="{FF2B5EF4-FFF2-40B4-BE49-F238E27FC236}">
                <a16:creationId xmlns:a16="http://schemas.microsoft.com/office/drawing/2014/main" id="{9661F584-F433-424A-83FE-2CE000A12F93}"/>
              </a:ext>
            </a:extLst>
          </p:cNvPr>
          <p:cNvPicPr>
            <a:picLocks noChangeAspect="1"/>
          </p:cNvPicPr>
          <p:nvPr/>
        </p:nvPicPr>
        <p:blipFill rotWithShape="1">
          <a:blip r:embed="rId2"/>
          <a:srcRect l="2082" t="2523" r="6654" b="1689"/>
          <a:stretch/>
        </p:blipFill>
        <p:spPr>
          <a:xfrm>
            <a:off x="5455483" y="829733"/>
            <a:ext cx="4848450" cy="5469467"/>
          </a:xfrm>
          <a:prstGeom prst="rect">
            <a:avLst/>
          </a:prstGeom>
        </p:spPr>
      </p:pic>
    </p:spTree>
    <p:extLst>
      <p:ext uri="{BB962C8B-B14F-4D97-AF65-F5344CB8AC3E}">
        <p14:creationId xmlns:p14="http://schemas.microsoft.com/office/powerpoint/2010/main" val="324543037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7" name="Freeform: Shape 26">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9"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596311" y="2688417"/>
            <a:ext cx="4032622" cy="1020232"/>
          </a:xfrm>
        </p:spPr>
        <p:txBody>
          <a:bodyPr vert="horz" lIns="91440" tIns="45720" rIns="91440" bIns="45720" rtlCol="0">
            <a:normAutofit fontScale="90000"/>
          </a:bodyPr>
          <a:lstStyle/>
          <a:p>
            <a:pPr>
              <a:lnSpc>
                <a:spcPct val="90000"/>
              </a:lnSpc>
            </a:pPr>
            <a:r>
              <a:rPr lang="en-US" sz="2800" b="1" dirty="0">
                <a:solidFill>
                  <a:srgbClr val="EBEBEB"/>
                </a:solidFill>
              </a:rPr>
              <a:t>Customer maintenance subsystem use cases</a:t>
            </a:r>
            <a:endParaRPr lang="en-US" sz="2800" b="1" i="0" kern="1200" dirty="0">
              <a:solidFill>
                <a:srgbClr val="EBEBEB"/>
              </a:solidFill>
              <a:latin typeface="+mj-lt"/>
              <a:ea typeface="+mj-ea"/>
              <a:cs typeface="+mj-cs"/>
            </a:endParaRPr>
          </a:p>
        </p:txBody>
      </p:sp>
      <p:sp>
        <p:nvSpPr>
          <p:cNvPr id="31" name="Rectangle 30">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4" name="Picture 3" descr="Diagram&#10;&#10;Description automatically generated">
            <a:extLst>
              <a:ext uri="{FF2B5EF4-FFF2-40B4-BE49-F238E27FC236}">
                <a16:creationId xmlns:a16="http://schemas.microsoft.com/office/drawing/2014/main" id="{4D09DA2D-2BA2-4042-8D6A-8BF7CDD2223F}"/>
              </a:ext>
            </a:extLst>
          </p:cNvPr>
          <p:cNvPicPr>
            <a:picLocks noChangeAspect="1"/>
          </p:cNvPicPr>
          <p:nvPr/>
        </p:nvPicPr>
        <p:blipFill>
          <a:blip r:embed="rId2"/>
          <a:stretch>
            <a:fillRect/>
          </a:stretch>
        </p:blipFill>
        <p:spPr>
          <a:xfrm>
            <a:off x="5225244" y="1543577"/>
            <a:ext cx="6128556" cy="4186764"/>
          </a:xfrm>
          <a:prstGeom prst="rect">
            <a:avLst/>
          </a:prstGeom>
        </p:spPr>
      </p:pic>
    </p:spTree>
    <p:extLst>
      <p:ext uri="{BB962C8B-B14F-4D97-AF65-F5344CB8AC3E}">
        <p14:creationId xmlns:p14="http://schemas.microsoft.com/office/powerpoint/2010/main" val="119205950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Online Food Ordering System</a:t>
            </a:r>
            <a:endParaRPr lang="en-US" dirty="0"/>
          </a:p>
        </p:txBody>
      </p:sp>
      <p:sp>
        <p:nvSpPr>
          <p:cNvPr id="3" name="Text Placeholder 2"/>
          <p:cNvSpPr>
            <a:spLocks noGrp="1"/>
          </p:cNvSpPr>
          <p:nvPr>
            <p:ph type="body" idx="1"/>
          </p:nvPr>
        </p:nvSpPr>
        <p:spPr>
          <a:xfrm>
            <a:off x="6608618" y="1343891"/>
            <a:ext cx="4738255" cy="4973782"/>
          </a:xfrm>
        </p:spPr>
        <p:txBody>
          <a:bodyPr>
            <a:normAutofit/>
          </a:bodyPr>
          <a:lstStyle/>
          <a:p>
            <a:pPr lvl="0">
              <a:buClr>
                <a:srgbClr val="B31166"/>
              </a:buClr>
            </a:pPr>
            <a:r>
              <a:rPr lang="en-US" sz="1800" b="1" u="sng" cap="none" dirty="0">
                <a:solidFill>
                  <a:prstClr val="black"/>
                </a:solidFill>
              </a:rPr>
              <a:t>Team Members:</a:t>
            </a:r>
            <a:endParaRPr lang="en-US" sz="1800" cap="none" dirty="0">
              <a:solidFill>
                <a:prstClr val="black"/>
              </a:solidFill>
            </a:endParaRPr>
          </a:p>
          <a:p>
            <a:pPr marL="342900" lvl="0" indent="-342900">
              <a:buClr>
                <a:srgbClr val="B31166"/>
              </a:buClr>
              <a:buFont typeface="+mj-lt"/>
              <a:buAutoNum type="arabicPeriod"/>
            </a:pPr>
            <a:r>
              <a:rPr lang="en-US" sz="1800" b="1" cap="none" dirty="0">
                <a:solidFill>
                  <a:prstClr val="black">
                    <a:lumMod val="75000"/>
                    <a:lumOff val="25000"/>
                  </a:prstClr>
                </a:solidFill>
              </a:rPr>
              <a:t>Muhammed Ali Muhammed</a:t>
            </a:r>
          </a:p>
          <a:p>
            <a:pPr marL="342900" lvl="0" indent="-342900">
              <a:buClr>
                <a:srgbClr val="B31166"/>
              </a:buClr>
              <a:buFont typeface="+mj-lt"/>
              <a:buAutoNum type="arabicPeriod"/>
            </a:pPr>
            <a:r>
              <a:rPr lang="en-US" sz="1800" b="1" cap="none" dirty="0">
                <a:solidFill>
                  <a:prstClr val="black">
                    <a:lumMod val="75000"/>
                    <a:lumOff val="25000"/>
                  </a:prstClr>
                </a:solidFill>
              </a:rPr>
              <a:t>Muhammed </a:t>
            </a:r>
            <a:r>
              <a:rPr lang="en-US" sz="1800" b="1" cap="none" dirty="0" err="1">
                <a:solidFill>
                  <a:prstClr val="black">
                    <a:lumMod val="75000"/>
                    <a:lumOff val="25000"/>
                  </a:prstClr>
                </a:solidFill>
              </a:rPr>
              <a:t>Fathi</a:t>
            </a:r>
            <a:r>
              <a:rPr lang="en-US" sz="1800" b="1" cap="none" dirty="0">
                <a:solidFill>
                  <a:prstClr val="black">
                    <a:lumMod val="75000"/>
                    <a:lumOff val="25000"/>
                  </a:prstClr>
                </a:solidFill>
              </a:rPr>
              <a:t> Salah</a:t>
            </a:r>
          </a:p>
          <a:p>
            <a:pPr marL="342900" lvl="0" indent="-342900">
              <a:buClr>
                <a:srgbClr val="B31166"/>
              </a:buClr>
              <a:buFont typeface="+mj-lt"/>
              <a:buAutoNum type="arabicPeriod"/>
            </a:pPr>
            <a:r>
              <a:rPr lang="en-US" sz="1800" b="1" cap="none" dirty="0">
                <a:solidFill>
                  <a:prstClr val="black">
                    <a:lumMod val="75000"/>
                    <a:lumOff val="25000"/>
                  </a:prstClr>
                </a:solidFill>
              </a:rPr>
              <a:t>Mustafa Mahmoud Mustafa</a:t>
            </a:r>
          </a:p>
          <a:p>
            <a:pPr marL="342900" lvl="0" indent="-342900">
              <a:buClr>
                <a:srgbClr val="B31166"/>
              </a:buClr>
              <a:buFont typeface="+mj-lt"/>
              <a:buAutoNum type="arabicPeriod"/>
            </a:pPr>
            <a:r>
              <a:rPr lang="en-US" sz="1800" b="1" cap="none" dirty="0">
                <a:solidFill>
                  <a:prstClr val="black">
                    <a:lumMod val="75000"/>
                    <a:lumOff val="25000"/>
                  </a:prstClr>
                </a:solidFill>
              </a:rPr>
              <a:t>Mahmoud Muhammed </a:t>
            </a:r>
            <a:r>
              <a:rPr lang="en-US" sz="1800" b="1" cap="none" dirty="0" err="1">
                <a:solidFill>
                  <a:prstClr val="black">
                    <a:lumMod val="75000"/>
                    <a:lumOff val="25000"/>
                  </a:prstClr>
                </a:solidFill>
              </a:rPr>
              <a:t>Abdelwehab</a:t>
            </a:r>
            <a:endParaRPr lang="en-US" sz="1800" b="1" cap="none" dirty="0">
              <a:solidFill>
                <a:prstClr val="black">
                  <a:lumMod val="75000"/>
                  <a:lumOff val="25000"/>
                </a:prstClr>
              </a:solidFill>
            </a:endParaRPr>
          </a:p>
          <a:p>
            <a:pPr marL="342900" lvl="0" indent="-342900">
              <a:buClr>
                <a:srgbClr val="B31166"/>
              </a:buClr>
              <a:buFont typeface="+mj-lt"/>
              <a:buAutoNum type="arabicPeriod"/>
            </a:pPr>
            <a:r>
              <a:rPr lang="en-US" sz="1800" b="1" cap="none" dirty="0">
                <a:solidFill>
                  <a:prstClr val="black">
                    <a:lumMod val="75000"/>
                    <a:lumOff val="25000"/>
                  </a:prstClr>
                </a:solidFill>
              </a:rPr>
              <a:t>Muhammed Hani Abo </a:t>
            </a:r>
            <a:r>
              <a:rPr lang="en-US" sz="1800" b="1" cap="none" dirty="0" err="1">
                <a:solidFill>
                  <a:prstClr val="black">
                    <a:lumMod val="75000"/>
                    <a:lumOff val="25000"/>
                  </a:prstClr>
                </a:solidFill>
              </a:rPr>
              <a:t>Elela</a:t>
            </a:r>
            <a:endParaRPr lang="en-US" sz="1800" b="1" cap="none" dirty="0">
              <a:solidFill>
                <a:prstClr val="black">
                  <a:lumMod val="75000"/>
                  <a:lumOff val="25000"/>
                </a:prstClr>
              </a:solidFill>
            </a:endParaRPr>
          </a:p>
          <a:p>
            <a:pPr marL="342900" lvl="0" indent="-342900">
              <a:buClr>
                <a:srgbClr val="B31166"/>
              </a:buClr>
              <a:buFont typeface="+mj-lt"/>
              <a:buAutoNum type="arabicPeriod"/>
            </a:pPr>
            <a:endParaRPr lang="en-US" sz="1800" cap="none" dirty="0">
              <a:solidFill>
                <a:prstClr val="black">
                  <a:lumMod val="75000"/>
                  <a:lumOff val="25000"/>
                </a:prstClr>
              </a:solidFill>
            </a:endParaRPr>
          </a:p>
          <a:p>
            <a:pPr lvl="0">
              <a:buClr>
                <a:srgbClr val="B31166"/>
              </a:buClr>
            </a:pPr>
            <a:r>
              <a:rPr lang="en-US" sz="1800" b="1" u="sng" cap="none" dirty="0">
                <a:solidFill>
                  <a:prstClr val="black"/>
                </a:solidFill>
              </a:rPr>
              <a:t>Supervised By:</a:t>
            </a:r>
            <a:endParaRPr lang="en-US" sz="1800" u="sng" cap="none" dirty="0">
              <a:solidFill>
                <a:prstClr val="black"/>
              </a:solidFill>
            </a:endParaRPr>
          </a:p>
          <a:p>
            <a:pPr lvl="0">
              <a:buClr>
                <a:srgbClr val="B31166"/>
              </a:buClr>
            </a:pPr>
            <a:r>
              <a:rPr lang="en-US" sz="1800" b="1" cap="none" dirty="0">
                <a:solidFill>
                  <a:prstClr val="black">
                    <a:lumMod val="75000"/>
                    <a:lumOff val="25000"/>
                  </a:prstClr>
                </a:solidFill>
              </a:rPr>
              <a:t>Dr. Abdel </a:t>
            </a:r>
            <a:r>
              <a:rPr lang="en-US" sz="1800" b="1" cap="none" dirty="0" err="1">
                <a:solidFill>
                  <a:prstClr val="black">
                    <a:lumMod val="75000"/>
                    <a:lumOff val="25000"/>
                  </a:prstClr>
                </a:solidFill>
              </a:rPr>
              <a:t>Wahab</a:t>
            </a:r>
            <a:r>
              <a:rPr lang="en-US" sz="1800" b="1" cap="none" dirty="0">
                <a:solidFill>
                  <a:prstClr val="black">
                    <a:lumMod val="75000"/>
                    <a:lumOff val="25000"/>
                  </a:prstClr>
                </a:solidFill>
              </a:rPr>
              <a:t> </a:t>
            </a:r>
            <a:r>
              <a:rPr lang="en-US" sz="1800" b="1" cap="none" dirty="0" err="1">
                <a:solidFill>
                  <a:prstClr val="black">
                    <a:lumMod val="75000"/>
                    <a:lumOff val="25000"/>
                  </a:prstClr>
                </a:solidFill>
              </a:rPr>
              <a:t>Kamel</a:t>
            </a:r>
            <a:r>
              <a:rPr lang="en-US" sz="1800" b="1" cap="none" dirty="0">
                <a:solidFill>
                  <a:prstClr val="black">
                    <a:lumMod val="75000"/>
                    <a:lumOff val="25000"/>
                  </a:prstClr>
                </a:solidFill>
              </a:rPr>
              <a:t> </a:t>
            </a:r>
            <a:r>
              <a:rPr lang="en-US" sz="1800" b="1" cap="none" dirty="0" err="1">
                <a:solidFill>
                  <a:prstClr val="black">
                    <a:lumMod val="75000"/>
                    <a:lumOff val="25000"/>
                  </a:prstClr>
                </a:solidFill>
              </a:rPr>
              <a:t>Asammak</a:t>
            </a:r>
            <a:endParaRPr lang="en-US" sz="1800" cap="none" dirty="0">
              <a:solidFill>
                <a:prstClr val="black">
                  <a:lumMod val="75000"/>
                  <a:lumOff val="25000"/>
                </a:prstClr>
              </a:solidFill>
            </a:endParaRPr>
          </a:p>
          <a:p>
            <a:endParaRPr lang="en-US" dirty="0"/>
          </a:p>
        </p:txBody>
      </p:sp>
    </p:spTree>
    <p:extLst>
      <p:ext uri="{BB962C8B-B14F-4D97-AF65-F5344CB8AC3E}">
        <p14:creationId xmlns:p14="http://schemas.microsoft.com/office/powerpoint/2010/main" val="2928148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C9BEF01-3E64-43E6-8D06-65F0BE2AE245}"/>
              </a:ext>
            </a:extLst>
          </p:cNvPr>
          <p:cNvSpPr>
            <a:spLocks noGrp="1"/>
          </p:cNvSpPr>
          <p:nvPr>
            <p:ph type="title"/>
          </p:nvPr>
        </p:nvSpPr>
        <p:spPr>
          <a:xfrm>
            <a:off x="6744929" y="1241266"/>
            <a:ext cx="4798142" cy="3153753"/>
          </a:xfrm>
        </p:spPr>
        <p:txBody>
          <a:bodyPr vert="horz" lIns="91440" tIns="45720" rIns="91440" bIns="45720" rtlCol="0" anchor="b">
            <a:normAutofit/>
          </a:bodyPr>
          <a:lstStyle/>
          <a:p>
            <a:r>
              <a:rPr lang="en-US" sz="5400" b="0" i="0" kern="1200" dirty="0">
                <a:solidFill>
                  <a:srgbClr val="EBEBEB"/>
                </a:solidFill>
                <a:latin typeface="+mj-lt"/>
                <a:ea typeface="+mj-ea"/>
                <a:cs typeface="+mj-cs"/>
              </a:rPr>
              <a:t>Use Cases Description</a:t>
            </a:r>
          </a:p>
        </p:txBody>
      </p:sp>
      <p:sp>
        <p:nvSpPr>
          <p:cNvPr id="33" name="Rectangle 32">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2" name="Graphic 21" descr="Ski Resorts">
            <a:extLst>
              <a:ext uri="{FF2B5EF4-FFF2-40B4-BE49-F238E27FC236}">
                <a16:creationId xmlns:a16="http://schemas.microsoft.com/office/drawing/2014/main" id="{EE316123-8A16-4D55-B781-1D3EB77E41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7640642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54955" y="973668"/>
            <a:ext cx="2942210" cy="1020232"/>
          </a:xfrm>
        </p:spPr>
        <p:txBody>
          <a:bodyPr>
            <a:normAutofit fontScale="90000"/>
          </a:bodyPr>
          <a:lstStyle/>
          <a:p>
            <a:pPr>
              <a:lnSpc>
                <a:spcPct val="90000"/>
              </a:lnSpc>
            </a:pPr>
            <a:r>
              <a:rPr lang="en-US" sz="2800" b="1" dirty="0">
                <a:solidFill>
                  <a:srgbClr val="EBEBEB"/>
                </a:solidFill>
              </a:rPr>
              <a:t>Activity diagram for Create order use case</a:t>
            </a:r>
          </a:p>
        </p:txBody>
      </p:sp>
      <p:pic>
        <p:nvPicPr>
          <p:cNvPr id="5" name="Content Placeholder 4" descr="Diagram&#10;&#10;Description automatically generated">
            <a:extLst>
              <a:ext uri="{FF2B5EF4-FFF2-40B4-BE49-F238E27FC236}">
                <a16:creationId xmlns:a16="http://schemas.microsoft.com/office/drawing/2014/main" id="{9F5B4EE4-D78E-4C47-B46F-B88473B32088}"/>
              </a:ext>
            </a:extLst>
          </p:cNvPr>
          <p:cNvPicPr>
            <a:picLocks noChangeAspect="1"/>
          </p:cNvPicPr>
          <p:nvPr/>
        </p:nvPicPr>
        <p:blipFill>
          <a:blip r:embed="rId2"/>
          <a:stretch>
            <a:fillRect/>
          </a:stretch>
        </p:blipFill>
        <p:spPr>
          <a:xfrm>
            <a:off x="5689600" y="221381"/>
            <a:ext cx="4610100" cy="6458552"/>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91996853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4" name="Freeform: Shape 3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54955" y="973668"/>
            <a:ext cx="2942210" cy="1020232"/>
          </a:xfrm>
        </p:spPr>
        <p:txBody>
          <a:bodyPr>
            <a:noAutofit/>
          </a:bodyPr>
          <a:lstStyle/>
          <a:p>
            <a:pPr>
              <a:lnSpc>
                <a:spcPct val="90000"/>
              </a:lnSpc>
            </a:pPr>
            <a:r>
              <a:rPr lang="en-US" sz="2500" b="1" dirty="0">
                <a:solidFill>
                  <a:srgbClr val="EBEBEB"/>
                </a:solidFill>
              </a:rPr>
              <a:t>Scenario for Create account use case</a:t>
            </a:r>
          </a:p>
        </p:txBody>
      </p:sp>
      <p:sp>
        <p:nvSpPr>
          <p:cNvPr id="38" name="Rectangle 3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0" name="Oval 3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2" name="Oval 4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graphicFrame>
        <p:nvGraphicFramePr>
          <p:cNvPr id="27" name="Content Placeholder 4">
            <a:extLst>
              <a:ext uri="{FF2B5EF4-FFF2-40B4-BE49-F238E27FC236}">
                <a16:creationId xmlns:a16="http://schemas.microsoft.com/office/drawing/2014/main" id="{429C17C8-6CF5-49EE-A139-2BF4A242C4BA}"/>
              </a:ext>
            </a:extLst>
          </p:cNvPr>
          <p:cNvGraphicFramePr>
            <a:graphicFrameLocks/>
          </p:cNvGraphicFramePr>
          <p:nvPr>
            <p:extLst>
              <p:ext uri="{D42A27DB-BD31-4B8C-83A1-F6EECF244321}">
                <p14:modId xmlns:p14="http://schemas.microsoft.com/office/powerpoint/2010/main" val="3961802842"/>
              </p:ext>
            </p:extLst>
          </p:nvPr>
        </p:nvGraphicFramePr>
        <p:xfrm>
          <a:off x="5157129" y="1232605"/>
          <a:ext cx="6754906" cy="4930136"/>
        </p:xfrm>
        <a:graphic>
          <a:graphicData uri="http://schemas.openxmlformats.org/drawingml/2006/table">
            <a:tbl>
              <a:tblPr firstRow="1" firstCol="1" bandRow="1">
                <a:tableStyleId>{5C22544A-7EE6-4342-B048-85BDC9FD1C3A}</a:tableStyleId>
              </a:tblPr>
              <a:tblGrid>
                <a:gridCol w="1310560">
                  <a:extLst>
                    <a:ext uri="{9D8B030D-6E8A-4147-A177-3AD203B41FA5}">
                      <a16:colId xmlns:a16="http://schemas.microsoft.com/office/drawing/2014/main" val="3902662136"/>
                    </a:ext>
                  </a:extLst>
                </a:gridCol>
                <a:gridCol w="2178744">
                  <a:extLst>
                    <a:ext uri="{9D8B030D-6E8A-4147-A177-3AD203B41FA5}">
                      <a16:colId xmlns:a16="http://schemas.microsoft.com/office/drawing/2014/main" val="2128070960"/>
                    </a:ext>
                  </a:extLst>
                </a:gridCol>
                <a:gridCol w="3265602">
                  <a:extLst>
                    <a:ext uri="{9D8B030D-6E8A-4147-A177-3AD203B41FA5}">
                      <a16:colId xmlns:a16="http://schemas.microsoft.com/office/drawing/2014/main" val="966418609"/>
                    </a:ext>
                  </a:extLst>
                </a:gridCol>
              </a:tblGrid>
              <a:tr h="392995">
                <a:tc>
                  <a:txBody>
                    <a:bodyPr/>
                    <a:lstStyle/>
                    <a:p>
                      <a:pPr>
                        <a:lnSpc>
                          <a:spcPct val="107000"/>
                        </a:lnSpc>
                        <a:spcAft>
                          <a:spcPts val="0"/>
                        </a:spcAft>
                      </a:pPr>
                      <a:r>
                        <a:rPr lang="en-US" sz="1000" dirty="0">
                          <a:effectLst/>
                        </a:rPr>
                        <a:t>Use Case Name:</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28007" marR="28007" marT="0" marB="0"/>
                </a:tc>
                <a:tc gridSpan="2">
                  <a:txBody>
                    <a:bodyPr/>
                    <a:lstStyle/>
                    <a:p>
                      <a:pPr>
                        <a:lnSpc>
                          <a:spcPct val="107000"/>
                        </a:lnSpc>
                        <a:spcAft>
                          <a:spcPts val="0"/>
                        </a:spcAft>
                      </a:pPr>
                      <a:r>
                        <a:rPr lang="en-US" sz="1000" dirty="0">
                          <a:effectLst/>
                        </a:rPr>
                        <a:t>Create account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28007" marR="28007" marT="0" marB="0"/>
                </a:tc>
                <a:tc hMerge="1">
                  <a:txBody>
                    <a:bodyPr/>
                    <a:lstStyle/>
                    <a:p>
                      <a:endParaRPr lang="en-US"/>
                    </a:p>
                  </a:txBody>
                  <a:tcPr/>
                </a:tc>
                <a:extLst>
                  <a:ext uri="{0D108BD9-81ED-4DB2-BD59-A6C34878D82A}">
                    <a16:rowId xmlns:a16="http://schemas.microsoft.com/office/drawing/2014/main" val="4050492814"/>
                  </a:ext>
                </a:extLst>
              </a:tr>
              <a:tr h="209144">
                <a:tc>
                  <a:txBody>
                    <a:bodyPr/>
                    <a:lstStyle/>
                    <a:p>
                      <a:pPr>
                        <a:lnSpc>
                          <a:spcPct val="107000"/>
                        </a:lnSpc>
                        <a:spcAft>
                          <a:spcPts val="0"/>
                        </a:spcAft>
                      </a:pPr>
                      <a:r>
                        <a:rPr lang="en-US" sz="1000">
                          <a:effectLst/>
                        </a:rPr>
                        <a:t>Actor:</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28007" marR="28007" marT="0" marB="0"/>
                </a:tc>
                <a:tc gridSpan="2">
                  <a:txBody>
                    <a:bodyPr/>
                    <a:lstStyle/>
                    <a:p>
                      <a:pPr>
                        <a:lnSpc>
                          <a:spcPct val="107000"/>
                        </a:lnSpc>
                        <a:spcAft>
                          <a:spcPts val="0"/>
                        </a:spcAft>
                      </a:pPr>
                      <a:r>
                        <a:rPr lang="en-US" sz="1000">
                          <a:effectLst/>
                        </a:rPr>
                        <a:t>Customer</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28007" marR="28007" marT="0" marB="0"/>
                </a:tc>
                <a:tc hMerge="1">
                  <a:txBody>
                    <a:bodyPr/>
                    <a:lstStyle/>
                    <a:p>
                      <a:endParaRPr lang="en-US"/>
                    </a:p>
                  </a:txBody>
                  <a:tcPr/>
                </a:tc>
                <a:extLst>
                  <a:ext uri="{0D108BD9-81ED-4DB2-BD59-A6C34878D82A}">
                    <a16:rowId xmlns:a16="http://schemas.microsoft.com/office/drawing/2014/main" val="3666608082"/>
                  </a:ext>
                </a:extLst>
              </a:tr>
              <a:tr h="209144">
                <a:tc>
                  <a:txBody>
                    <a:bodyPr/>
                    <a:lstStyle/>
                    <a:p>
                      <a:pPr>
                        <a:lnSpc>
                          <a:spcPct val="107000"/>
                        </a:lnSpc>
                        <a:spcAft>
                          <a:spcPts val="0"/>
                        </a:spcAft>
                      </a:pPr>
                      <a:r>
                        <a:rPr lang="en-US" sz="1000">
                          <a:effectLst/>
                        </a:rPr>
                        <a:t>Preconditions: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28007" marR="28007" marT="0" marB="0"/>
                </a:tc>
                <a:tc gridSpan="2">
                  <a:txBody>
                    <a:bodyPr/>
                    <a:lstStyle/>
                    <a:p>
                      <a:pPr algn="ctr">
                        <a:lnSpc>
                          <a:spcPct val="107000"/>
                        </a:lnSpc>
                        <a:spcAft>
                          <a:spcPts val="0"/>
                        </a:spcAft>
                      </a:pPr>
                      <a:r>
                        <a:rPr lang="en-US" sz="1000" dirty="0">
                          <a:effectLst/>
                        </a:rPr>
                        <a:t>----------------------</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28007" marR="28007" marT="0" marB="0"/>
                </a:tc>
                <a:tc hMerge="1">
                  <a:txBody>
                    <a:bodyPr/>
                    <a:lstStyle/>
                    <a:p>
                      <a:endParaRPr lang="en-US"/>
                    </a:p>
                  </a:txBody>
                  <a:tcPr/>
                </a:tc>
                <a:extLst>
                  <a:ext uri="{0D108BD9-81ED-4DB2-BD59-A6C34878D82A}">
                    <a16:rowId xmlns:a16="http://schemas.microsoft.com/office/drawing/2014/main" val="3071971843"/>
                  </a:ext>
                </a:extLst>
              </a:tr>
              <a:tr h="365402">
                <a:tc>
                  <a:txBody>
                    <a:bodyPr/>
                    <a:lstStyle/>
                    <a:p>
                      <a:pPr>
                        <a:lnSpc>
                          <a:spcPct val="107000"/>
                        </a:lnSpc>
                        <a:spcAft>
                          <a:spcPts val="0"/>
                        </a:spcAft>
                      </a:pPr>
                      <a:r>
                        <a:rPr lang="en-US" sz="1000">
                          <a:effectLst/>
                        </a:rPr>
                        <a:t>Postconditions: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28007" marR="28007" marT="0" marB="0"/>
                </a:tc>
                <a:tc gridSpan="2">
                  <a:txBody>
                    <a:bodyPr/>
                    <a:lstStyle/>
                    <a:p>
                      <a:pPr>
                        <a:lnSpc>
                          <a:spcPct val="107000"/>
                        </a:lnSpc>
                        <a:spcAft>
                          <a:spcPts val="0"/>
                        </a:spcAft>
                      </a:pPr>
                      <a:r>
                        <a:rPr lang="en-US" sz="1000" dirty="0">
                          <a:effectLst/>
                        </a:rPr>
                        <a:t>System issues email to customer with new account ID and data</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28007" marR="28007" marT="0" marB="0"/>
                </a:tc>
                <a:tc hMerge="1">
                  <a:txBody>
                    <a:bodyPr/>
                    <a:lstStyle/>
                    <a:p>
                      <a:endParaRPr lang="en-US"/>
                    </a:p>
                  </a:txBody>
                  <a:tcPr/>
                </a:tc>
                <a:extLst>
                  <a:ext uri="{0D108BD9-81ED-4DB2-BD59-A6C34878D82A}">
                    <a16:rowId xmlns:a16="http://schemas.microsoft.com/office/drawing/2014/main" val="3271815952"/>
                  </a:ext>
                </a:extLst>
              </a:tr>
              <a:tr h="209144">
                <a:tc rowSpan="2">
                  <a:txBody>
                    <a:bodyPr/>
                    <a:lstStyle/>
                    <a:p>
                      <a:pPr>
                        <a:lnSpc>
                          <a:spcPct val="107000"/>
                        </a:lnSpc>
                        <a:spcAft>
                          <a:spcPts val="0"/>
                        </a:spcAft>
                      </a:pPr>
                      <a:r>
                        <a:rPr lang="en-US" sz="1000" dirty="0">
                          <a:effectLst/>
                        </a:rPr>
                        <a:t>Flow of activities:</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28007" marR="28007" marT="0" marB="0"/>
                </a:tc>
                <a:tc>
                  <a:txBody>
                    <a:bodyPr/>
                    <a:lstStyle/>
                    <a:p>
                      <a:pPr algn="ctr">
                        <a:lnSpc>
                          <a:spcPct val="107000"/>
                        </a:lnSpc>
                        <a:spcAft>
                          <a:spcPts val="0"/>
                        </a:spcAft>
                      </a:pPr>
                      <a:r>
                        <a:rPr lang="en-US" sz="1000">
                          <a:effectLst/>
                        </a:rPr>
                        <a:t>Actor</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28007" marR="28007" marT="0" marB="0"/>
                </a:tc>
                <a:tc>
                  <a:txBody>
                    <a:bodyPr/>
                    <a:lstStyle/>
                    <a:p>
                      <a:pPr algn="ctr">
                        <a:lnSpc>
                          <a:spcPct val="107000"/>
                        </a:lnSpc>
                        <a:spcAft>
                          <a:spcPts val="0"/>
                        </a:spcAft>
                      </a:pPr>
                      <a:r>
                        <a:rPr lang="en-US" sz="1000" dirty="0">
                          <a:effectLst/>
                        </a:rPr>
                        <a:t>System</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28007" marR="28007" marT="0" marB="0"/>
                </a:tc>
                <a:extLst>
                  <a:ext uri="{0D108BD9-81ED-4DB2-BD59-A6C34878D82A}">
                    <a16:rowId xmlns:a16="http://schemas.microsoft.com/office/drawing/2014/main" val="3869764690"/>
                  </a:ext>
                </a:extLst>
              </a:tr>
              <a:tr h="2053489">
                <a:tc vMerge="1">
                  <a:txBody>
                    <a:bodyPr/>
                    <a:lstStyle/>
                    <a:p>
                      <a:endParaRPr lang="en-US"/>
                    </a:p>
                  </a:txBody>
                  <a:tcPr/>
                </a:tc>
                <a:tc>
                  <a:txBody>
                    <a:bodyPr/>
                    <a:lstStyle/>
                    <a:p>
                      <a:pPr>
                        <a:lnSpc>
                          <a:spcPct val="107000"/>
                        </a:lnSpc>
                        <a:spcAft>
                          <a:spcPts val="0"/>
                        </a:spcAft>
                      </a:pPr>
                      <a:r>
                        <a:rPr lang="en-US" sz="1000" dirty="0">
                          <a:effectLst/>
                        </a:rPr>
                        <a:t>1. Customer requests to create account.</a:t>
                      </a:r>
                      <a:endParaRPr lang="en-US" sz="800" dirty="0">
                        <a:effectLst/>
                      </a:endParaRPr>
                    </a:p>
                    <a:p>
                      <a:pPr>
                        <a:lnSpc>
                          <a:spcPct val="107000"/>
                        </a:lnSpc>
                        <a:spcAft>
                          <a:spcPts val="0"/>
                        </a:spcAft>
                      </a:pPr>
                      <a:r>
                        <a:rPr lang="en-US" sz="1000" dirty="0">
                          <a:effectLst/>
                        </a:rPr>
                        <a:t>2. Customer enters his/her name, phone number and email.</a:t>
                      </a:r>
                      <a:endParaRPr lang="en-US" sz="800" dirty="0">
                        <a:effectLst/>
                      </a:endParaRPr>
                    </a:p>
                    <a:p>
                      <a:pPr>
                        <a:lnSpc>
                          <a:spcPct val="107000"/>
                        </a:lnSpc>
                        <a:spcAft>
                          <a:spcPts val="0"/>
                        </a:spcAft>
                      </a:pPr>
                      <a:r>
                        <a:rPr lang="en-US" sz="1000" dirty="0">
                          <a:effectLst/>
                        </a:rPr>
                        <a:t>3. Customer enters his/her address</a:t>
                      </a:r>
                      <a:endParaRPr lang="en-US" sz="800" dirty="0">
                        <a:effectLst/>
                      </a:endParaRPr>
                    </a:p>
                    <a:p>
                      <a:pPr>
                        <a:lnSpc>
                          <a:spcPct val="107000"/>
                        </a:lnSpc>
                        <a:spcAft>
                          <a:spcPts val="0"/>
                        </a:spcAft>
                      </a:pPr>
                      <a:r>
                        <a:rPr lang="en-US" sz="1000" dirty="0">
                          <a:effectLst/>
                        </a:rPr>
                        <a:t>4. Customer chooses payment method</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28007" marR="28007" marT="0" marB="0"/>
                </a:tc>
                <a:tc>
                  <a:txBody>
                    <a:bodyPr/>
                    <a:lstStyle/>
                    <a:p>
                      <a:pPr>
                        <a:lnSpc>
                          <a:spcPct val="107000"/>
                        </a:lnSpc>
                        <a:spcAft>
                          <a:spcPts val="0"/>
                        </a:spcAft>
                      </a:pPr>
                      <a:r>
                        <a:rPr lang="en-US" sz="1000" dirty="0">
                          <a:effectLst/>
                        </a:rPr>
                        <a:t>1. System creates a new account</a:t>
                      </a:r>
                      <a:endParaRPr lang="en-US" sz="800" dirty="0">
                        <a:effectLst/>
                      </a:endParaRPr>
                    </a:p>
                    <a:p>
                      <a:pPr>
                        <a:lnSpc>
                          <a:spcPct val="107000"/>
                        </a:lnSpc>
                        <a:spcAft>
                          <a:spcPts val="0"/>
                        </a:spcAft>
                      </a:pPr>
                      <a:r>
                        <a:rPr lang="en-US" sz="1000" dirty="0">
                          <a:effectLst/>
                        </a:rPr>
                        <a:t>1.2 System prompts for customer data</a:t>
                      </a:r>
                      <a:endParaRPr lang="en-US" sz="800" dirty="0">
                        <a:effectLst/>
                      </a:endParaRPr>
                    </a:p>
                    <a:p>
                      <a:pPr>
                        <a:lnSpc>
                          <a:spcPct val="107000"/>
                        </a:lnSpc>
                        <a:spcAft>
                          <a:spcPts val="0"/>
                        </a:spcAft>
                      </a:pPr>
                      <a:r>
                        <a:rPr lang="en-US" sz="1000" dirty="0">
                          <a:effectLst/>
                        </a:rPr>
                        <a:t>2.1 System verifies customer data</a:t>
                      </a:r>
                      <a:endParaRPr lang="en-US" sz="800" dirty="0">
                        <a:effectLst/>
                      </a:endParaRPr>
                    </a:p>
                    <a:p>
                      <a:pPr>
                        <a:lnSpc>
                          <a:spcPct val="107000"/>
                        </a:lnSpc>
                        <a:spcAft>
                          <a:spcPts val="0"/>
                        </a:spcAft>
                      </a:pPr>
                      <a:r>
                        <a:rPr lang="en-US" sz="1000" dirty="0">
                          <a:effectLst/>
                        </a:rPr>
                        <a:t>2.2 System prompts for customer address</a:t>
                      </a:r>
                      <a:endParaRPr lang="en-US" sz="800" dirty="0">
                        <a:effectLst/>
                      </a:endParaRPr>
                    </a:p>
                    <a:p>
                      <a:pPr>
                        <a:lnSpc>
                          <a:spcPct val="107000"/>
                        </a:lnSpc>
                        <a:spcAft>
                          <a:spcPts val="0"/>
                        </a:spcAft>
                      </a:pPr>
                      <a:r>
                        <a:rPr lang="en-US" sz="1000" dirty="0">
                          <a:effectLst/>
                        </a:rPr>
                        <a:t>3.1 System verifies customer address</a:t>
                      </a:r>
                      <a:endParaRPr lang="en-US" sz="800" dirty="0">
                        <a:effectLst/>
                      </a:endParaRPr>
                    </a:p>
                    <a:p>
                      <a:pPr>
                        <a:lnSpc>
                          <a:spcPct val="107000"/>
                        </a:lnSpc>
                        <a:spcAft>
                          <a:spcPts val="0"/>
                        </a:spcAft>
                      </a:pPr>
                      <a:r>
                        <a:rPr lang="en-US" sz="1000" dirty="0">
                          <a:effectLst/>
                        </a:rPr>
                        <a:t>3.2 System prompts for credit/debit card information or payment on delivery .</a:t>
                      </a:r>
                      <a:endParaRPr lang="en-US" sz="800" dirty="0">
                        <a:effectLst/>
                      </a:endParaRPr>
                    </a:p>
                    <a:p>
                      <a:pPr>
                        <a:lnSpc>
                          <a:spcPct val="107000"/>
                        </a:lnSpc>
                        <a:spcAft>
                          <a:spcPts val="0"/>
                        </a:spcAft>
                      </a:pPr>
                      <a:r>
                        <a:rPr lang="en-US" sz="1000" dirty="0">
                          <a:effectLst/>
                        </a:rPr>
                        <a:t>4.1 System verifies credit/debit card authorization.</a:t>
                      </a:r>
                      <a:endParaRPr lang="en-US" sz="800" dirty="0">
                        <a:effectLst/>
                      </a:endParaRPr>
                    </a:p>
                    <a:p>
                      <a:pPr>
                        <a:lnSpc>
                          <a:spcPct val="107000"/>
                        </a:lnSpc>
                        <a:spcAft>
                          <a:spcPts val="0"/>
                        </a:spcAft>
                      </a:pPr>
                      <a:r>
                        <a:rPr lang="en-US" sz="1000" dirty="0">
                          <a:effectLst/>
                        </a:rPr>
                        <a:t>4.2 System returns valid customer account details.</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28007" marR="28007" marT="0" marB="0"/>
                </a:tc>
                <a:extLst>
                  <a:ext uri="{0D108BD9-81ED-4DB2-BD59-A6C34878D82A}">
                    <a16:rowId xmlns:a16="http://schemas.microsoft.com/office/drawing/2014/main" val="3926218071"/>
                  </a:ext>
                </a:extLst>
              </a:tr>
              <a:tr h="1490818">
                <a:tc>
                  <a:txBody>
                    <a:bodyPr/>
                    <a:lstStyle/>
                    <a:p>
                      <a:pPr>
                        <a:lnSpc>
                          <a:spcPct val="107000"/>
                        </a:lnSpc>
                        <a:spcAft>
                          <a:spcPts val="0"/>
                        </a:spcAft>
                      </a:pPr>
                      <a:r>
                        <a:rPr lang="en-US" sz="1000" dirty="0">
                          <a:effectLst/>
                        </a:rPr>
                        <a:t>Exceptions</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28007" marR="28007" marT="0" marB="0"/>
                </a:tc>
                <a:tc gridSpan="2">
                  <a:txBody>
                    <a:bodyPr/>
                    <a:lstStyle/>
                    <a:p>
                      <a:pPr>
                        <a:lnSpc>
                          <a:spcPct val="107000"/>
                        </a:lnSpc>
                        <a:spcAft>
                          <a:spcPts val="0"/>
                        </a:spcAft>
                      </a:pPr>
                      <a:r>
                        <a:rPr lang="en-US" sz="1000" dirty="0">
                          <a:effectLst/>
                        </a:rPr>
                        <a:t>2.1 If  customer data is incorrect then the system prompts customer for entering correct data.</a:t>
                      </a:r>
                      <a:endParaRPr lang="en-US" sz="800" dirty="0">
                        <a:effectLst/>
                      </a:endParaRPr>
                    </a:p>
                    <a:p>
                      <a:pPr>
                        <a:lnSpc>
                          <a:spcPct val="107000"/>
                        </a:lnSpc>
                        <a:spcAft>
                          <a:spcPts val="0"/>
                        </a:spcAft>
                      </a:pPr>
                      <a:r>
                        <a:rPr lang="en-US" sz="1000" dirty="0">
                          <a:effectLst/>
                        </a:rPr>
                        <a:t>3.1 If customer address is incorrect then the system prompts customer to enter the correct address.</a:t>
                      </a:r>
                      <a:endParaRPr lang="en-US" sz="800" dirty="0">
                        <a:effectLst/>
                      </a:endParaRPr>
                    </a:p>
                    <a:p>
                      <a:pPr>
                        <a:lnSpc>
                          <a:spcPct val="107000"/>
                        </a:lnSpc>
                        <a:spcAft>
                          <a:spcPts val="0"/>
                        </a:spcAft>
                      </a:pPr>
                      <a:r>
                        <a:rPr lang="en-US" sz="1000" dirty="0">
                          <a:effectLst/>
                        </a:rPr>
                        <a:t>4.1 if credit/debit card information is incorrect then system</a:t>
                      </a:r>
                      <a:endParaRPr lang="en-US" sz="800" dirty="0">
                        <a:effectLst/>
                      </a:endParaRPr>
                    </a:p>
                    <a:p>
                      <a:pPr>
                        <a:lnSpc>
                          <a:spcPct val="107000"/>
                        </a:lnSpc>
                        <a:spcAft>
                          <a:spcPts val="0"/>
                        </a:spcAft>
                      </a:pPr>
                      <a:r>
                        <a:rPr lang="en-US" sz="1000" dirty="0">
                          <a:effectLst/>
                        </a:rPr>
                        <a:t>      a. prompts for correct credit/debit card information, or</a:t>
                      </a:r>
                      <a:endParaRPr lang="en-US" sz="800" dirty="0">
                        <a:effectLst/>
                      </a:endParaRPr>
                    </a:p>
                    <a:p>
                      <a:pPr>
                        <a:lnSpc>
                          <a:spcPct val="107000"/>
                        </a:lnSpc>
                        <a:spcAft>
                          <a:spcPts val="0"/>
                        </a:spcAft>
                      </a:pPr>
                      <a:r>
                        <a:rPr lang="en-US" sz="1000" dirty="0">
                          <a:effectLst/>
                        </a:rPr>
                        <a:t>      b. suggests payment on delivery.</a:t>
                      </a:r>
                      <a:endParaRPr lang="en-US" sz="800" dirty="0">
                        <a:effectLst/>
                      </a:endParaRPr>
                    </a:p>
                    <a:p>
                      <a:pPr>
                        <a:lnSpc>
                          <a:spcPct val="107000"/>
                        </a:lnSpc>
                        <a:spcAft>
                          <a:spcPts val="0"/>
                        </a:spcAft>
                      </a:pPr>
                      <a:r>
                        <a:rPr lang="en-US" sz="1000" dirty="0">
                          <a:effectLst/>
                        </a:rPr>
                        <a:t>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28007" marR="28007" marT="0" marB="0"/>
                </a:tc>
                <a:tc hMerge="1">
                  <a:txBody>
                    <a:bodyPr/>
                    <a:lstStyle/>
                    <a:p>
                      <a:endParaRPr lang="en-US"/>
                    </a:p>
                  </a:txBody>
                  <a:tcPr/>
                </a:tc>
                <a:extLst>
                  <a:ext uri="{0D108BD9-81ED-4DB2-BD59-A6C34878D82A}">
                    <a16:rowId xmlns:a16="http://schemas.microsoft.com/office/drawing/2014/main" val="2868972195"/>
                  </a:ext>
                </a:extLst>
              </a:tr>
            </a:tbl>
          </a:graphicData>
        </a:graphic>
      </p:graphicFrame>
    </p:spTree>
    <p:extLst>
      <p:ext uri="{BB962C8B-B14F-4D97-AF65-F5344CB8AC3E}">
        <p14:creationId xmlns:p14="http://schemas.microsoft.com/office/powerpoint/2010/main" val="185346127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55215AC-B897-4917-BE2E-7A851B1C5DA5}"/>
              </a:ext>
            </a:extLst>
          </p:cNvPr>
          <p:cNvSpPr>
            <a:spLocks noGrp="1"/>
          </p:cNvSpPr>
          <p:nvPr>
            <p:ph type="title"/>
          </p:nvPr>
        </p:nvSpPr>
        <p:spPr>
          <a:xfrm>
            <a:off x="1154954" y="973668"/>
            <a:ext cx="3544045" cy="1020232"/>
          </a:xfrm>
        </p:spPr>
        <p:txBody>
          <a:bodyPr>
            <a:noAutofit/>
          </a:bodyPr>
          <a:lstStyle/>
          <a:p>
            <a:pPr>
              <a:lnSpc>
                <a:spcPct val="90000"/>
              </a:lnSpc>
            </a:pPr>
            <a:r>
              <a:rPr lang="en-US" sz="2500" b="1" dirty="0">
                <a:solidFill>
                  <a:srgbClr val="EBEBEB"/>
                </a:solidFill>
              </a:rPr>
              <a:t>Sequence diagram for Order entry subsystem</a:t>
            </a:r>
          </a:p>
        </p:txBody>
      </p:sp>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8" name="Picture 7" descr="A picture containing table&#10;&#10;Description automatically generated">
            <a:extLst>
              <a:ext uri="{FF2B5EF4-FFF2-40B4-BE49-F238E27FC236}">
                <a16:creationId xmlns:a16="http://schemas.microsoft.com/office/drawing/2014/main" id="{2B775B89-EA9D-4814-A3EE-F7BEDF296D58}"/>
              </a:ext>
            </a:extLst>
          </p:cNvPr>
          <p:cNvPicPr>
            <a:picLocks noChangeAspect="1"/>
          </p:cNvPicPr>
          <p:nvPr/>
        </p:nvPicPr>
        <p:blipFill rotWithShape="1">
          <a:blip r:embed="rId2"/>
          <a:srcRect b="10035"/>
          <a:stretch/>
        </p:blipFill>
        <p:spPr>
          <a:xfrm>
            <a:off x="6096000" y="286041"/>
            <a:ext cx="3799839" cy="6169794"/>
          </a:xfrm>
          <a:prstGeom prst="rect">
            <a:avLst/>
          </a:prstGeom>
        </p:spPr>
      </p:pic>
    </p:spTree>
    <p:extLst>
      <p:ext uri="{BB962C8B-B14F-4D97-AF65-F5344CB8AC3E}">
        <p14:creationId xmlns:p14="http://schemas.microsoft.com/office/powerpoint/2010/main" val="242103285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55215AC-B897-4917-BE2E-7A851B1C5DA5}"/>
              </a:ext>
            </a:extLst>
          </p:cNvPr>
          <p:cNvSpPr>
            <a:spLocks noGrp="1"/>
          </p:cNvSpPr>
          <p:nvPr>
            <p:ph type="title"/>
          </p:nvPr>
        </p:nvSpPr>
        <p:spPr>
          <a:xfrm>
            <a:off x="1154954" y="973668"/>
            <a:ext cx="3544045" cy="1020232"/>
          </a:xfrm>
        </p:spPr>
        <p:txBody>
          <a:bodyPr>
            <a:noAutofit/>
          </a:bodyPr>
          <a:lstStyle/>
          <a:p>
            <a:pPr>
              <a:lnSpc>
                <a:spcPct val="90000"/>
              </a:lnSpc>
            </a:pPr>
            <a:r>
              <a:rPr lang="en-US" sz="2500" b="1" dirty="0">
                <a:solidFill>
                  <a:srgbClr val="EBEBEB"/>
                </a:solidFill>
              </a:rPr>
              <a:t>Sequence diagram for Order entry subsystem</a:t>
            </a:r>
          </a:p>
        </p:txBody>
      </p:sp>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descr="Diagram&#10;&#10;Description automatically generated">
            <a:extLst>
              <a:ext uri="{FF2B5EF4-FFF2-40B4-BE49-F238E27FC236}">
                <a16:creationId xmlns:a16="http://schemas.microsoft.com/office/drawing/2014/main" id="{8589EF0E-1083-465E-980B-66BD1BE8FE29}"/>
              </a:ext>
            </a:extLst>
          </p:cNvPr>
          <p:cNvPicPr>
            <a:picLocks noGrp="1" noChangeAspect="1"/>
          </p:cNvPicPr>
          <p:nvPr>
            <p:ph idx="1"/>
          </p:nvPr>
        </p:nvPicPr>
        <p:blipFill rotWithShape="1">
          <a:blip r:embed="rId2"/>
          <a:srcRect b="38321"/>
          <a:stretch/>
        </p:blipFill>
        <p:spPr>
          <a:xfrm>
            <a:off x="5078225" y="622299"/>
            <a:ext cx="5352117" cy="5613400"/>
          </a:xfrm>
        </p:spPr>
      </p:pic>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602366256"/>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34049" y="1022352"/>
            <a:ext cx="2942210" cy="1020232"/>
          </a:xfrm>
        </p:spPr>
        <p:txBody>
          <a:bodyPr>
            <a:normAutofit/>
          </a:bodyPr>
          <a:lstStyle/>
          <a:p>
            <a:pPr>
              <a:lnSpc>
                <a:spcPct val="90000"/>
              </a:lnSpc>
            </a:pPr>
            <a:r>
              <a:rPr lang="en-US" sz="2500" b="1" dirty="0">
                <a:solidFill>
                  <a:srgbClr val="EBEBEB"/>
                </a:solidFill>
              </a:rPr>
              <a:t>State machine for Order object</a:t>
            </a:r>
          </a:p>
        </p:txBody>
      </p:sp>
      <p:sp>
        <p:nvSpPr>
          <p:cNvPr id="18" name="Rectangle 17">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7" name="Picture 6" descr="Diagram&#10;&#10;Description automatically generated">
            <a:extLst>
              <a:ext uri="{FF2B5EF4-FFF2-40B4-BE49-F238E27FC236}">
                <a16:creationId xmlns:a16="http://schemas.microsoft.com/office/drawing/2014/main" id="{19E1905F-FBB1-4372-BE8E-ECEED3143FB6}"/>
              </a:ext>
            </a:extLst>
          </p:cNvPr>
          <p:cNvPicPr>
            <a:picLocks noChangeAspect="1"/>
          </p:cNvPicPr>
          <p:nvPr/>
        </p:nvPicPr>
        <p:blipFill rotWithShape="1">
          <a:blip r:embed="rId2"/>
          <a:srcRect t="9293" r="1466" b="12406"/>
          <a:stretch/>
        </p:blipFill>
        <p:spPr>
          <a:xfrm>
            <a:off x="5050868" y="1313633"/>
            <a:ext cx="6925615" cy="4498060"/>
          </a:xfrm>
          <a:prstGeom prst="rect">
            <a:avLst/>
          </a:prstGeom>
        </p:spPr>
      </p:pic>
    </p:spTree>
    <p:extLst>
      <p:ext uri="{BB962C8B-B14F-4D97-AF65-F5344CB8AC3E}">
        <p14:creationId xmlns:p14="http://schemas.microsoft.com/office/powerpoint/2010/main" val="4184637233"/>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5051C25-583A-49B6-8BEE-BEF329F39A13}"/>
              </a:ext>
            </a:extLst>
          </p:cNvPr>
          <p:cNvSpPr>
            <a:spLocks noGrp="1"/>
          </p:cNvSpPr>
          <p:nvPr>
            <p:ph type="title"/>
          </p:nvPr>
        </p:nvSpPr>
        <p:spPr>
          <a:xfrm>
            <a:off x="1154955" y="973668"/>
            <a:ext cx="2942210" cy="1020232"/>
          </a:xfrm>
        </p:spPr>
        <p:txBody>
          <a:bodyPr>
            <a:noAutofit/>
          </a:bodyPr>
          <a:lstStyle/>
          <a:p>
            <a:r>
              <a:rPr lang="en-US" sz="2500" b="1" dirty="0">
                <a:solidFill>
                  <a:srgbClr val="EBEBEB"/>
                </a:solidFill>
              </a:rPr>
              <a:t>Activity diagram for Add feedback use case</a:t>
            </a:r>
          </a:p>
        </p:txBody>
      </p:sp>
      <p:pic>
        <p:nvPicPr>
          <p:cNvPr id="5" name="Content Placeholder 4" descr="Diagram&#10;&#10;Description automatically generated">
            <a:extLst>
              <a:ext uri="{FF2B5EF4-FFF2-40B4-BE49-F238E27FC236}">
                <a16:creationId xmlns:a16="http://schemas.microsoft.com/office/drawing/2014/main" id="{E67F9653-9206-469E-9500-7FD13CF2A446}"/>
              </a:ext>
            </a:extLst>
          </p:cNvPr>
          <p:cNvPicPr>
            <a:picLocks noChangeAspect="1"/>
          </p:cNvPicPr>
          <p:nvPr/>
        </p:nvPicPr>
        <p:blipFill>
          <a:blip r:embed="rId2"/>
          <a:stretch>
            <a:fillRect/>
          </a:stretch>
        </p:blipFill>
        <p:spPr>
          <a:xfrm>
            <a:off x="5580893" y="366436"/>
            <a:ext cx="4668007" cy="6053671"/>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465357243"/>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54955" y="973668"/>
            <a:ext cx="2942210" cy="1020232"/>
          </a:xfrm>
        </p:spPr>
        <p:txBody>
          <a:bodyPr>
            <a:noAutofit/>
          </a:bodyPr>
          <a:lstStyle/>
          <a:p>
            <a:pPr>
              <a:lnSpc>
                <a:spcPct val="90000"/>
              </a:lnSpc>
            </a:pPr>
            <a:r>
              <a:rPr lang="en-US" sz="2500" b="1" dirty="0">
                <a:solidFill>
                  <a:srgbClr val="EBEBEB"/>
                </a:solidFill>
              </a:rPr>
              <a:t>Activity diagram for Update order use case</a:t>
            </a:r>
          </a:p>
        </p:txBody>
      </p:sp>
      <p:pic>
        <p:nvPicPr>
          <p:cNvPr id="5" name="Content Placeholder 4" descr="Diagram&#10;&#10;Description automatically generated">
            <a:extLst>
              <a:ext uri="{FF2B5EF4-FFF2-40B4-BE49-F238E27FC236}">
                <a16:creationId xmlns:a16="http://schemas.microsoft.com/office/drawing/2014/main" id="{DC620E63-1FA9-458B-BB7A-A391F1F0AE6D}"/>
              </a:ext>
            </a:extLst>
          </p:cNvPr>
          <p:cNvPicPr>
            <a:picLocks noChangeAspect="1"/>
          </p:cNvPicPr>
          <p:nvPr/>
        </p:nvPicPr>
        <p:blipFill>
          <a:blip r:embed="rId2"/>
          <a:stretch>
            <a:fillRect/>
          </a:stretch>
        </p:blipFill>
        <p:spPr>
          <a:xfrm>
            <a:off x="5905785" y="266700"/>
            <a:ext cx="4191000" cy="6340740"/>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292059355"/>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54955" y="973668"/>
            <a:ext cx="2942210" cy="1020232"/>
          </a:xfrm>
        </p:spPr>
        <p:txBody>
          <a:bodyPr>
            <a:normAutofit fontScale="90000"/>
          </a:bodyPr>
          <a:lstStyle/>
          <a:p>
            <a:pPr>
              <a:lnSpc>
                <a:spcPct val="90000"/>
              </a:lnSpc>
            </a:pPr>
            <a:r>
              <a:rPr lang="en-US" sz="2800" b="1" dirty="0">
                <a:solidFill>
                  <a:srgbClr val="EBEBEB"/>
                </a:solidFill>
              </a:rPr>
              <a:t>Activity Diagram for Cancel order use case</a:t>
            </a:r>
          </a:p>
        </p:txBody>
      </p:sp>
      <p:pic>
        <p:nvPicPr>
          <p:cNvPr id="5" name="Content Placeholder 4" descr="Diagram&#10;&#10;Description automatically generated">
            <a:extLst>
              <a:ext uri="{FF2B5EF4-FFF2-40B4-BE49-F238E27FC236}">
                <a16:creationId xmlns:a16="http://schemas.microsoft.com/office/drawing/2014/main" id="{4A846B80-4AD5-450B-8418-72BA4F3BC730}"/>
              </a:ext>
            </a:extLst>
          </p:cNvPr>
          <p:cNvPicPr>
            <a:picLocks noChangeAspect="1"/>
          </p:cNvPicPr>
          <p:nvPr/>
        </p:nvPicPr>
        <p:blipFill>
          <a:blip r:embed="rId2"/>
          <a:stretch>
            <a:fillRect/>
          </a:stretch>
        </p:blipFill>
        <p:spPr>
          <a:xfrm>
            <a:off x="6096000" y="368116"/>
            <a:ext cx="4000785" cy="6155055"/>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927466617"/>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8" name="Freeform: Shape 17">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0"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81100" y="824178"/>
            <a:ext cx="2942210" cy="1020232"/>
          </a:xfrm>
        </p:spPr>
        <p:txBody>
          <a:bodyPr>
            <a:normAutofit fontScale="90000"/>
          </a:bodyPr>
          <a:lstStyle/>
          <a:p>
            <a:pPr>
              <a:lnSpc>
                <a:spcPct val="90000"/>
              </a:lnSpc>
            </a:pPr>
            <a:r>
              <a:rPr lang="en-US" sz="2800" b="1" dirty="0">
                <a:solidFill>
                  <a:srgbClr val="EBEBEB"/>
                </a:solidFill>
              </a:rPr>
              <a:t>Scenario for Add meal use case</a:t>
            </a:r>
          </a:p>
        </p:txBody>
      </p:sp>
      <p:sp>
        <p:nvSpPr>
          <p:cNvPr id="22" name="Rectangle 21">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graphicFrame>
        <p:nvGraphicFramePr>
          <p:cNvPr id="11" name="Content Placeholder 7">
            <a:extLst>
              <a:ext uri="{FF2B5EF4-FFF2-40B4-BE49-F238E27FC236}">
                <a16:creationId xmlns:a16="http://schemas.microsoft.com/office/drawing/2014/main" id="{6E281B23-DC7C-483D-AF15-15F8D28D39E6}"/>
              </a:ext>
            </a:extLst>
          </p:cNvPr>
          <p:cNvGraphicFramePr>
            <a:graphicFrameLocks/>
          </p:cNvGraphicFramePr>
          <p:nvPr>
            <p:extLst>
              <p:ext uri="{D42A27DB-BD31-4B8C-83A1-F6EECF244321}">
                <p14:modId xmlns:p14="http://schemas.microsoft.com/office/powerpoint/2010/main" val="3007950892"/>
              </p:ext>
            </p:extLst>
          </p:nvPr>
        </p:nvGraphicFramePr>
        <p:xfrm>
          <a:off x="5194607" y="1105017"/>
          <a:ext cx="6391534" cy="5045082"/>
        </p:xfrm>
        <a:graphic>
          <a:graphicData uri="http://schemas.openxmlformats.org/drawingml/2006/table">
            <a:tbl>
              <a:tblPr firstRow="1" firstCol="1" bandRow="1">
                <a:tableStyleId>{5C22544A-7EE6-4342-B048-85BDC9FD1C3A}</a:tableStyleId>
              </a:tblPr>
              <a:tblGrid>
                <a:gridCol w="1153639">
                  <a:extLst>
                    <a:ext uri="{9D8B030D-6E8A-4147-A177-3AD203B41FA5}">
                      <a16:colId xmlns:a16="http://schemas.microsoft.com/office/drawing/2014/main" val="487568445"/>
                    </a:ext>
                  </a:extLst>
                </a:gridCol>
                <a:gridCol w="2321923">
                  <a:extLst>
                    <a:ext uri="{9D8B030D-6E8A-4147-A177-3AD203B41FA5}">
                      <a16:colId xmlns:a16="http://schemas.microsoft.com/office/drawing/2014/main" val="2596836043"/>
                    </a:ext>
                  </a:extLst>
                </a:gridCol>
                <a:gridCol w="2915972">
                  <a:extLst>
                    <a:ext uri="{9D8B030D-6E8A-4147-A177-3AD203B41FA5}">
                      <a16:colId xmlns:a16="http://schemas.microsoft.com/office/drawing/2014/main" val="2913932772"/>
                    </a:ext>
                  </a:extLst>
                </a:gridCol>
              </a:tblGrid>
              <a:tr h="204752">
                <a:tc>
                  <a:txBody>
                    <a:bodyPr/>
                    <a:lstStyle/>
                    <a:p>
                      <a:pPr>
                        <a:lnSpc>
                          <a:spcPct val="107000"/>
                        </a:lnSpc>
                        <a:spcAft>
                          <a:spcPts val="0"/>
                        </a:spcAft>
                      </a:pPr>
                      <a:r>
                        <a:rPr lang="en-US" sz="900">
                          <a:effectLst/>
                        </a:rPr>
                        <a:t>Use case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19676" marR="19676" marT="19676" marB="19676"/>
                </a:tc>
                <a:tc gridSpan="2">
                  <a:txBody>
                    <a:bodyPr/>
                    <a:lstStyle/>
                    <a:p>
                      <a:pPr marL="139700" marR="88900">
                        <a:lnSpc>
                          <a:spcPct val="107000"/>
                        </a:lnSpc>
                        <a:spcBef>
                          <a:spcPts val="1200"/>
                        </a:spcBef>
                        <a:spcAft>
                          <a:spcPts val="0"/>
                        </a:spcAft>
                      </a:pPr>
                      <a:r>
                        <a:rPr lang="en-US" sz="900">
                          <a:effectLst/>
                        </a:rPr>
                        <a:t>Add meal.</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19676" marR="19676" marT="19676" marB="19676"/>
                </a:tc>
                <a:tc hMerge="1">
                  <a:txBody>
                    <a:bodyPr/>
                    <a:lstStyle/>
                    <a:p>
                      <a:endParaRPr lang="en-US"/>
                    </a:p>
                  </a:txBody>
                  <a:tcPr/>
                </a:tc>
                <a:extLst>
                  <a:ext uri="{0D108BD9-81ED-4DB2-BD59-A6C34878D82A}">
                    <a16:rowId xmlns:a16="http://schemas.microsoft.com/office/drawing/2014/main" val="3016472343"/>
                  </a:ext>
                </a:extLst>
              </a:tr>
              <a:tr h="204752">
                <a:tc>
                  <a:txBody>
                    <a:bodyPr/>
                    <a:lstStyle/>
                    <a:p>
                      <a:pPr marL="139700" marR="88900">
                        <a:lnSpc>
                          <a:spcPct val="107000"/>
                        </a:lnSpc>
                        <a:spcBef>
                          <a:spcPts val="1200"/>
                        </a:spcBef>
                        <a:spcAft>
                          <a:spcPts val="0"/>
                        </a:spcAft>
                      </a:pPr>
                      <a:r>
                        <a:rPr lang="en-US" sz="900">
                          <a:effectLst/>
                        </a:rPr>
                        <a:t>Actors: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19676" marR="19676" marT="19676" marB="19676"/>
                </a:tc>
                <a:tc gridSpan="2">
                  <a:txBody>
                    <a:bodyPr/>
                    <a:lstStyle/>
                    <a:p>
                      <a:pPr marL="139700" marR="88900">
                        <a:lnSpc>
                          <a:spcPct val="107000"/>
                        </a:lnSpc>
                        <a:spcBef>
                          <a:spcPts val="1200"/>
                        </a:spcBef>
                        <a:spcAft>
                          <a:spcPts val="0"/>
                        </a:spcAft>
                      </a:pPr>
                      <a:r>
                        <a:rPr lang="en-US" sz="900">
                          <a:effectLst/>
                        </a:rPr>
                        <a:t>Admin.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19676" marR="19676" marT="19676" marB="19676"/>
                </a:tc>
                <a:tc hMerge="1">
                  <a:txBody>
                    <a:bodyPr/>
                    <a:lstStyle/>
                    <a:p>
                      <a:endParaRPr lang="en-US"/>
                    </a:p>
                  </a:txBody>
                  <a:tcPr/>
                </a:tc>
                <a:extLst>
                  <a:ext uri="{0D108BD9-81ED-4DB2-BD59-A6C34878D82A}">
                    <a16:rowId xmlns:a16="http://schemas.microsoft.com/office/drawing/2014/main" val="619926563"/>
                  </a:ext>
                </a:extLst>
              </a:tr>
              <a:tr h="204752">
                <a:tc>
                  <a:txBody>
                    <a:bodyPr/>
                    <a:lstStyle/>
                    <a:p>
                      <a:pPr marL="139700" marR="88900">
                        <a:lnSpc>
                          <a:spcPct val="107000"/>
                        </a:lnSpc>
                        <a:spcBef>
                          <a:spcPts val="1200"/>
                        </a:spcBef>
                        <a:spcAft>
                          <a:spcPts val="0"/>
                        </a:spcAft>
                      </a:pPr>
                      <a:r>
                        <a:rPr lang="en-US" sz="900">
                          <a:effectLst/>
                        </a:rPr>
                        <a:t>Precondition: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19676" marR="19676" marT="19676" marB="19676"/>
                </a:tc>
                <a:tc gridSpan="2">
                  <a:txBody>
                    <a:bodyPr/>
                    <a:lstStyle/>
                    <a:p>
                      <a:pPr marL="139700" marR="88900">
                        <a:lnSpc>
                          <a:spcPct val="107000"/>
                        </a:lnSpc>
                        <a:spcBef>
                          <a:spcPts val="1200"/>
                        </a:spcBef>
                        <a:spcAft>
                          <a:spcPts val="0"/>
                        </a:spcAft>
                      </a:pPr>
                      <a:r>
                        <a:rPr lang="en-US" sz="900">
                          <a:effectLst/>
                        </a:rPr>
                        <a:t>Meal is not in menu</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19676" marR="19676" marT="19676" marB="19676"/>
                </a:tc>
                <a:tc hMerge="1">
                  <a:txBody>
                    <a:bodyPr/>
                    <a:lstStyle/>
                    <a:p>
                      <a:endParaRPr lang="en-US"/>
                    </a:p>
                  </a:txBody>
                  <a:tcPr/>
                </a:tc>
                <a:extLst>
                  <a:ext uri="{0D108BD9-81ED-4DB2-BD59-A6C34878D82A}">
                    <a16:rowId xmlns:a16="http://schemas.microsoft.com/office/drawing/2014/main" val="3075726966"/>
                  </a:ext>
                </a:extLst>
              </a:tr>
              <a:tr h="204752">
                <a:tc>
                  <a:txBody>
                    <a:bodyPr/>
                    <a:lstStyle/>
                    <a:p>
                      <a:pPr marL="139700" marR="88900">
                        <a:lnSpc>
                          <a:spcPct val="107000"/>
                        </a:lnSpc>
                        <a:spcBef>
                          <a:spcPts val="1200"/>
                        </a:spcBef>
                        <a:spcAft>
                          <a:spcPts val="0"/>
                        </a:spcAft>
                      </a:pPr>
                      <a:r>
                        <a:rPr lang="en-US" sz="900">
                          <a:effectLst/>
                        </a:rPr>
                        <a:t>Postcondition: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19676" marR="19676" marT="19676" marB="19676"/>
                </a:tc>
                <a:tc gridSpan="2">
                  <a:txBody>
                    <a:bodyPr/>
                    <a:lstStyle/>
                    <a:p>
                      <a:pPr marL="139700" marR="88900">
                        <a:lnSpc>
                          <a:spcPct val="107000"/>
                        </a:lnSpc>
                        <a:spcBef>
                          <a:spcPts val="1200"/>
                        </a:spcBef>
                        <a:spcAft>
                          <a:spcPts val="0"/>
                        </a:spcAft>
                      </a:pPr>
                      <a:r>
                        <a:rPr lang="en-US" sz="900">
                          <a:effectLst/>
                        </a:rPr>
                        <a:t>Meal is in  menu</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19676" marR="19676" marT="19676" marB="19676"/>
                </a:tc>
                <a:tc hMerge="1">
                  <a:txBody>
                    <a:bodyPr/>
                    <a:lstStyle/>
                    <a:p>
                      <a:endParaRPr lang="en-US"/>
                    </a:p>
                  </a:txBody>
                  <a:tcPr/>
                </a:tc>
                <a:extLst>
                  <a:ext uri="{0D108BD9-81ED-4DB2-BD59-A6C34878D82A}">
                    <a16:rowId xmlns:a16="http://schemas.microsoft.com/office/drawing/2014/main" val="1036456878"/>
                  </a:ext>
                </a:extLst>
              </a:tr>
              <a:tr h="173271">
                <a:tc rowSpan="2">
                  <a:txBody>
                    <a:bodyPr/>
                    <a:lstStyle/>
                    <a:p>
                      <a:pPr marL="139700" marR="88900">
                        <a:lnSpc>
                          <a:spcPct val="107000"/>
                        </a:lnSpc>
                        <a:spcBef>
                          <a:spcPts val="1200"/>
                        </a:spcBef>
                        <a:spcAft>
                          <a:spcPts val="0"/>
                        </a:spcAft>
                      </a:pPr>
                      <a:r>
                        <a:rPr lang="en-US" sz="900">
                          <a:effectLst/>
                        </a:rPr>
                        <a:t>Flow of activities: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19676" marR="19676" marT="19676" marB="19676"/>
                </a:tc>
                <a:tc>
                  <a:txBody>
                    <a:bodyPr/>
                    <a:lstStyle/>
                    <a:p>
                      <a:pPr marL="139700" marR="88900" algn="ctr">
                        <a:lnSpc>
                          <a:spcPct val="107000"/>
                        </a:lnSpc>
                        <a:spcBef>
                          <a:spcPts val="1200"/>
                        </a:spcBef>
                        <a:spcAft>
                          <a:spcPts val="0"/>
                        </a:spcAft>
                      </a:pPr>
                      <a:r>
                        <a:rPr lang="en-US" sz="900">
                          <a:effectLst/>
                        </a:rPr>
                        <a:t>Actor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3935" marR="3935" marT="3935" marB="3935"/>
                </a:tc>
                <a:tc>
                  <a:txBody>
                    <a:bodyPr/>
                    <a:lstStyle/>
                    <a:p>
                      <a:pPr marL="139700" marR="88900" algn="ctr">
                        <a:lnSpc>
                          <a:spcPct val="107000"/>
                        </a:lnSpc>
                        <a:spcBef>
                          <a:spcPts val="1200"/>
                        </a:spcBef>
                        <a:spcAft>
                          <a:spcPts val="0"/>
                        </a:spcAft>
                      </a:pPr>
                      <a:r>
                        <a:rPr lang="en-US" sz="900">
                          <a:effectLst/>
                        </a:rPr>
                        <a:t>System</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3935" marR="3935" marT="3935" marB="3935"/>
                </a:tc>
                <a:extLst>
                  <a:ext uri="{0D108BD9-81ED-4DB2-BD59-A6C34878D82A}">
                    <a16:rowId xmlns:a16="http://schemas.microsoft.com/office/drawing/2014/main" val="2847888273"/>
                  </a:ext>
                </a:extLst>
              </a:tr>
              <a:tr h="2222615">
                <a:tc vMerge="1">
                  <a:txBody>
                    <a:bodyPr/>
                    <a:lstStyle/>
                    <a:p>
                      <a:endParaRPr lang="en-US"/>
                    </a:p>
                  </a:txBody>
                  <a:tcPr/>
                </a:tc>
                <a:tc>
                  <a:txBody>
                    <a:bodyPr/>
                    <a:lstStyle/>
                    <a:p>
                      <a:pPr marL="139700" marR="88900">
                        <a:lnSpc>
                          <a:spcPct val="107000"/>
                        </a:lnSpc>
                        <a:spcBef>
                          <a:spcPts val="1200"/>
                        </a:spcBef>
                        <a:spcAft>
                          <a:spcPts val="0"/>
                        </a:spcAft>
                      </a:pPr>
                      <a:r>
                        <a:rPr lang="en-US" sz="900">
                          <a:effectLst/>
                        </a:rPr>
                        <a:t>1. Admin initiates adding  a new meal.</a:t>
                      </a:r>
                    </a:p>
                    <a:p>
                      <a:pPr marL="139700" marR="88900">
                        <a:lnSpc>
                          <a:spcPct val="107000"/>
                        </a:lnSpc>
                        <a:spcBef>
                          <a:spcPts val="1200"/>
                        </a:spcBef>
                        <a:spcAft>
                          <a:spcPts val="0"/>
                        </a:spcAft>
                      </a:pPr>
                      <a:r>
                        <a:rPr lang="en-US" sz="900">
                          <a:effectLst/>
                        </a:rPr>
                        <a:t>2. Admin enters  meal name.</a:t>
                      </a:r>
                    </a:p>
                    <a:p>
                      <a:pPr marL="139700" marR="88900">
                        <a:lnSpc>
                          <a:spcPct val="107000"/>
                        </a:lnSpc>
                        <a:spcBef>
                          <a:spcPts val="1200"/>
                        </a:spcBef>
                        <a:spcAft>
                          <a:spcPts val="0"/>
                        </a:spcAft>
                      </a:pPr>
                      <a:r>
                        <a:rPr lang="en-US" sz="900">
                          <a:effectLst/>
                        </a:rPr>
                        <a:t>3. Admin  enters meal description and ingredients.</a:t>
                      </a:r>
                    </a:p>
                    <a:p>
                      <a:pPr marL="139700" marR="88900">
                        <a:lnSpc>
                          <a:spcPct val="107000"/>
                        </a:lnSpc>
                        <a:spcBef>
                          <a:spcPts val="1200"/>
                        </a:spcBef>
                        <a:spcAft>
                          <a:spcPts val="0"/>
                        </a:spcAft>
                      </a:pPr>
                      <a:r>
                        <a:rPr lang="en-US" sz="900">
                          <a:effectLst/>
                        </a:rPr>
                        <a:t>4. Admin attaches meal’s pictures.</a:t>
                      </a:r>
                    </a:p>
                    <a:p>
                      <a:pPr marL="139700" marR="88900">
                        <a:lnSpc>
                          <a:spcPct val="107000"/>
                        </a:lnSpc>
                        <a:spcBef>
                          <a:spcPts val="1200"/>
                        </a:spcBef>
                        <a:spcAft>
                          <a:spcPts val="0"/>
                        </a:spcAft>
                      </a:pPr>
                      <a:r>
                        <a:rPr lang="en-US" sz="900">
                          <a:effectLst/>
                        </a:rPr>
                        <a:t>5. Admin verifies returned data.</a:t>
                      </a:r>
                    </a:p>
                    <a:p>
                      <a:pPr marL="139700" marR="88900">
                        <a:lnSpc>
                          <a:spcPct val="107000"/>
                        </a:lnSpc>
                        <a:spcBef>
                          <a:spcPts val="1200"/>
                        </a:spcBef>
                        <a:spcAft>
                          <a:spcPts val="0"/>
                        </a:spcAft>
                      </a:pPr>
                      <a:r>
                        <a:rPr lang="en-US" sz="900">
                          <a:effectLst/>
                        </a:rPr>
                        <a:t>6. Admin confirm returned data.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3935" marR="3935" marT="3935" marB="3935"/>
                </a:tc>
                <a:tc>
                  <a:txBody>
                    <a:bodyPr/>
                    <a:lstStyle/>
                    <a:p>
                      <a:pPr marL="139700" marR="88900">
                        <a:lnSpc>
                          <a:spcPct val="107000"/>
                        </a:lnSpc>
                        <a:spcBef>
                          <a:spcPts val="1200"/>
                        </a:spcBef>
                        <a:spcAft>
                          <a:spcPts val="0"/>
                        </a:spcAft>
                      </a:pPr>
                      <a:r>
                        <a:rPr lang="en-US" sz="900" dirty="0">
                          <a:effectLst/>
                        </a:rPr>
                        <a:t>1.1 System adds a new meal.</a:t>
                      </a:r>
                    </a:p>
                    <a:p>
                      <a:pPr marL="139700" marR="88900">
                        <a:lnSpc>
                          <a:spcPct val="107000"/>
                        </a:lnSpc>
                        <a:spcBef>
                          <a:spcPts val="1200"/>
                        </a:spcBef>
                        <a:spcAft>
                          <a:spcPts val="0"/>
                        </a:spcAft>
                      </a:pPr>
                      <a:r>
                        <a:rPr lang="en-US" sz="900" dirty="0">
                          <a:effectLst/>
                        </a:rPr>
                        <a:t>1.2 System creates a new page for the meal.</a:t>
                      </a:r>
                    </a:p>
                    <a:p>
                      <a:pPr marL="139700" marR="88900">
                        <a:lnSpc>
                          <a:spcPct val="107000"/>
                        </a:lnSpc>
                        <a:spcBef>
                          <a:spcPts val="1200"/>
                        </a:spcBef>
                        <a:spcAft>
                          <a:spcPts val="0"/>
                        </a:spcAft>
                      </a:pPr>
                      <a:r>
                        <a:rPr lang="en-US" sz="900" dirty="0">
                          <a:effectLst/>
                        </a:rPr>
                        <a:t>1.3 System requests to enter meal name.</a:t>
                      </a:r>
                    </a:p>
                    <a:p>
                      <a:pPr marL="139700" marR="88900">
                        <a:lnSpc>
                          <a:spcPct val="107000"/>
                        </a:lnSpc>
                        <a:spcBef>
                          <a:spcPts val="1200"/>
                        </a:spcBef>
                        <a:spcAft>
                          <a:spcPts val="0"/>
                        </a:spcAft>
                      </a:pPr>
                      <a:r>
                        <a:rPr lang="en-US" sz="900" dirty="0">
                          <a:effectLst/>
                        </a:rPr>
                        <a:t>2.1 System requests to enter meal description and ingredients.</a:t>
                      </a:r>
                    </a:p>
                    <a:p>
                      <a:pPr marL="139700" marR="88900">
                        <a:lnSpc>
                          <a:spcPct val="107000"/>
                        </a:lnSpc>
                        <a:spcBef>
                          <a:spcPts val="1200"/>
                        </a:spcBef>
                        <a:spcAft>
                          <a:spcPts val="0"/>
                        </a:spcAft>
                      </a:pPr>
                      <a:r>
                        <a:rPr lang="en-US" sz="900" dirty="0">
                          <a:effectLst/>
                        </a:rPr>
                        <a:t>3.1 System requests to attach meal’s pictures.</a:t>
                      </a:r>
                    </a:p>
                    <a:p>
                      <a:pPr marL="139700" marR="88900">
                        <a:lnSpc>
                          <a:spcPct val="107000"/>
                        </a:lnSpc>
                        <a:spcBef>
                          <a:spcPts val="1200"/>
                        </a:spcBef>
                        <a:spcAft>
                          <a:spcPts val="0"/>
                        </a:spcAft>
                      </a:pPr>
                      <a:r>
                        <a:rPr lang="en-US" sz="900" dirty="0">
                          <a:effectLst/>
                        </a:rPr>
                        <a:t>4.1 System returns valid data to confirm.</a:t>
                      </a:r>
                    </a:p>
                    <a:p>
                      <a:pPr marL="139700" marR="88900">
                        <a:lnSpc>
                          <a:spcPct val="107000"/>
                        </a:lnSpc>
                        <a:spcBef>
                          <a:spcPts val="1200"/>
                        </a:spcBef>
                        <a:spcAft>
                          <a:spcPts val="0"/>
                        </a:spcAft>
                      </a:pPr>
                      <a:r>
                        <a:rPr lang="en-US" sz="900" dirty="0">
                          <a:effectLst/>
                        </a:rPr>
                        <a:t>6.1 System receive confirmation</a:t>
                      </a:r>
                    </a:p>
                    <a:p>
                      <a:pPr marL="139700" marR="88900">
                        <a:lnSpc>
                          <a:spcPct val="107000"/>
                        </a:lnSpc>
                        <a:spcBef>
                          <a:spcPts val="1200"/>
                        </a:spcBef>
                        <a:spcAft>
                          <a:spcPts val="0"/>
                        </a:spcAft>
                      </a:pPr>
                      <a:r>
                        <a:rPr lang="en-US" sz="900" dirty="0">
                          <a:effectLst/>
                        </a:rPr>
                        <a:t>6.2 System finishes add new me.</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3935" marR="3935" marT="3935" marB="3935"/>
                </a:tc>
                <a:extLst>
                  <a:ext uri="{0D108BD9-81ED-4DB2-BD59-A6C34878D82A}">
                    <a16:rowId xmlns:a16="http://schemas.microsoft.com/office/drawing/2014/main" val="2393143309"/>
                  </a:ext>
                </a:extLst>
              </a:tr>
              <a:tr h="1433075">
                <a:tc>
                  <a:txBody>
                    <a:bodyPr/>
                    <a:lstStyle/>
                    <a:p>
                      <a:pPr marL="139700" marR="88900">
                        <a:lnSpc>
                          <a:spcPct val="107000"/>
                        </a:lnSpc>
                        <a:spcBef>
                          <a:spcPts val="1200"/>
                        </a:spcBef>
                        <a:spcAft>
                          <a:spcPts val="0"/>
                        </a:spcAft>
                      </a:pPr>
                      <a:r>
                        <a:rPr lang="en-US" sz="900">
                          <a:effectLst/>
                        </a:rPr>
                        <a:t>Exception conditions: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19676" marR="19676" marT="19676" marB="19676"/>
                </a:tc>
                <a:tc gridSpan="2">
                  <a:txBody>
                    <a:bodyPr/>
                    <a:lstStyle/>
                    <a:p>
                      <a:pPr marL="139700" marR="88900">
                        <a:lnSpc>
                          <a:spcPct val="107000"/>
                        </a:lnSpc>
                        <a:spcBef>
                          <a:spcPts val="1200"/>
                        </a:spcBef>
                        <a:spcAft>
                          <a:spcPts val="0"/>
                        </a:spcAft>
                      </a:pPr>
                      <a:r>
                        <a:rPr lang="en-US" sz="900" dirty="0">
                          <a:effectLst/>
                        </a:rPr>
                        <a:t>1.1 If the meal name is already on the website, then the system notify the admin to Change the name of the meal.</a:t>
                      </a:r>
                    </a:p>
                    <a:p>
                      <a:pPr marL="139700" marR="88900">
                        <a:lnSpc>
                          <a:spcPct val="107000"/>
                        </a:lnSpc>
                        <a:spcBef>
                          <a:spcPts val="1200"/>
                        </a:spcBef>
                        <a:spcAft>
                          <a:spcPts val="0"/>
                        </a:spcAft>
                      </a:pPr>
                      <a:r>
                        <a:rPr lang="en-US" sz="900" dirty="0">
                          <a:effectLst/>
                        </a:rPr>
                        <a:t>1.2 if the meal was in the database of the site and was removed before then</a:t>
                      </a:r>
                    </a:p>
                    <a:p>
                      <a:pPr marL="139700" marR="88900">
                        <a:lnSpc>
                          <a:spcPct val="107000"/>
                        </a:lnSpc>
                        <a:spcBef>
                          <a:spcPts val="1200"/>
                        </a:spcBef>
                        <a:spcAft>
                          <a:spcPts val="0"/>
                        </a:spcAft>
                      </a:pPr>
                      <a:r>
                        <a:rPr lang="en-US" sz="900" dirty="0">
                          <a:effectLst/>
                        </a:rPr>
                        <a:t>a. the data about the meal can be reinserted by system, or</a:t>
                      </a:r>
                    </a:p>
                    <a:p>
                      <a:pPr marL="139700" marR="88900">
                        <a:lnSpc>
                          <a:spcPct val="107000"/>
                        </a:lnSpc>
                        <a:spcBef>
                          <a:spcPts val="1200"/>
                        </a:spcBef>
                        <a:spcAft>
                          <a:spcPts val="0"/>
                        </a:spcAft>
                      </a:pPr>
                      <a:r>
                        <a:rPr lang="en-US" sz="900" dirty="0">
                          <a:effectLst/>
                        </a:rPr>
                        <a:t>b. admin insert new data about the meal.</a:t>
                      </a:r>
                    </a:p>
                    <a:p>
                      <a:pPr marL="139700" marR="88900">
                        <a:lnSpc>
                          <a:spcPct val="107000"/>
                        </a:lnSpc>
                        <a:spcBef>
                          <a:spcPts val="1200"/>
                        </a:spcBef>
                        <a:spcAft>
                          <a:spcPts val="0"/>
                        </a:spcAft>
                      </a:pPr>
                      <a:r>
                        <a:rPr lang="en-US" sz="900" dirty="0">
                          <a:effectLst/>
                        </a:rPr>
                        <a:t>5.1 if Admin wants to change some details of the meal then he can update the description of the meal.</a:t>
                      </a:r>
                      <a:endParaRPr lang="en-US" sz="3900" dirty="0"/>
                    </a:p>
                  </a:txBody>
                  <a:tcPr marL="19676" marR="19676" marT="19676" marB="19676"/>
                </a:tc>
                <a:tc hMerge="1">
                  <a:txBody>
                    <a:bodyPr/>
                    <a:lstStyle/>
                    <a:p>
                      <a:endParaRPr lang="en-US"/>
                    </a:p>
                  </a:txBody>
                  <a:tcPr/>
                </a:tc>
                <a:extLst>
                  <a:ext uri="{0D108BD9-81ED-4DB2-BD59-A6C34878D82A}">
                    <a16:rowId xmlns:a16="http://schemas.microsoft.com/office/drawing/2014/main" val="4201408544"/>
                  </a:ext>
                </a:extLst>
              </a:tr>
            </a:tbl>
          </a:graphicData>
        </a:graphic>
      </p:graphicFrame>
    </p:spTree>
    <p:extLst>
      <p:ext uri="{BB962C8B-B14F-4D97-AF65-F5344CB8AC3E}">
        <p14:creationId xmlns:p14="http://schemas.microsoft.com/office/powerpoint/2010/main" val="257088609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Objectives</a:t>
            </a:r>
          </a:p>
        </p:txBody>
      </p:sp>
      <p:sp>
        <p:nvSpPr>
          <p:cNvPr id="3" name="Content Placeholder 2"/>
          <p:cNvSpPr>
            <a:spLocks noGrp="1"/>
          </p:cNvSpPr>
          <p:nvPr>
            <p:ph idx="1"/>
          </p:nvPr>
        </p:nvSpPr>
        <p:spPr/>
        <p:txBody>
          <a:bodyPr/>
          <a:lstStyle/>
          <a:p>
            <a:pPr marL="0" indent="0">
              <a:buNone/>
            </a:pPr>
            <a:r>
              <a:rPr lang="en-US" b="1" dirty="0"/>
              <a:t>1.1   System Scope:</a:t>
            </a:r>
          </a:p>
          <a:p>
            <a:pPr marL="0" indent="0">
              <a:buNone/>
            </a:pPr>
            <a:r>
              <a:rPr lang="en-US" dirty="0"/>
              <a:t>The goal of the system is providing online food ordering service to save time and effort of users with easy user interface that encourage them to purchase.  </a:t>
            </a:r>
          </a:p>
        </p:txBody>
      </p:sp>
    </p:spTree>
    <p:extLst>
      <p:ext uri="{BB962C8B-B14F-4D97-AF65-F5344CB8AC3E}">
        <p14:creationId xmlns:p14="http://schemas.microsoft.com/office/powerpoint/2010/main" val="1516564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54954" y="1022352"/>
            <a:ext cx="3282463" cy="1020232"/>
          </a:xfrm>
        </p:spPr>
        <p:txBody>
          <a:bodyPr>
            <a:noAutofit/>
          </a:bodyPr>
          <a:lstStyle/>
          <a:p>
            <a:pPr>
              <a:lnSpc>
                <a:spcPct val="90000"/>
              </a:lnSpc>
            </a:pPr>
            <a:r>
              <a:rPr lang="en-US" sz="2500" b="1" dirty="0">
                <a:solidFill>
                  <a:srgbClr val="EBEBEB"/>
                </a:solidFill>
              </a:rPr>
              <a:t>Scenario for Update meal use case</a:t>
            </a:r>
          </a:p>
        </p:txBody>
      </p:sp>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graphicFrame>
        <p:nvGraphicFramePr>
          <p:cNvPr id="7" name="Content Placeholder 3">
            <a:extLst>
              <a:ext uri="{FF2B5EF4-FFF2-40B4-BE49-F238E27FC236}">
                <a16:creationId xmlns:a16="http://schemas.microsoft.com/office/drawing/2014/main" id="{7B78C4C6-9529-42C9-BD64-357CEAB62EB2}"/>
              </a:ext>
            </a:extLst>
          </p:cNvPr>
          <p:cNvGraphicFramePr>
            <a:graphicFrameLocks/>
          </p:cNvGraphicFramePr>
          <p:nvPr>
            <p:extLst>
              <p:ext uri="{D42A27DB-BD31-4B8C-83A1-F6EECF244321}">
                <p14:modId xmlns:p14="http://schemas.microsoft.com/office/powerpoint/2010/main" val="1108730038"/>
              </p:ext>
            </p:extLst>
          </p:nvPr>
        </p:nvGraphicFramePr>
        <p:xfrm>
          <a:off x="5121301" y="1145896"/>
          <a:ext cx="6391534" cy="5238772"/>
        </p:xfrm>
        <a:graphic>
          <a:graphicData uri="http://schemas.openxmlformats.org/drawingml/2006/table">
            <a:tbl>
              <a:tblPr firstRow="1" firstCol="1" bandRow="1">
                <a:tableStyleId>{5C22544A-7EE6-4342-B048-85BDC9FD1C3A}</a:tableStyleId>
              </a:tblPr>
              <a:tblGrid>
                <a:gridCol w="1148424">
                  <a:extLst>
                    <a:ext uri="{9D8B030D-6E8A-4147-A177-3AD203B41FA5}">
                      <a16:colId xmlns:a16="http://schemas.microsoft.com/office/drawing/2014/main" val="1214811719"/>
                    </a:ext>
                  </a:extLst>
                </a:gridCol>
                <a:gridCol w="2566837">
                  <a:extLst>
                    <a:ext uri="{9D8B030D-6E8A-4147-A177-3AD203B41FA5}">
                      <a16:colId xmlns:a16="http://schemas.microsoft.com/office/drawing/2014/main" val="519626583"/>
                    </a:ext>
                  </a:extLst>
                </a:gridCol>
                <a:gridCol w="2676273">
                  <a:extLst>
                    <a:ext uri="{9D8B030D-6E8A-4147-A177-3AD203B41FA5}">
                      <a16:colId xmlns:a16="http://schemas.microsoft.com/office/drawing/2014/main" val="2354226928"/>
                    </a:ext>
                  </a:extLst>
                </a:gridCol>
              </a:tblGrid>
              <a:tr h="171699">
                <a:tc>
                  <a:txBody>
                    <a:bodyPr/>
                    <a:lstStyle/>
                    <a:p>
                      <a:pPr>
                        <a:lnSpc>
                          <a:spcPct val="107000"/>
                        </a:lnSpc>
                        <a:spcBef>
                          <a:spcPts val="1200"/>
                        </a:spcBef>
                        <a:spcAft>
                          <a:spcPts val="0"/>
                        </a:spcAft>
                      </a:pPr>
                      <a:r>
                        <a:rPr lang="en-US" sz="800">
                          <a:effectLst/>
                        </a:rPr>
                        <a:t>Use case name: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17747" marR="17747" marT="17747" marB="17747"/>
                </a:tc>
                <a:tc gridSpan="2">
                  <a:txBody>
                    <a:bodyPr/>
                    <a:lstStyle/>
                    <a:p>
                      <a:pPr>
                        <a:lnSpc>
                          <a:spcPct val="107000"/>
                        </a:lnSpc>
                        <a:spcBef>
                          <a:spcPts val="1200"/>
                        </a:spcBef>
                        <a:spcAft>
                          <a:spcPts val="0"/>
                        </a:spcAft>
                      </a:pPr>
                      <a:r>
                        <a:rPr lang="en-US" sz="800">
                          <a:effectLst/>
                        </a:rPr>
                        <a:t>Update meal description.</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17747" marR="17747" marT="17747" marB="17747"/>
                </a:tc>
                <a:tc hMerge="1">
                  <a:txBody>
                    <a:bodyPr/>
                    <a:lstStyle/>
                    <a:p>
                      <a:endParaRPr lang="en-US"/>
                    </a:p>
                  </a:txBody>
                  <a:tcPr/>
                </a:tc>
                <a:extLst>
                  <a:ext uri="{0D108BD9-81ED-4DB2-BD59-A6C34878D82A}">
                    <a16:rowId xmlns:a16="http://schemas.microsoft.com/office/drawing/2014/main" val="2108502191"/>
                  </a:ext>
                </a:extLst>
              </a:tr>
              <a:tr h="171699">
                <a:tc>
                  <a:txBody>
                    <a:bodyPr/>
                    <a:lstStyle/>
                    <a:p>
                      <a:pPr>
                        <a:lnSpc>
                          <a:spcPct val="107000"/>
                        </a:lnSpc>
                        <a:spcBef>
                          <a:spcPts val="1200"/>
                        </a:spcBef>
                        <a:spcAft>
                          <a:spcPts val="0"/>
                        </a:spcAft>
                      </a:pPr>
                      <a:r>
                        <a:rPr lang="en-US" sz="800">
                          <a:effectLst/>
                        </a:rPr>
                        <a:t>Actors: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17747" marR="17747" marT="17747" marB="17747"/>
                </a:tc>
                <a:tc gridSpan="2">
                  <a:txBody>
                    <a:bodyPr/>
                    <a:lstStyle/>
                    <a:p>
                      <a:pPr>
                        <a:lnSpc>
                          <a:spcPct val="107000"/>
                        </a:lnSpc>
                        <a:spcBef>
                          <a:spcPts val="1200"/>
                        </a:spcBef>
                        <a:spcAft>
                          <a:spcPts val="0"/>
                        </a:spcAft>
                      </a:pPr>
                      <a:r>
                        <a:rPr lang="en-US" sz="800">
                          <a:effectLst/>
                        </a:rPr>
                        <a:t>Admin.</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17747" marR="17747" marT="17747" marB="17747"/>
                </a:tc>
                <a:tc hMerge="1">
                  <a:txBody>
                    <a:bodyPr/>
                    <a:lstStyle/>
                    <a:p>
                      <a:endParaRPr lang="en-US"/>
                    </a:p>
                  </a:txBody>
                  <a:tcPr/>
                </a:tc>
                <a:extLst>
                  <a:ext uri="{0D108BD9-81ED-4DB2-BD59-A6C34878D82A}">
                    <a16:rowId xmlns:a16="http://schemas.microsoft.com/office/drawing/2014/main" val="1541876428"/>
                  </a:ext>
                </a:extLst>
              </a:tr>
              <a:tr h="171699">
                <a:tc>
                  <a:txBody>
                    <a:bodyPr/>
                    <a:lstStyle/>
                    <a:p>
                      <a:pPr>
                        <a:lnSpc>
                          <a:spcPct val="107000"/>
                        </a:lnSpc>
                        <a:spcBef>
                          <a:spcPts val="1200"/>
                        </a:spcBef>
                        <a:spcAft>
                          <a:spcPts val="0"/>
                        </a:spcAft>
                      </a:pPr>
                      <a:r>
                        <a:rPr lang="en-US" sz="800">
                          <a:effectLst/>
                        </a:rPr>
                        <a:t>Precondition:</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17747" marR="17747" marT="17747" marB="17747"/>
                </a:tc>
                <a:tc gridSpan="2">
                  <a:txBody>
                    <a:bodyPr/>
                    <a:lstStyle/>
                    <a:p>
                      <a:pPr>
                        <a:lnSpc>
                          <a:spcPct val="107000"/>
                        </a:lnSpc>
                        <a:spcBef>
                          <a:spcPts val="1200"/>
                        </a:spcBef>
                        <a:spcAft>
                          <a:spcPts val="0"/>
                        </a:spcAft>
                      </a:pPr>
                      <a:r>
                        <a:rPr lang="en-US" sz="800">
                          <a:effectLst/>
                        </a:rPr>
                        <a:t>Meal is existing in menu.</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17747" marR="17747" marT="17747" marB="17747"/>
                </a:tc>
                <a:tc hMerge="1">
                  <a:txBody>
                    <a:bodyPr/>
                    <a:lstStyle/>
                    <a:p>
                      <a:endParaRPr lang="en-US"/>
                    </a:p>
                  </a:txBody>
                  <a:tcPr/>
                </a:tc>
                <a:extLst>
                  <a:ext uri="{0D108BD9-81ED-4DB2-BD59-A6C34878D82A}">
                    <a16:rowId xmlns:a16="http://schemas.microsoft.com/office/drawing/2014/main" val="1080968751"/>
                  </a:ext>
                </a:extLst>
              </a:tr>
              <a:tr h="171699">
                <a:tc>
                  <a:txBody>
                    <a:bodyPr/>
                    <a:lstStyle/>
                    <a:p>
                      <a:pPr>
                        <a:lnSpc>
                          <a:spcPct val="107000"/>
                        </a:lnSpc>
                        <a:spcBef>
                          <a:spcPts val="1200"/>
                        </a:spcBef>
                        <a:spcAft>
                          <a:spcPts val="0"/>
                        </a:spcAft>
                      </a:pPr>
                      <a:r>
                        <a:rPr lang="en-US" sz="800">
                          <a:effectLst/>
                        </a:rPr>
                        <a:t>Postcondition:</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17747" marR="17747" marT="17747" marB="17747"/>
                </a:tc>
                <a:tc gridSpan="2">
                  <a:txBody>
                    <a:bodyPr/>
                    <a:lstStyle/>
                    <a:p>
                      <a:pPr>
                        <a:lnSpc>
                          <a:spcPct val="107000"/>
                        </a:lnSpc>
                        <a:spcBef>
                          <a:spcPts val="1200"/>
                        </a:spcBef>
                        <a:spcAft>
                          <a:spcPts val="0"/>
                        </a:spcAft>
                      </a:pPr>
                      <a:r>
                        <a:rPr lang="en-US" sz="800">
                          <a:effectLst/>
                        </a:rPr>
                        <a:t>None.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17747" marR="17747" marT="17747" marB="17747"/>
                </a:tc>
                <a:tc hMerge="1">
                  <a:txBody>
                    <a:bodyPr/>
                    <a:lstStyle/>
                    <a:p>
                      <a:endParaRPr lang="en-US"/>
                    </a:p>
                  </a:txBody>
                  <a:tcPr/>
                </a:tc>
                <a:extLst>
                  <a:ext uri="{0D108BD9-81ED-4DB2-BD59-A6C34878D82A}">
                    <a16:rowId xmlns:a16="http://schemas.microsoft.com/office/drawing/2014/main" val="744208823"/>
                  </a:ext>
                </a:extLst>
              </a:tr>
              <a:tr h="171699">
                <a:tc rowSpan="2">
                  <a:txBody>
                    <a:bodyPr/>
                    <a:lstStyle/>
                    <a:p>
                      <a:pPr>
                        <a:lnSpc>
                          <a:spcPct val="107000"/>
                        </a:lnSpc>
                        <a:spcBef>
                          <a:spcPts val="1200"/>
                        </a:spcBef>
                        <a:spcAft>
                          <a:spcPts val="0"/>
                        </a:spcAft>
                      </a:pPr>
                      <a:r>
                        <a:rPr lang="en-US" sz="800">
                          <a:effectLst/>
                        </a:rPr>
                        <a:t>Flow of activities: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17747" marR="17747" marT="17747" marB="17747"/>
                </a:tc>
                <a:tc>
                  <a:txBody>
                    <a:bodyPr/>
                    <a:lstStyle/>
                    <a:p>
                      <a:pPr algn="ctr">
                        <a:lnSpc>
                          <a:spcPct val="107000"/>
                        </a:lnSpc>
                        <a:spcBef>
                          <a:spcPts val="1200"/>
                        </a:spcBef>
                        <a:spcAft>
                          <a:spcPts val="0"/>
                        </a:spcAft>
                      </a:pPr>
                      <a:r>
                        <a:rPr lang="en-US" sz="800">
                          <a:effectLst/>
                        </a:rPr>
                        <a:t>Actor</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17747" marR="17747" marT="17747" marB="17747"/>
                </a:tc>
                <a:tc>
                  <a:txBody>
                    <a:bodyPr/>
                    <a:lstStyle/>
                    <a:p>
                      <a:pPr algn="ctr">
                        <a:lnSpc>
                          <a:spcPct val="107000"/>
                        </a:lnSpc>
                        <a:spcBef>
                          <a:spcPts val="1200"/>
                        </a:spcBef>
                        <a:spcAft>
                          <a:spcPts val="0"/>
                        </a:spcAft>
                      </a:pPr>
                      <a:r>
                        <a:rPr lang="en-US" sz="800">
                          <a:effectLst/>
                        </a:rPr>
                        <a:t>System</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549" marR="3549" marT="3549" marB="3549"/>
                </a:tc>
                <a:extLst>
                  <a:ext uri="{0D108BD9-81ED-4DB2-BD59-A6C34878D82A}">
                    <a16:rowId xmlns:a16="http://schemas.microsoft.com/office/drawing/2014/main" val="86153566"/>
                  </a:ext>
                </a:extLst>
              </a:tr>
              <a:tr h="2548500">
                <a:tc vMerge="1">
                  <a:txBody>
                    <a:bodyPr/>
                    <a:lstStyle/>
                    <a:p>
                      <a:endParaRPr lang="en-US"/>
                    </a:p>
                  </a:txBody>
                  <a:tcPr/>
                </a:tc>
                <a:tc>
                  <a:txBody>
                    <a:bodyPr/>
                    <a:lstStyle/>
                    <a:p>
                      <a:pPr>
                        <a:lnSpc>
                          <a:spcPct val="107000"/>
                        </a:lnSpc>
                        <a:spcBef>
                          <a:spcPts val="1200"/>
                        </a:spcBef>
                        <a:spcAft>
                          <a:spcPts val="0"/>
                        </a:spcAft>
                      </a:pPr>
                      <a:r>
                        <a:rPr lang="en-US" sz="800" dirty="0">
                          <a:effectLst/>
                        </a:rPr>
                        <a:t>1. Admin starts to update a meal.</a:t>
                      </a:r>
                    </a:p>
                    <a:p>
                      <a:pPr>
                        <a:lnSpc>
                          <a:spcPct val="107000"/>
                        </a:lnSpc>
                        <a:spcBef>
                          <a:spcPts val="1200"/>
                        </a:spcBef>
                        <a:spcAft>
                          <a:spcPts val="0"/>
                        </a:spcAft>
                      </a:pPr>
                      <a:r>
                        <a:rPr lang="en-US" sz="800" dirty="0">
                          <a:effectLst/>
                        </a:rPr>
                        <a:t>2. Admin selects a meal from the menu to update.</a:t>
                      </a:r>
                    </a:p>
                    <a:p>
                      <a:pPr>
                        <a:lnSpc>
                          <a:spcPct val="107000"/>
                        </a:lnSpc>
                        <a:spcBef>
                          <a:spcPts val="1200"/>
                        </a:spcBef>
                        <a:spcAft>
                          <a:spcPts val="0"/>
                        </a:spcAft>
                      </a:pPr>
                      <a:r>
                        <a:rPr lang="en-US" sz="800" dirty="0">
                          <a:effectLst/>
                        </a:rPr>
                        <a:t>3. Admin checks meal name to update</a:t>
                      </a:r>
                    </a:p>
                    <a:p>
                      <a:pPr>
                        <a:lnSpc>
                          <a:spcPct val="107000"/>
                        </a:lnSpc>
                        <a:spcBef>
                          <a:spcPts val="1200"/>
                        </a:spcBef>
                        <a:spcAft>
                          <a:spcPts val="0"/>
                        </a:spcAft>
                      </a:pPr>
                      <a:r>
                        <a:rPr lang="en-US" sz="800" dirty="0">
                          <a:effectLst/>
                        </a:rPr>
                        <a:t>4. Admin checks meal description to update.</a:t>
                      </a:r>
                    </a:p>
                    <a:p>
                      <a:pPr>
                        <a:lnSpc>
                          <a:spcPct val="107000"/>
                        </a:lnSpc>
                        <a:spcBef>
                          <a:spcPts val="1200"/>
                        </a:spcBef>
                        <a:spcAft>
                          <a:spcPts val="0"/>
                        </a:spcAft>
                      </a:pPr>
                      <a:r>
                        <a:rPr lang="en-US" sz="800" dirty="0">
                          <a:effectLst/>
                        </a:rPr>
                        <a:t>5. Admin checks meal picture to update.</a:t>
                      </a:r>
                    </a:p>
                    <a:p>
                      <a:pPr>
                        <a:lnSpc>
                          <a:spcPct val="107000"/>
                        </a:lnSpc>
                        <a:spcBef>
                          <a:spcPts val="1200"/>
                        </a:spcBef>
                        <a:spcAft>
                          <a:spcPts val="0"/>
                        </a:spcAft>
                      </a:pPr>
                      <a:r>
                        <a:rPr lang="en-US" sz="800" dirty="0">
                          <a:effectLst/>
                        </a:rPr>
                        <a:t>6. Admin check meal price to update</a:t>
                      </a:r>
                    </a:p>
                    <a:p>
                      <a:pPr>
                        <a:lnSpc>
                          <a:spcPct val="107000"/>
                        </a:lnSpc>
                        <a:spcBef>
                          <a:spcPts val="1200"/>
                        </a:spcBef>
                        <a:spcAft>
                          <a:spcPts val="0"/>
                        </a:spcAft>
                      </a:pPr>
                      <a:r>
                        <a:rPr lang="en-US" sz="800" dirty="0">
                          <a:effectLst/>
                        </a:rPr>
                        <a:t>7. Admin acknowledging finishing updating.</a:t>
                      </a:r>
                    </a:p>
                    <a:p>
                      <a:pPr>
                        <a:lnSpc>
                          <a:spcPct val="107000"/>
                        </a:lnSpc>
                        <a:spcBef>
                          <a:spcPts val="1200"/>
                        </a:spcBef>
                        <a:spcAft>
                          <a:spcPts val="0"/>
                        </a:spcAft>
                      </a:pPr>
                      <a:r>
                        <a:rPr lang="en-US" sz="800" dirty="0">
                          <a:effectLst/>
                        </a:rPr>
                        <a:t>8. Admin verifies returned valid data.</a:t>
                      </a:r>
                    </a:p>
                    <a:p>
                      <a:pPr>
                        <a:lnSpc>
                          <a:spcPct val="107000"/>
                        </a:lnSpc>
                        <a:spcBef>
                          <a:spcPts val="1200"/>
                        </a:spcBef>
                        <a:spcAft>
                          <a:spcPts val="0"/>
                        </a:spcAft>
                      </a:pPr>
                      <a:r>
                        <a:rPr lang="en-US" sz="800" dirty="0">
                          <a:effectLst/>
                        </a:rPr>
                        <a:t>9. Admin confirms all updates</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17747" marR="17747" marT="17747" marB="17747"/>
                </a:tc>
                <a:tc>
                  <a:txBody>
                    <a:bodyPr/>
                    <a:lstStyle/>
                    <a:p>
                      <a:pPr>
                        <a:lnSpc>
                          <a:spcPct val="107000"/>
                        </a:lnSpc>
                        <a:spcBef>
                          <a:spcPts val="1200"/>
                        </a:spcBef>
                        <a:spcAft>
                          <a:spcPts val="0"/>
                        </a:spcAft>
                      </a:pPr>
                      <a:r>
                        <a:rPr lang="en-US" sz="800">
                          <a:effectLst/>
                        </a:rPr>
                        <a:t>1.1 System starts updating a meal.</a:t>
                      </a:r>
                    </a:p>
                    <a:p>
                      <a:pPr>
                        <a:lnSpc>
                          <a:spcPct val="107000"/>
                        </a:lnSpc>
                        <a:spcBef>
                          <a:spcPts val="1200"/>
                        </a:spcBef>
                        <a:spcAft>
                          <a:spcPts val="0"/>
                        </a:spcAft>
                      </a:pPr>
                      <a:r>
                        <a:rPr lang="en-US" sz="800">
                          <a:effectLst/>
                        </a:rPr>
                        <a:t>1.2 System displays menu.</a:t>
                      </a:r>
                    </a:p>
                    <a:p>
                      <a:pPr>
                        <a:lnSpc>
                          <a:spcPct val="107000"/>
                        </a:lnSpc>
                        <a:spcBef>
                          <a:spcPts val="1200"/>
                        </a:spcBef>
                        <a:spcAft>
                          <a:spcPts val="0"/>
                        </a:spcAft>
                      </a:pPr>
                      <a:r>
                        <a:rPr lang="en-US" sz="800">
                          <a:effectLst/>
                        </a:rPr>
                        <a:t>2.1 System display all details about the selected meal</a:t>
                      </a:r>
                    </a:p>
                    <a:p>
                      <a:pPr>
                        <a:lnSpc>
                          <a:spcPct val="107000"/>
                        </a:lnSpc>
                        <a:spcBef>
                          <a:spcPts val="1200"/>
                        </a:spcBef>
                        <a:spcAft>
                          <a:spcPts val="0"/>
                        </a:spcAft>
                      </a:pPr>
                      <a:r>
                        <a:rPr lang="en-US" sz="800">
                          <a:effectLst/>
                        </a:rPr>
                        <a:t>3.1 System updates meal name.</a:t>
                      </a:r>
                    </a:p>
                    <a:p>
                      <a:pPr>
                        <a:lnSpc>
                          <a:spcPct val="107000"/>
                        </a:lnSpc>
                        <a:spcBef>
                          <a:spcPts val="1200"/>
                        </a:spcBef>
                        <a:spcAft>
                          <a:spcPts val="0"/>
                        </a:spcAft>
                      </a:pPr>
                      <a:r>
                        <a:rPr lang="en-US" sz="800">
                          <a:effectLst/>
                        </a:rPr>
                        <a:t>4.1 System updates meal description.</a:t>
                      </a:r>
                    </a:p>
                    <a:p>
                      <a:pPr>
                        <a:lnSpc>
                          <a:spcPct val="107000"/>
                        </a:lnSpc>
                        <a:spcBef>
                          <a:spcPts val="1200"/>
                        </a:spcBef>
                        <a:spcAft>
                          <a:spcPts val="0"/>
                        </a:spcAft>
                      </a:pPr>
                      <a:r>
                        <a:rPr lang="en-US" sz="800">
                          <a:effectLst/>
                        </a:rPr>
                        <a:t>5.1 System updates the meal picture.</a:t>
                      </a:r>
                    </a:p>
                    <a:p>
                      <a:pPr>
                        <a:lnSpc>
                          <a:spcPct val="107000"/>
                        </a:lnSpc>
                        <a:spcBef>
                          <a:spcPts val="1200"/>
                        </a:spcBef>
                        <a:spcAft>
                          <a:spcPts val="0"/>
                        </a:spcAft>
                      </a:pPr>
                      <a:r>
                        <a:rPr lang="en-US" sz="800">
                          <a:effectLst/>
                        </a:rPr>
                        <a:t>5.1 System returns valid data to confirm updates.</a:t>
                      </a:r>
                    </a:p>
                    <a:p>
                      <a:pPr>
                        <a:lnSpc>
                          <a:spcPct val="107000"/>
                        </a:lnSpc>
                        <a:spcBef>
                          <a:spcPts val="1200"/>
                        </a:spcBef>
                        <a:spcAft>
                          <a:spcPts val="0"/>
                        </a:spcAft>
                      </a:pPr>
                      <a:r>
                        <a:rPr lang="en-US" sz="800">
                          <a:effectLst/>
                        </a:rPr>
                        <a:t>6.1 System updates meal price</a:t>
                      </a:r>
                    </a:p>
                    <a:p>
                      <a:pPr>
                        <a:lnSpc>
                          <a:spcPct val="107000"/>
                        </a:lnSpc>
                        <a:spcBef>
                          <a:spcPts val="1200"/>
                        </a:spcBef>
                        <a:spcAft>
                          <a:spcPts val="0"/>
                        </a:spcAft>
                      </a:pPr>
                      <a:r>
                        <a:rPr lang="en-US" sz="800">
                          <a:effectLst/>
                        </a:rPr>
                        <a:t>7.1 System returns all updated data to confirm</a:t>
                      </a:r>
                    </a:p>
                    <a:p>
                      <a:pPr>
                        <a:lnSpc>
                          <a:spcPct val="107000"/>
                        </a:lnSpc>
                        <a:spcBef>
                          <a:spcPts val="1200"/>
                        </a:spcBef>
                        <a:spcAft>
                          <a:spcPts val="0"/>
                        </a:spcAft>
                      </a:pPr>
                      <a:r>
                        <a:rPr lang="en-US" sz="800">
                          <a:effectLst/>
                        </a:rPr>
                        <a:t>9.1 System finishes updating data.</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549" marR="3549" marT="3549" marB="3549"/>
                </a:tc>
                <a:extLst>
                  <a:ext uri="{0D108BD9-81ED-4DB2-BD59-A6C34878D82A}">
                    <a16:rowId xmlns:a16="http://schemas.microsoft.com/office/drawing/2014/main" val="1542980362"/>
                  </a:ext>
                </a:extLst>
              </a:tr>
              <a:tr h="1622477">
                <a:tc>
                  <a:txBody>
                    <a:bodyPr/>
                    <a:lstStyle/>
                    <a:p>
                      <a:pPr>
                        <a:lnSpc>
                          <a:spcPct val="107000"/>
                        </a:lnSpc>
                        <a:spcBef>
                          <a:spcPts val="1200"/>
                        </a:spcBef>
                        <a:spcAft>
                          <a:spcPts val="0"/>
                        </a:spcAft>
                      </a:pPr>
                      <a:r>
                        <a:rPr lang="en-US" sz="800">
                          <a:effectLst/>
                        </a:rPr>
                        <a:t>Exception conditions: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17747" marR="17747" marT="17747" marB="17747"/>
                </a:tc>
                <a:tc gridSpan="2">
                  <a:txBody>
                    <a:bodyPr/>
                    <a:lstStyle/>
                    <a:p>
                      <a:pPr>
                        <a:lnSpc>
                          <a:spcPct val="107000"/>
                        </a:lnSpc>
                        <a:spcBef>
                          <a:spcPts val="1200"/>
                        </a:spcBef>
                        <a:spcAft>
                          <a:spcPts val="0"/>
                        </a:spcAft>
                      </a:pPr>
                      <a:r>
                        <a:rPr lang="en-US" sz="800" dirty="0">
                          <a:effectLst/>
                        </a:rPr>
                        <a:t>3.1 If the admin does want to update the meal name then he leaves it as it is.</a:t>
                      </a:r>
                    </a:p>
                    <a:p>
                      <a:pPr>
                        <a:lnSpc>
                          <a:spcPct val="107000"/>
                        </a:lnSpc>
                        <a:spcBef>
                          <a:spcPts val="1200"/>
                        </a:spcBef>
                        <a:spcAft>
                          <a:spcPts val="0"/>
                        </a:spcAft>
                      </a:pPr>
                      <a:r>
                        <a:rPr lang="en-US" sz="800" dirty="0">
                          <a:effectLst/>
                        </a:rPr>
                        <a:t>4.1 If the admin does want to update the meal description then he leaves it as it is.</a:t>
                      </a:r>
                    </a:p>
                    <a:p>
                      <a:pPr>
                        <a:lnSpc>
                          <a:spcPct val="107000"/>
                        </a:lnSpc>
                        <a:spcBef>
                          <a:spcPts val="1200"/>
                        </a:spcBef>
                        <a:spcAft>
                          <a:spcPts val="0"/>
                        </a:spcAft>
                      </a:pPr>
                      <a:r>
                        <a:rPr lang="en-US" sz="800" dirty="0">
                          <a:effectLst/>
                        </a:rPr>
                        <a:t>5.1 If the admin does want to update the meal picture then he leaves it as it is</a:t>
                      </a:r>
                    </a:p>
                    <a:p>
                      <a:pPr>
                        <a:lnSpc>
                          <a:spcPct val="107000"/>
                        </a:lnSpc>
                        <a:spcBef>
                          <a:spcPts val="1200"/>
                        </a:spcBef>
                        <a:spcAft>
                          <a:spcPts val="0"/>
                        </a:spcAft>
                      </a:pPr>
                      <a:r>
                        <a:rPr lang="en-US" sz="800" dirty="0">
                          <a:effectLst/>
                        </a:rPr>
                        <a:t>6.1 If the admin does want to update the meal price then he leaves it as it is.</a:t>
                      </a:r>
                    </a:p>
                    <a:p>
                      <a:pPr>
                        <a:lnSpc>
                          <a:spcPct val="107000"/>
                        </a:lnSpc>
                        <a:spcBef>
                          <a:spcPts val="1200"/>
                        </a:spcBef>
                        <a:spcAft>
                          <a:spcPts val="0"/>
                        </a:spcAft>
                      </a:pPr>
                      <a:r>
                        <a:rPr lang="en-US" sz="800" dirty="0">
                          <a:effectLst/>
                        </a:rPr>
                        <a:t>8.1 if admin refuses returned data, then</a:t>
                      </a:r>
                    </a:p>
                    <a:p>
                      <a:pPr marL="342900" lvl="0" indent="-342900" fontAlgn="base">
                        <a:lnSpc>
                          <a:spcPct val="107000"/>
                        </a:lnSpc>
                        <a:spcBef>
                          <a:spcPts val="1200"/>
                        </a:spcBef>
                        <a:spcAft>
                          <a:spcPts val="0"/>
                        </a:spcAft>
                        <a:buFont typeface="+mj-lt"/>
                        <a:buAutoNum type="alphaLcPeriod"/>
                      </a:pPr>
                      <a:r>
                        <a:rPr lang="en-US" sz="800" dirty="0">
                          <a:effectLst/>
                        </a:rPr>
                        <a:t>Admin can apport the updating process and changes won’t apply, or</a:t>
                      </a:r>
                    </a:p>
                    <a:p>
                      <a:pPr marL="342900" lvl="0" indent="-342900" fontAlgn="base">
                        <a:lnSpc>
                          <a:spcPct val="107000"/>
                        </a:lnSpc>
                        <a:spcAft>
                          <a:spcPts val="0"/>
                        </a:spcAft>
                        <a:buFont typeface="+mj-lt"/>
                        <a:buAutoNum type="alphaLcPeriod"/>
                      </a:pPr>
                      <a:r>
                        <a:rPr lang="en-US" sz="800" dirty="0">
                          <a:effectLst/>
                        </a:rPr>
                        <a:t>Admin can change the inserted data.</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17747" marR="17747" marT="17747" marB="17747"/>
                </a:tc>
                <a:tc hMerge="1">
                  <a:txBody>
                    <a:bodyPr/>
                    <a:lstStyle/>
                    <a:p>
                      <a:endParaRPr lang="en-US"/>
                    </a:p>
                  </a:txBody>
                  <a:tcPr/>
                </a:tc>
                <a:extLst>
                  <a:ext uri="{0D108BD9-81ED-4DB2-BD59-A6C34878D82A}">
                    <a16:rowId xmlns:a16="http://schemas.microsoft.com/office/drawing/2014/main" val="64871889"/>
                  </a:ext>
                </a:extLst>
              </a:tr>
            </a:tbl>
          </a:graphicData>
        </a:graphic>
      </p:graphicFrame>
    </p:spTree>
    <p:extLst>
      <p:ext uri="{BB962C8B-B14F-4D97-AF65-F5344CB8AC3E}">
        <p14:creationId xmlns:p14="http://schemas.microsoft.com/office/powerpoint/2010/main" val="552383914"/>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7" name="Freeform: Shape 16">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9"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81100" y="1022352"/>
            <a:ext cx="3133725" cy="1020232"/>
          </a:xfrm>
        </p:spPr>
        <p:txBody>
          <a:bodyPr>
            <a:noAutofit/>
          </a:bodyPr>
          <a:lstStyle/>
          <a:p>
            <a:pPr>
              <a:lnSpc>
                <a:spcPct val="90000"/>
              </a:lnSpc>
            </a:pPr>
            <a:r>
              <a:rPr lang="en-US" sz="2500" b="1" dirty="0">
                <a:solidFill>
                  <a:srgbClr val="EBEBEB"/>
                </a:solidFill>
              </a:rPr>
              <a:t>Scenario for Delete meal use case</a:t>
            </a:r>
          </a:p>
        </p:txBody>
      </p:sp>
      <p:sp>
        <p:nvSpPr>
          <p:cNvPr id="21" name="Rectangle 20">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graphicFrame>
        <p:nvGraphicFramePr>
          <p:cNvPr id="10" name="Content Placeholder 6">
            <a:extLst>
              <a:ext uri="{FF2B5EF4-FFF2-40B4-BE49-F238E27FC236}">
                <a16:creationId xmlns:a16="http://schemas.microsoft.com/office/drawing/2014/main" id="{FF77F0C3-266D-4F8A-8440-FC88B4EE383C}"/>
              </a:ext>
            </a:extLst>
          </p:cNvPr>
          <p:cNvGraphicFramePr>
            <a:graphicFrameLocks/>
          </p:cNvGraphicFramePr>
          <p:nvPr>
            <p:extLst>
              <p:ext uri="{D42A27DB-BD31-4B8C-83A1-F6EECF244321}">
                <p14:modId xmlns:p14="http://schemas.microsoft.com/office/powerpoint/2010/main" val="1130539890"/>
              </p:ext>
            </p:extLst>
          </p:nvPr>
        </p:nvGraphicFramePr>
        <p:xfrm>
          <a:off x="5194607" y="1543577"/>
          <a:ext cx="6391534" cy="4171420"/>
        </p:xfrm>
        <a:graphic>
          <a:graphicData uri="http://schemas.openxmlformats.org/drawingml/2006/table">
            <a:tbl>
              <a:tblPr firstRow="1" firstCol="1" bandRow="1">
                <a:tableStyleId>{5C22544A-7EE6-4342-B048-85BDC9FD1C3A}</a:tableStyleId>
              </a:tblPr>
              <a:tblGrid>
                <a:gridCol w="1308355">
                  <a:extLst>
                    <a:ext uri="{9D8B030D-6E8A-4147-A177-3AD203B41FA5}">
                      <a16:colId xmlns:a16="http://schemas.microsoft.com/office/drawing/2014/main" val="2381758112"/>
                    </a:ext>
                  </a:extLst>
                </a:gridCol>
                <a:gridCol w="2374015">
                  <a:extLst>
                    <a:ext uri="{9D8B030D-6E8A-4147-A177-3AD203B41FA5}">
                      <a16:colId xmlns:a16="http://schemas.microsoft.com/office/drawing/2014/main" val="3323797003"/>
                    </a:ext>
                  </a:extLst>
                </a:gridCol>
                <a:gridCol w="2709164">
                  <a:extLst>
                    <a:ext uri="{9D8B030D-6E8A-4147-A177-3AD203B41FA5}">
                      <a16:colId xmlns:a16="http://schemas.microsoft.com/office/drawing/2014/main" val="2251977697"/>
                    </a:ext>
                  </a:extLst>
                </a:gridCol>
              </a:tblGrid>
              <a:tr h="335904">
                <a:tc>
                  <a:txBody>
                    <a:bodyPr/>
                    <a:lstStyle/>
                    <a:p>
                      <a:pPr>
                        <a:lnSpc>
                          <a:spcPct val="107000"/>
                        </a:lnSpc>
                        <a:spcBef>
                          <a:spcPts val="1200"/>
                        </a:spcBef>
                        <a:spcAft>
                          <a:spcPts val="0"/>
                        </a:spcAft>
                      </a:pPr>
                      <a:r>
                        <a:rPr lang="en-US" sz="900">
                          <a:effectLst/>
                        </a:rPr>
                        <a:t>Use case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2063" marR="42063" marT="42063" marB="42063"/>
                </a:tc>
                <a:tc gridSpan="2">
                  <a:txBody>
                    <a:bodyPr/>
                    <a:lstStyle/>
                    <a:p>
                      <a:pPr>
                        <a:lnSpc>
                          <a:spcPct val="107000"/>
                        </a:lnSpc>
                        <a:spcBef>
                          <a:spcPts val="1200"/>
                        </a:spcBef>
                        <a:spcAft>
                          <a:spcPts val="0"/>
                        </a:spcAft>
                      </a:pPr>
                      <a:r>
                        <a:rPr lang="en-US" sz="900">
                          <a:effectLst/>
                        </a:rPr>
                        <a:t>Delete Meal.</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2063" marR="42063" marT="42063" marB="42063"/>
                </a:tc>
                <a:tc hMerge="1">
                  <a:txBody>
                    <a:bodyPr/>
                    <a:lstStyle/>
                    <a:p>
                      <a:endParaRPr lang="en-US"/>
                    </a:p>
                  </a:txBody>
                  <a:tcPr/>
                </a:tc>
                <a:extLst>
                  <a:ext uri="{0D108BD9-81ED-4DB2-BD59-A6C34878D82A}">
                    <a16:rowId xmlns:a16="http://schemas.microsoft.com/office/drawing/2014/main" val="499914439"/>
                  </a:ext>
                </a:extLst>
              </a:tr>
              <a:tr h="335904">
                <a:tc>
                  <a:txBody>
                    <a:bodyPr/>
                    <a:lstStyle/>
                    <a:p>
                      <a:pPr>
                        <a:lnSpc>
                          <a:spcPct val="107000"/>
                        </a:lnSpc>
                        <a:spcBef>
                          <a:spcPts val="1200"/>
                        </a:spcBef>
                        <a:spcAft>
                          <a:spcPts val="0"/>
                        </a:spcAft>
                      </a:pPr>
                      <a:r>
                        <a:rPr lang="en-US" sz="900">
                          <a:effectLst/>
                        </a:rPr>
                        <a:t>Actors: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2063" marR="42063" marT="42063" marB="42063"/>
                </a:tc>
                <a:tc gridSpan="2">
                  <a:txBody>
                    <a:bodyPr/>
                    <a:lstStyle/>
                    <a:p>
                      <a:pPr>
                        <a:lnSpc>
                          <a:spcPct val="107000"/>
                        </a:lnSpc>
                        <a:spcBef>
                          <a:spcPts val="1200"/>
                        </a:spcBef>
                        <a:spcAft>
                          <a:spcPts val="0"/>
                        </a:spcAft>
                      </a:pPr>
                      <a:r>
                        <a:rPr lang="en-US" sz="900">
                          <a:effectLst/>
                        </a:rPr>
                        <a:t>Admin.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2063" marR="42063" marT="42063" marB="42063"/>
                </a:tc>
                <a:tc hMerge="1">
                  <a:txBody>
                    <a:bodyPr/>
                    <a:lstStyle/>
                    <a:p>
                      <a:endParaRPr lang="en-US"/>
                    </a:p>
                  </a:txBody>
                  <a:tcPr/>
                </a:tc>
                <a:extLst>
                  <a:ext uri="{0D108BD9-81ED-4DB2-BD59-A6C34878D82A}">
                    <a16:rowId xmlns:a16="http://schemas.microsoft.com/office/drawing/2014/main" val="3708756787"/>
                  </a:ext>
                </a:extLst>
              </a:tr>
              <a:tr h="335904">
                <a:tc>
                  <a:txBody>
                    <a:bodyPr/>
                    <a:lstStyle/>
                    <a:p>
                      <a:pPr>
                        <a:lnSpc>
                          <a:spcPct val="107000"/>
                        </a:lnSpc>
                        <a:spcBef>
                          <a:spcPts val="1200"/>
                        </a:spcBef>
                        <a:spcAft>
                          <a:spcPts val="0"/>
                        </a:spcAft>
                      </a:pPr>
                      <a:r>
                        <a:rPr lang="en-US" sz="900">
                          <a:effectLst/>
                        </a:rPr>
                        <a:t>Precondition: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2063" marR="42063" marT="42063" marB="42063"/>
                </a:tc>
                <a:tc gridSpan="2">
                  <a:txBody>
                    <a:bodyPr/>
                    <a:lstStyle/>
                    <a:p>
                      <a:pPr>
                        <a:lnSpc>
                          <a:spcPct val="107000"/>
                        </a:lnSpc>
                        <a:spcBef>
                          <a:spcPts val="1200"/>
                        </a:spcBef>
                        <a:spcAft>
                          <a:spcPts val="0"/>
                        </a:spcAft>
                      </a:pPr>
                      <a:r>
                        <a:rPr lang="en-US" sz="900">
                          <a:effectLst/>
                        </a:rPr>
                        <a:t>Meal is existing in menu.</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2063" marR="42063" marT="42063" marB="42063"/>
                </a:tc>
                <a:tc hMerge="1">
                  <a:txBody>
                    <a:bodyPr/>
                    <a:lstStyle/>
                    <a:p>
                      <a:endParaRPr lang="en-US"/>
                    </a:p>
                  </a:txBody>
                  <a:tcPr/>
                </a:tc>
                <a:extLst>
                  <a:ext uri="{0D108BD9-81ED-4DB2-BD59-A6C34878D82A}">
                    <a16:rowId xmlns:a16="http://schemas.microsoft.com/office/drawing/2014/main" val="3035937741"/>
                  </a:ext>
                </a:extLst>
              </a:tr>
              <a:tr h="335904">
                <a:tc>
                  <a:txBody>
                    <a:bodyPr/>
                    <a:lstStyle/>
                    <a:p>
                      <a:pPr>
                        <a:lnSpc>
                          <a:spcPct val="107000"/>
                        </a:lnSpc>
                        <a:spcBef>
                          <a:spcPts val="1200"/>
                        </a:spcBef>
                        <a:spcAft>
                          <a:spcPts val="0"/>
                        </a:spcAft>
                      </a:pPr>
                      <a:r>
                        <a:rPr lang="en-US" sz="900">
                          <a:effectLst/>
                        </a:rPr>
                        <a:t>Postcondition: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2063" marR="42063" marT="42063" marB="42063"/>
                </a:tc>
                <a:tc gridSpan="2">
                  <a:txBody>
                    <a:bodyPr/>
                    <a:lstStyle/>
                    <a:p>
                      <a:pPr>
                        <a:lnSpc>
                          <a:spcPct val="107000"/>
                        </a:lnSpc>
                        <a:spcBef>
                          <a:spcPts val="1200"/>
                        </a:spcBef>
                        <a:spcAft>
                          <a:spcPts val="0"/>
                        </a:spcAft>
                      </a:pPr>
                      <a:r>
                        <a:rPr lang="en-US" sz="900">
                          <a:effectLst/>
                        </a:rPr>
                        <a:t>None.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2063" marR="42063" marT="42063" marB="42063"/>
                </a:tc>
                <a:tc hMerge="1">
                  <a:txBody>
                    <a:bodyPr/>
                    <a:lstStyle/>
                    <a:p>
                      <a:endParaRPr lang="en-US"/>
                    </a:p>
                  </a:txBody>
                  <a:tcPr/>
                </a:tc>
                <a:extLst>
                  <a:ext uri="{0D108BD9-81ED-4DB2-BD59-A6C34878D82A}">
                    <a16:rowId xmlns:a16="http://schemas.microsoft.com/office/drawing/2014/main" val="3930498199"/>
                  </a:ext>
                </a:extLst>
              </a:tr>
              <a:tr h="335904">
                <a:tc rowSpan="2">
                  <a:txBody>
                    <a:bodyPr/>
                    <a:lstStyle/>
                    <a:p>
                      <a:pPr>
                        <a:lnSpc>
                          <a:spcPct val="107000"/>
                        </a:lnSpc>
                        <a:spcBef>
                          <a:spcPts val="1200"/>
                        </a:spcBef>
                        <a:spcAft>
                          <a:spcPts val="0"/>
                        </a:spcAft>
                      </a:pPr>
                      <a:r>
                        <a:rPr lang="en-US" sz="900">
                          <a:effectLst/>
                        </a:rPr>
                        <a:t>Flow of activities: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2063" marR="42063" marT="42063" marB="42063"/>
                </a:tc>
                <a:tc>
                  <a:txBody>
                    <a:bodyPr/>
                    <a:lstStyle/>
                    <a:p>
                      <a:pPr algn="ctr">
                        <a:lnSpc>
                          <a:spcPct val="107000"/>
                        </a:lnSpc>
                        <a:spcBef>
                          <a:spcPts val="1200"/>
                        </a:spcBef>
                        <a:spcAft>
                          <a:spcPts val="0"/>
                        </a:spcAft>
                      </a:pPr>
                      <a:r>
                        <a:rPr lang="en-US" sz="900">
                          <a:effectLst/>
                        </a:rPr>
                        <a:t>Actor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2063" marR="42063" marT="42063" marB="42063"/>
                </a:tc>
                <a:tc>
                  <a:txBody>
                    <a:bodyPr/>
                    <a:lstStyle/>
                    <a:p>
                      <a:pPr algn="ctr">
                        <a:lnSpc>
                          <a:spcPct val="107000"/>
                        </a:lnSpc>
                        <a:spcBef>
                          <a:spcPts val="1200"/>
                        </a:spcBef>
                        <a:spcAft>
                          <a:spcPts val="0"/>
                        </a:spcAft>
                      </a:pPr>
                      <a:r>
                        <a:rPr lang="en-US" sz="900">
                          <a:effectLst/>
                        </a:rPr>
                        <a:t>System</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8412" marR="8412" marT="8412" marB="8412"/>
                </a:tc>
                <a:extLst>
                  <a:ext uri="{0D108BD9-81ED-4DB2-BD59-A6C34878D82A}">
                    <a16:rowId xmlns:a16="http://schemas.microsoft.com/office/drawing/2014/main" val="1716080487"/>
                  </a:ext>
                </a:extLst>
              </a:tr>
              <a:tr h="2155996">
                <a:tc vMerge="1">
                  <a:txBody>
                    <a:bodyPr/>
                    <a:lstStyle/>
                    <a:p>
                      <a:endParaRPr lang="en-US"/>
                    </a:p>
                  </a:txBody>
                  <a:tcPr/>
                </a:tc>
                <a:tc>
                  <a:txBody>
                    <a:bodyPr/>
                    <a:lstStyle/>
                    <a:p>
                      <a:pPr>
                        <a:lnSpc>
                          <a:spcPct val="107000"/>
                        </a:lnSpc>
                        <a:spcBef>
                          <a:spcPts val="1200"/>
                        </a:spcBef>
                        <a:spcAft>
                          <a:spcPts val="0"/>
                        </a:spcAft>
                      </a:pPr>
                      <a:r>
                        <a:rPr lang="en-US" sz="900">
                          <a:effectLst/>
                        </a:rPr>
                        <a:t>1. Admin initiates desire to delete a meal </a:t>
                      </a:r>
                    </a:p>
                    <a:p>
                      <a:pPr>
                        <a:lnSpc>
                          <a:spcPct val="107000"/>
                        </a:lnSpc>
                        <a:spcBef>
                          <a:spcPts val="1200"/>
                        </a:spcBef>
                        <a:spcAft>
                          <a:spcPts val="0"/>
                        </a:spcAft>
                      </a:pPr>
                      <a:r>
                        <a:rPr lang="en-US" sz="900">
                          <a:effectLst/>
                        </a:rPr>
                        <a:t>2. Admin selects a meal to remove from the menu.</a:t>
                      </a:r>
                    </a:p>
                    <a:p>
                      <a:pPr>
                        <a:lnSpc>
                          <a:spcPct val="107000"/>
                        </a:lnSpc>
                        <a:spcBef>
                          <a:spcPts val="1200"/>
                        </a:spcBef>
                        <a:spcAft>
                          <a:spcPts val="0"/>
                        </a:spcAft>
                      </a:pPr>
                      <a:r>
                        <a:rPr lang="en-US" sz="900">
                          <a:effectLst/>
                        </a:rPr>
                        <a:t>3. Admin confirms removing the meal.</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2063" marR="42063" marT="42063" marB="42063"/>
                </a:tc>
                <a:tc>
                  <a:txBody>
                    <a:bodyPr/>
                    <a:lstStyle/>
                    <a:p>
                      <a:pPr>
                        <a:lnSpc>
                          <a:spcPct val="107000"/>
                        </a:lnSpc>
                        <a:spcBef>
                          <a:spcPts val="1200"/>
                        </a:spcBef>
                        <a:spcAft>
                          <a:spcPts val="0"/>
                        </a:spcAft>
                      </a:pPr>
                      <a:r>
                        <a:rPr lang="en-US" sz="900">
                          <a:effectLst/>
                        </a:rPr>
                        <a:t>1.1 System starts deleting a meal.</a:t>
                      </a:r>
                    </a:p>
                    <a:p>
                      <a:pPr>
                        <a:lnSpc>
                          <a:spcPct val="107000"/>
                        </a:lnSpc>
                        <a:spcBef>
                          <a:spcPts val="1200"/>
                        </a:spcBef>
                        <a:spcAft>
                          <a:spcPts val="0"/>
                        </a:spcAft>
                      </a:pPr>
                      <a:r>
                        <a:rPr lang="en-US" sz="900">
                          <a:effectLst/>
                        </a:rPr>
                        <a:t>1.2 System displays the menu.</a:t>
                      </a:r>
                    </a:p>
                    <a:p>
                      <a:pPr>
                        <a:lnSpc>
                          <a:spcPct val="107000"/>
                        </a:lnSpc>
                        <a:spcBef>
                          <a:spcPts val="1200"/>
                        </a:spcBef>
                        <a:spcAft>
                          <a:spcPts val="0"/>
                        </a:spcAft>
                      </a:pPr>
                      <a:r>
                        <a:rPr lang="en-US" sz="900">
                          <a:effectLst/>
                        </a:rPr>
                        <a:t>2.1 System returns confirmation for removing the meal.</a:t>
                      </a:r>
                    </a:p>
                    <a:p>
                      <a:pPr>
                        <a:lnSpc>
                          <a:spcPct val="107000"/>
                        </a:lnSpc>
                        <a:spcBef>
                          <a:spcPts val="1200"/>
                        </a:spcBef>
                        <a:spcAft>
                          <a:spcPts val="0"/>
                        </a:spcAft>
                      </a:pPr>
                      <a:r>
                        <a:rPr lang="en-US" sz="900">
                          <a:effectLst/>
                        </a:rPr>
                        <a:t>3.1 System receives confirmation.</a:t>
                      </a:r>
                    </a:p>
                    <a:p>
                      <a:pPr>
                        <a:lnSpc>
                          <a:spcPct val="107000"/>
                        </a:lnSpc>
                        <a:spcBef>
                          <a:spcPts val="1200"/>
                        </a:spcBef>
                        <a:spcAft>
                          <a:spcPts val="0"/>
                        </a:spcAft>
                      </a:pPr>
                      <a:r>
                        <a:rPr lang="en-US" sz="900">
                          <a:effectLst/>
                        </a:rPr>
                        <a:t>3.2 System removes the meal and keeps data related to the meal in the database.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8412" marR="8412" marT="8412" marB="8412"/>
                </a:tc>
                <a:extLst>
                  <a:ext uri="{0D108BD9-81ED-4DB2-BD59-A6C34878D82A}">
                    <a16:rowId xmlns:a16="http://schemas.microsoft.com/office/drawing/2014/main" val="1707212045"/>
                  </a:ext>
                </a:extLst>
              </a:tr>
              <a:tr h="335904">
                <a:tc>
                  <a:txBody>
                    <a:bodyPr/>
                    <a:lstStyle/>
                    <a:p>
                      <a:pPr>
                        <a:lnSpc>
                          <a:spcPct val="107000"/>
                        </a:lnSpc>
                        <a:spcBef>
                          <a:spcPts val="1200"/>
                        </a:spcBef>
                        <a:spcAft>
                          <a:spcPts val="0"/>
                        </a:spcAft>
                      </a:pPr>
                      <a:r>
                        <a:rPr lang="en-US" sz="900">
                          <a:effectLst/>
                        </a:rPr>
                        <a:t>Exception conditions: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2063" marR="42063" marT="42063" marB="42063"/>
                </a:tc>
                <a:tc gridSpan="2">
                  <a:txBody>
                    <a:bodyPr/>
                    <a:lstStyle/>
                    <a:p>
                      <a:pPr>
                        <a:lnSpc>
                          <a:spcPct val="107000"/>
                        </a:lnSpc>
                      </a:pPr>
                      <a:endParaRPr lang="en-US" sz="900" dirty="0">
                        <a:effectLst/>
                        <a:latin typeface="Calibri" panose="020F0502020204030204" pitchFamily="34" charset="0"/>
                        <a:cs typeface="Arial" panose="020B0604020202020204" pitchFamily="34" charset="0"/>
                      </a:endParaRPr>
                    </a:p>
                  </a:txBody>
                  <a:tcPr marL="42063" marR="42063" marT="42063" marB="42063"/>
                </a:tc>
                <a:tc hMerge="1">
                  <a:txBody>
                    <a:bodyPr/>
                    <a:lstStyle/>
                    <a:p>
                      <a:endParaRPr lang="en-US"/>
                    </a:p>
                  </a:txBody>
                  <a:tcPr/>
                </a:tc>
                <a:extLst>
                  <a:ext uri="{0D108BD9-81ED-4DB2-BD59-A6C34878D82A}">
                    <a16:rowId xmlns:a16="http://schemas.microsoft.com/office/drawing/2014/main" val="2854122108"/>
                  </a:ext>
                </a:extLst>
              </a:tr>
            </a:tbl>
          </a:graphicData>
        </a:graphic>
      </p:graphicFrame>
    </p:spTree>
    <p:extLst>
      <p:ext uri="{BB962C8B-B14F-4D97-AF65-F5344CB8AC3E}">
        <p14:creationId xmlns:p14="http://schemas.microsoft.com/office/powerpoint/2010/main" val="467772990"/>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16953" y="885582"/>
            <a:ext cx="3074047" cy="1020232"/>
          </a:xfrm>
        </p:spPr>
        <p:txBody>
          <a:bodyPr>
            <a:noAutofit/>
          </a:bodyPr>
          <a:lstStyle/>
          <a:p>
            <a:pPr>
              <a:lnSpc>
                <a:spcPct val="90000"/>
              </a:lnSpc>
            </a:pPr>
            <a:r>
              <a:rPr lang="en-US" sz="2500" b="1" dirty="0">
                <a:solidFill>
                  <a:srgbClr val="EBEBEB"/>
                </a:solidFill>
              </a:rPr>
              <a:t>Scenario for Add new offer use case</a:t>
            </a:r>
          </a:p>
        </p:txBody>
      </p:sp>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graphicFrame>
        <p:nvGraphicFramePr>
          <p:cNvPr id="7" name="Content Placeholder 3">
            <a:extLst>
              <a:ext uri="{FF2B5EF4-FFF2-40B4-BE49-F238E27FC236}">
                <a16:creationId xmlns:a16="http://schemas.microsoft.com/office/drawing/2014/main" id="{C13C8A2E-A080-44B0-9D1A-706918441E78}"/>
              </a:ext>
            </a:extLst>
          </p:cNvPr>
          <p:cNvGraphicFramePr>
            <a:graphicFrameLocks/>
          </p:cNvGraphicFramePr>
          <p:nvPr>
            <p:extLst>
              <p:ext uri="{D42A27DB-BD31-4B8C-83A1-F6EECF244321}">
                <p14:modId xmlns:p14="http://schemas.microsoft.com/office/powerpoint/2010/main" val="923696608"/>
              </p:ext>
            </p:extLst>
          </p:nvPr>
        </p:nvGraphicFramePr>
        <p:xfrm>
          <a:off x="5194607" y="1395698"/>
          <a:ext cx="6765574" cy="4814604"/>
        </p:xfrm>
        <a:graphic>
          <a:graphicData uri="http://schemas.openxmlformats.org/drawingml/2006/table">
            <a:tbl>
              <a:tblPr firstRow="1" firstCol="1" bandRow="1">
                <a:tableStyleId>{5C22544A-7EE6-4342-B048-85BDC9FD1C3A}</a:tableStyleId>
              </a:tblPr>
              <a:tblGrid>
                <a:gridCol w="1020122">
                  <a:extLst>
                    <a:ext uri="{9D8B030D-6E8A-4147-A177-3AD203B41FA5}">
                      <a16:colId xmlns:a16="http://schemas.microsoft.com/office/drawing/2014/main" val="2389194402"/>
                    </a:ext>
                  </a:extLst>
                </a:gridCol>
                <a:gridCol w="2456299">
                  <a:extLst>
                    <a:ext uri="{9D8B030D-6E8A-4147-A177-3AD203B41FA5}">
                      <a16:colId xmlns:a16="http://schemas.microsoft.com/office/drawing/2014/main" val="3051312595"/>
                    </a:ext>
                  </a:extLst>
                </a:gridCol>
                <a:gridCol w="3289153">
                  <a:extLst>
                    <a:ext uri="{9D8B030D-6E8A-4147-A177-3AD203B41FA5}">
                      <a16:colId xmlns:a16="http://schemas.microsoft.com/office/drawing/2014/main" val="3329801005"/>
                    </a:ext>
                  </a:extLst>
                </a:gridCol>
              </a:tblGrid>
              <a:tr h="237611">
                <a:tc>
                  <a:txBody>
                    <a:bodyPr/>
                    <a:lstStyle/>
                    <a:p>
                      <a:pPr>
                        <a:lnSpc>
                          <a:spcPct val="107000"/>
                        </a:lnSpc>
                        <a:spcBef>
                          <a:spcPts val="1200"/>
                        </a:spcBef>
                        <a:spcAft>
                          <a:spcPts val="0"/>
                        </a:spcAft>
                      </a:pPr>
                      <a:r>
                        <a:rPr lang="en-US" sz="900">
                          <a:effectLst/>
                        </a:rPr>
                        <a:t>Use case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26742" marR="26742" marT="26742" marB="26742"/>
                </a:tc>
                <a:tc gridSpan="2">
                  <a:txBody>
                    <a:bodyPr/>
                    <a:lstStyle/>
                    <a:p>
                      <a:pPr>
                        <a:lnSpc>
                          <a:spcPct val="107000"/>
                        </a:lnSpc>
                        <a:spcBef>
                          <a:spcPts val="1200"/>
                        </a:spcBef>
                        <a:spcAft>
                          <a:spcPts val="0"/>
                        </a:spcAft>
                      </a:pPr>
                      <a:r>
                        <a:rPr lang="en-US" sz="900">
                          <a:effectLst/>
                        </a:rPr>
                        <a:t>Add new offer.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26742" marR="26742" marT="26742" marB="26742"/>
                </a:tc>
                <a:tc hMerge="1">
                  <a:txBody>
                    <a:bodyPr/>
                    <a:lstStyle/>
                    <a:p>
                      <a:endParaRPr lang="en-US"/>
                    </a:p>
                  </a:txBody>
                  <a:tcPr/>
                </a:tc>
                <a:extLst>
                  <a:ext uri="{0D108BD9-81ED-4DB2-BD59-A6C34878D82A}">
                    <a16:rowId xmlns:a16="http://schemas.microsoft.com/office/drawing/2014/main" val="2668313756"/>
                  </a:ext>
                </a:extLst>
              </a:tr>
              <a:tr h="237611">
                <a:tc>
                  <a:txBody>
                    <a:bodyPr/>
                    <a:lstStyle/>
                    <a:p>
                      <a:pPr>
                        <a:lnSpc>
                          <a:spcPct val="107000"/>
                        </a:lnSpc>
                        <a:spcBef>
                          <a:spcPts val="1200"/>
                        </a:spcBef>
                        <a:spcAft>
                          <a:spcPts val="0"/>
                        </a:spcAft>
                      </a:pPr>
                      <a:r>
                        <a:rPr lang="en-US" sz="900">
                          <a:effectLst/>
                        </a:rPr>
                        <a:t>Actors: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26742" marR="26742" marT="26742" marB="26742"/>
                </a:tc>
                <a:tc gridSpan="2">
                  <a:txBody>
                    <a:bodyPr/>
                    <a:lstStyle/>
                    <a:p>
                      <a:pPr>
                        <a:lnSpc>
                          <a:spcPct val="107000"/>
                        </a:lnSpc>
                        <a:spcBef>
                          <a:spcPts val="1200"/>
                        </a:spcBef>
                        <a:spcAft>
                          <a:spcPts val="0"/>
                        </a:spcAft>
                      </a:pPr>
                      <a:r>
                        <a:rPr lang="en-US" sz="900">
                          <a:effectLst/>
                        </a:rPr>
                        <a:t>Admin.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26742" marR="26742" marT="26742" marB="26742"/>
                </a:tc>
                <a:tc hMerge="1">
                  <a:txBody>
                    <a:bodyPr/>
                    <a:lstStyle/>
                    <a:p>
                      <a:endParaRPr lang="en-US"/>
                    </a:p>
                  </a:txBody>
                  <a:tcPr/>
                </a:tc>
                <a:extLst>
                  <a:ext uri="{0D108BD9-81ED-4DB2-BD59-A6C34878D82A}">
                    <a16:rowId xmlns:a16="http://schemas.microsoft.com/office/drawing/2014/main" val="1656828631"/>
                  </a:ext>
                </a:extLst>
              </a:tr>
              <a:tr h="237611">
                <a:tc>
                  <a:txBody>
                    <a:bodyPr/>
                    <a:lstStyle/>
                    <a:p>
                      <a:pPr>
                        <a:lnSpc>
                          <a:spcPct val="107000"/>
                        </a:lnSpc>
                        <a:spcBef>
                          <a:spcPts val="1200"/>
                        </a:spcBef>
                        <a:spcAft>
                          <a:spcPts val="0"/>
                        </a:spcAft>
                      </a:pPr>
                      <a:r>
                        <a:rPr lang="en-US" sz="900">
                          <a:effectLst/>
                        </a:rPr>
                        <a:t>Precondition: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26742" marR="26742" marT="26742" marB="26742"/>
                </a:tc>
                <a:tc gridSpan="2">
                  <a:txBody>
                    <a:bodyPr/>
                    <a:lstStyle/>
                    <a:p>
                      <a:pPr>
                        <a:lnSpc>
                          <a:spcPct val="107000"/>
                        </a:lnSpc>
                        <a:spcBef>
                          <a:spcPts val="1200"/>
                        </a:spcBef>
                        <a:spcAft>
                          <a:spcPts val="0"/>
                        </a:spcAft>
                      </a:pPr>
                      <a:r>
                        <a:rPr lang="en-US" sz="900">
                          <a:effectLst/>
                        </a:rPr>
                        <a:t>1.The offer should be added to an existing meal.</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26742" marR="26742" marT="26742" marB="26742"/>
                </a:tc>
                <a:tc hMerge="1">
                  <a:txBody>
                    <a:bodyPr/>
                    <a:lstStyle/>
                    <a:p>
                      <a:endParaRPr lang="en-US"/>
                    </a:p>
                  </a:txBody>
                  <a:tcPr/>
                </a:tc>
                <a:extLst>
                  <a:ext uri="{0D108BD9-81ED-4DB2-BD59-A6C34878D82A}">
                    <a16:rowId xmlns:a16="http://schemas.microsoft.com/office/drawing/2014/main" val="1667157113"/>
                  </a:ext>
                </a:extLst>
              </a:tr>
              <a:tr h="237611">
                <a:tc>
                  <a:txBody>
                    <a:bodyPr/>
                    <a:lstStyle/>
                    <a:p>
                      <a:pPr>
                        <a:lnSpc>
                          <a:spcPct val="107000"/>
                        </a:lnSpc>
                        <a:spcBef>
                          <a:spcPts val="1200"/>
                        </a:spcBef>
                        <a:spcAft>
                          <a:spcPts val="0"/>
                        </a:spcAft>
                      </a:pPr>
                      <a:r>
                        <a:rPr lang="en-US" sz="900">
                          <a:effectLst/>
                        </a:rPr>
                        <a:t>Postcondition: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26742" marR="26742" marT="26742" marB="26742"/>
                </a:tc>
                <a:tc gridSpan="2">
                  <a:txBody>
                    <a:bodyPr/>
                    <a:lstStyle/>
                    <a:p>
                      <a:pPr>
                        <a:lnSpc>
                          <a:spcPct val="107000"/>
                        </a:lnSpc>
                        <a:spcBef>
                          <a:spcPts val="1200"/>
                        </a:spcBef>
                        <a:spcAft>
                          <a:spcPts val="0"/>
                        </a:spcAft>
                      </a:pPr>
                      <a:r>
                        <a:rPr lang="en-US" sz="900">
                          <a:effectLst/>
                        </a:rPr>
                        <a:t>1.The offer is terminated by the system after a time assigned by the admin.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26742" marR="26742" marT="26742" marB="26742"/>
                </a:tc>
                <a:tc hMerge="1">
                  <a:txBody>
                    <a:bodyPr/>
                    <a:lstStyle/>
                    <a:p>
                      <a:endParaRPr lang="en-US"/>
                    </a:p>
                  </a:txBody>
                  <a:tcPr/>
                </a:tc>
                <a:extLst>
                  <a:ext uri="{0D108BD9-81ED-4DB2-BD59-A6C34878D82A}">
                    <a16:rowId xmlns:a16="http://schemas.microsoft.com/office/drawing/2014/main" val="41196618"/>
                  </a:ext>
                </a:extLst>
              </a:tr>
              <a:tr h="237611">
                <a:tc rowSpan="2">
                  <a:txBody>
                    <a:bodyPr/>
                    <a:lstStyle/>
                    <a:p>
                      <a:pPr>
                        <a:lnSpc>
                          <a:spcPct val="107000"/>
                        </a:lnSpc>
                        <a:spcBef>
                          <a:spcPts val="1200"/>
                        </a:spcBef>
                        <a:spcAft>
                          <a:spcPts val="0"/>
                        </a:spcAft>
                      </a:pPr>
                      <a:r>
                        <a:rPr lang="en-US" sz="900">
                          <a:effectLst/>
                        </a:rPr>
                        <a:t>Flow of activities: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26742" marR="26742" marT="26742" marB="26742"/>
                </a:tc>
                <a:tc>
                  <a:txBody>
                    <a:bodyPr/>
                    <a:lstStyle/>
                    <a:p>
                      <a:pPr>
                        <a:lnSpc>
                          <a:spcPct val="107000"/>
                        </a:lnSpc>
                        <a:spcBef>
                          <a:spcPts val="1200"/>
                        </a:spcBef>
                        <a:spcAft>
                          <a:spcPts val="0"/>
                        </a:spcAft>
                      </a:pPr>
                      <a:r>
                        <a:rPr lang="en-US" sz="900">
                          <a:effectLst/>
                        </a:rPr>
                        <a:t>Actor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26742" marR="26742" marT="26742" marB="26742"/>
                </a:tc>
                <a:tc>
                  <a:txBody>
                    <a:bodyPr/>
                    <a:lstStyle/>
                    <a:p>
                      <a:pPr>
                        <a:lnSpc>
                          <a:spcPct val="107000"/>
                        </a:lnSpc>
                        <a:spcBef>
                          <a:spcPts val="1200"/>
                        </a:spcBef>
                        <a:spcAft>
                          <a:spcPts val="0"/>
                        </a:spcAft>
                      </a:pPr>
                      <a:r>
                        <a:rPr lang="en-US" sz="900">
                          <a:effectLst/>
                        </a:rPr>
                        <a:t>System</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49" marR="5349" marT="5349" marB="5349"/>
                </a:tc>
                <a:extLst>
                  <a:ext uri="{0D108BD9-81ED-4DB2-BD59-A6C34878D82A}">
                    <a16:rowId xmlns:a16="http://schemas.microsoft.com/office/drawing/2014/main" val="3547568653"/>
                  </a:ext>
                </a:extLst>
              </a:tr>
              <a:tr h="2276573">
                <a:tc vMerge="1">
                  <a:txBody>
                    <a:bodyPr/>
                    <a:lstStyle/>
                    <a:p>
                      <a:endParaRPr lang="en-US"/>
                    </a:p>
                  </a:txBody>
                  <a:tcPr/>
                </a:tc>
                <a:tc>
                  <a:txBody>
                    <a:bodyPr/>
                    <a:lstStyle/>
                    <a:p>
                      <a:pPr>
                        <a:lnSpc>
                          <a:spcPct val="107000"/>
                        </a:lnSpc>
                        <a:spcBef>
                          <a:spcPts val="1200"/>
                        </a:spcBef>
                        <a:spcAft>
                          <a:spcPts val="0"/>
                        </a:spcAft>
                      </a:pPr>
                      <a:r>
                        <a:rPr lang="en-US" sz="900" dirty="0">
                          <a:effectLst/>
                        </a:rPr>
                        <a:t>1. Admin selects a meal for adding an offer to the meal.</a:t>
                      </a:r>
                    </a:p>
                    <a:p>
                      <a:pPr>
                        <a:lnSpc>
                          <a:spcPct val="107000"/>
                        </a:lnSpc>
                        <a:spcBef>
                          <a:spcPts val="1200"/>
                        </a:spcBef>
                        <a:spcAft>
                          <a:spcPts val="0"/>
                        </a:spcAft>
                      </a:pPr>
                      <a:r>
                        <a:rPr lang="en-US" sz="900" dirty="0">
                          <a:effectLst/>
                        </a:rPr>
                        <a:t>2. Admin enters the discount percentage. </a:t>
                      </a:r>
                    </a:p>
                    <a:p>
                      <a:pPr>
                        <a:lnSpc>
                          <a:spcPct val="107000"/>
                        </a:lnSpc>
                        <a:spcBef>
                          <a:spcPts val="1200"/>
                        </a:spcBef>
                        <a:spcAft>
                          <a:spcPts val="0"/>
                        </a:spcAft>
                      </a:pPr>
                      <a:r>
                        <a:rPr lang="en-US" sz="900" dirty="0">
                          <a:effectLst/>
                        </a:rPr>
                        <a:t>3. Admin enters the duration of the offer.</a:t>
                      </a:r>
                    </a:p>
                    <a:p>
                      <a:pPr>
                        <a:lnSpc>
                          <a:spcPct val="107000"/>
                        </a:lnSpc>
                        <a:spcBef>
                          <a:spcPts val="1200"/>
                        </a:spcBef>
                        <a:spcAft>
                          <a:spcPts val="0"/>
                        </a:spcAft>
                      </a:pPr>
                      <a:r>
                        <a:rPr lang="en-US" sz="900" dirty="0">
                          <a:effectLst/>
                        </a:rPr>
                        <a:t>4. Admin verifies returned valid data.</a:t>
                      </a:r>
                    </a:p>
                    <a:p>
                      <a:pPr>
                        <a:lnSpc>
                          <a:spcPct val="107000"/>
                        </a:lnSpc>
                        <a:spcBef>
                          <a:spcPts val="1200"/>
                        </a:spcBef>
                        <a:spcAft>
                          <a:spcPts val="0"/>
                        </a:spcAft>
                      </a:pPr>
                      <a:r>
                        <a:rPr lang="en-US" sz="900" dirty="0">
                          <a:effectLst/>
                        </a:rPr>
                        <a:t>5. Admin confirm valid data.</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26742" marR="26742" marT="26742" marB="26742"/>
                </a:tc>
                <a:tc>
                  <a:txBody>
                    <a:bodyPr/>
                    <a:lstStyle/>
                    <a:p>
                      <a:pPr>
                        <a:lnSpc>
                          <a:spcPct val="107000"/>
                        </a:lnSpc>
                        <a:spcBef>
                          <a:spcPts val="1200"/>
                        </a:spcBef>
                        <a:spcAft>
                          <a:spcPts val="0"/>
                        </a:spcAft>
                      </a:pPr>
                      <a:r>
                        <a:rPr lang="en-US" sz="900" dirty="0">
                          <a:effectLst/>
                        </a:rPr>
                        <a:t>1.1 System starts to add an offer for the meal.</a:t>
                      </a:r>
                    </a:p>
                    <a:p>
                      <a:pPr>
                        <a:lnSpc>
                          <a:spcPct val="107000"/>
                        </a:lnSpc>
                        <a:spcBef>
                          <a:spcPts val="1200"/>
                        </a:spcBef>
                        <a:spcAft>
                          <a:spcPts val="0"/>
                        </a:spcAft>
                      </a:pPr>
                      <a:r>
                        <a:rPr lang="en-US" sz="900" dirty="0">
                          <a:effectLst/>
                        </a:rPr>
                        <a:t>2.1 System adds the discount to the meal’s prince showing the customer the normal price and the offered one. </a:t>
                      </a:r>
                    </a:p>
                    <a:p>
                      <a:pPr>
                        <a:lnSpc>
                          <a:spcPct val="107000"/>
                        </a:lnSpc>
                        <a:spcBef>
                          <a:spcPts val="1200"/>
                        </a:spcBef>
                        <a:spcAft>
                          <a:spcPts val="0"/>
                        </a:spcAft>
                      </a:pPr>
                      <a:r>
                        <a:rPr lang="en-US" sz="900" dirty="0">
                          <a:effectLst/>
                        </a:rPr>
                        <a:t>3.1 System adds duration to the offer and shows the remaining time of the offer until canceling the offer.</a:t>
                      </a:r>
                    </a:p>
                    <a:p>
                      <a:pPr>
                        <a:lnSpc>
                          <a:spcPct val="107000"/>
                        </a:lnSpc>
                        <a:spcBef>
                          <a:spcPts val="1200"/>
                        </a:spcBef>
                        <a:spcAft>
                          <a:spcPts val="0"/>
                        </a:spcAft>
                      </a:pPr>
                      <a:r>
                        <a:rPr lang="en-US" sz="900" dirty="0">
                          <a:effectLst/>
                        </a:rPr>
                        <a:t>3.2 System return valid data for confirmation.</a:t>
                      </a:r>
                    </a:p>
                    <a:p>
                      <a:pPr>
                        <a:lnSpc>
                          <a:spcPct val="107000"/>
                        </a:lnSpc>
                        <a:spcBef>
                          <a:spcPts val="1200"/>
                        </a:spcBef>
                        <a:spcAft>
                          <a:spcPts val="0"/>
                        </a:spcAft>
                      </a:pPr>
                      <a:r>
                        <a:rPr lang="en-US" sz="900" dirty="0">
                          <a:effectLst/>
                        </a:rPr>
                        <a:t>5.1 System receives confirmation.</a:t>
                      </a:r>
                    </a:p>
                    <a:p>
                      <a:pPr>
                        <a:lnSpc>
                          <a:spcPct val="107000"/>
                        </a:lnSpc>
                        <a:spcBef>
                          <a:spcPts val="1200"/>
                        </a:spcBef>
                        <a:spcAft>
                          <a:spcPts val="0"/>
                        </a:spcAft>
                      </a:pPr>
                      <a:r>
                        <a:rPr lang="en-US" sz="900" dirty="0">
                          <a:effectLst/>
                        </a:rPr>
                        <a:t>5.2 System finishes adding offer.</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349" marR="5349" marT="5349" marB="5349"/>
                </a:tc>
                <a:extLst>
                  <a:ext uri="{0D108BD9-81ED-4DB2-BD59-A6C34878D82A}">
                    <a16:rowId xmlns:a16="http://schemas.microsoft.com/office/drawing/2014/main" val="394463626"/>
                  </a:ext>
                </a:extLst>
              </a:tr>
              <a:tr h="1349976">
                <a:tc>
                  <a:txBody>
                    <a:bodyPr/>
                    <a:lstStyle/>
                    <a:p>
                      <a:pPr>
                        <a:lnSpc>
                          <a:spcPct val="107000"/>
                        </a:lnSpc>
                        <a:spcBef>
                          <a:spcPts val="1200"/>
                        </a:spcBef>
                        <a:spcAft>
                          <a:spcPts val="0"/>
                        </a:spcAft>
                      </a:pPr>
                      <a:r>
                        <a:rPr lang="en-US" sz="900">
                          <a:effectLst/>
                        </a:rPr>
                        <a:t>Exception conditions: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26742" marR="26742" marT="26742" marB="26742"/>
                </a:tc>
                <a:tc gridSpan="2">
                  <a:txBody>
                    <a:bodyPr/>
                    <a:lstStyle/>
                    <a:p>
                      <a:pPr>
                        <a:lnSpc>
                          <a:spcPct val="107000"/>
                        </a:lnSpc>
                        <a:spcBef>
                          <a:spcPts val="1200"/>
                        </a:spcBef>
                        <a:spcAft>
                          <a:spcPts val="0"/>
                        </a:spcAft>
                      </a:pPr>
                      <a:r>
                        <a:rPr lang="en-US" sz="900" dirty="0">
                          <a:effectLst/>
                        </a:rPr>
                        <a:t>1.if the offer is added to non existing meal, then </a:t>
                      </a:r>
                    </a:p>
                    <a:p>
                      <a:pPr>
                        <a:lnSpc>
                          <a:spcPct val="107000"/>
                        </a:lnSpc>
                        <a:spcBef>
                          <a:spcPts val="1200"/>
                        </a:spcBef>
                        <a:spcAft>
                          <a:spcPts val="0"/>
                        </a:spcAft>
                      </a:pPr>
                      <a:r>
                        <a:rPr lang="en-US" sz="900" dirty="0" err="1">
                          <a:effectLst/>
                        </a:rPr>
                        <a:t>a.the</a:t>
                      </a:r>
                      <a:r>
                        <a:rPr lang="en-US" sz="900" dirty="0">
                          <a:effectLst/>
                        </a:rPr>
                        <a:t> system notify the admin that the offer can’t be applied.</a:t>
                      </a:r>
                    </a:p>
                    <a:p>
                      <a:pPr>
                        <a:lnSpc>
                          <a:spcPct val="107000"/>
                        </a:lnSpc>
                        <a:spcBef>
                          <a:spcPts val="1200"/>
                        </a:spcBef>
                        <a:spcAft>
                          <a:spcPts val="0"/>
                        </a:spcAft>
                      </a:pPr>
                      <a:r>
                        <a:rPr lang="en-US" sz="900" dirty="0">
                          <a:effectLst/>
                        </a:rPr>
                        <a:t>4.1 if admin refuses the returned </a:t>
                      </a:r>
                      <a:r>
                        <a:rPr lang="en-US" sz="900" dirty="0" err="1">
                          <a:effectLst/>
                        </a:rPr>
                        <a:t>data,then</a:t>
                      </a:r>
                      <a:endParaRPr lang="en-US" sz="900" dirty="0">
                        <a:effectLst/>
                      </a:endParaRPr>
                    </a:p>
                    <a:p>
                      <a:pPr marL="342900" lvl="0" indent="-342900" fontAlgn="base">
                        <a:lnSpc>
                          <a:spcPct val="107000"/>
                        </a:lnSpc>
                        <a:spcBef>
                          <a:spcPts val="1200"/>
                        </a:spcBef>
                        <a:spcAft>
                          <a:spcPts val="0"/>
                        </a:spcAft>
                        <a:buFont typeface="+mj-lt"/>
                        <a:buAutoNum type="alphaLcPeriod"/>
                      </a:pPr>
                      <a:r>
                        <a:rPr lang="en-US" sz="900" dirty="0">
                          <a:effectLst/>
                        </a:rPr>
                        <a:t>admin can terminate the process.</a:t>
                      </a:r>
                    </a:p>
                    <a:p>
                      <a:pPr marL="342900" lvl="0" indent="-342900" fontAlgn="base">
                        <a:lnSpc>
                          <a:spcPct val="107000"/>
                        </a:lnSpc>
                        <a:spcAft>
                          <a:spcPts val="0"/>
                        </a:spcAft>
                        <a:buFont typeface="+mj-lt"/>
                        <a:buAutoNum type="alphaLcPeriod"/>
                      </a:pPr>
                      <a:r>
                        <a:rPr lang="en-US" sz="900" dirty="0">
                          <a:effectLst/>
                        </a:rPr>
                        <a:t>admin can change the inserted data.</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26742" marR="26742" marT="26742" marB="26742"/>
                </a:tc>
                <a:tc hMerge="1">
                  <a:txBody>
                    <a:bodyPr/>
                    <a:lstStyle/>
                    <a:p>
                      <a:endParaRPr lang="en-US"/>
                    </a:p>
                  </a:txBody>
                  <a:tcPr/>
                </a:tc>
                <a:extLst>
                  <a:ext uri="{0D108BD9-81ED-4DB2-BD59-A6C34878D82A}">
                    <a16:rowId xmlns:a16="http://schemas.microsoft.com/office/drawing/2014/main" val="2890133643"/>
                  </a:ext>
                </a:extLst>
              </a:tr>
            </a:tbl>
          </a:graphicData>
        </a:graphic>
      </p:graphicFrame>
    </p:spTree>
    <p:extLst>
      <p:ext uri="{BB962C8B-B14F-4D97-AF65-F5344CB8AC3E}">
        <p14:creationId xmlns:p14="http://schemas.microsoft.com/office/powerpoint/2010/main" val="2051617527"/>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5" name="Freeform: Shape 14">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068388" y="1022352"/>
            <a:ext cx="2942210" cy="1020232"/>
          </a:xfrm>
        </p:spPr>
        <p:txBody>
          <a:bodyPr>
            <a:normAutofit fontScale="90000"/>
          </a:bodyPr>
          <a:lstStyle/>
          <a:p>
            <a:pPr>
              <a:lnSpc>
                <a:spcPct val="90000"/>
              </a:lnSpc>
            </a:pPr>
            <a:r>
              <a:rPr lang="en-US" sz="2800" b="1" dirty="0">
                <a:solidFill>
                  <a:srgbClr val="EBEBEB"/>
                </a:solidFill>
              </a:rPr>
              <a:t>Scenario for Look up for meal use case</a:t>
            </a:r>
          </a:p>
        </p:txBody>
      </p:sp>
      <p:sp>
        <p:nvSpPr>
          <p:cNvPr id="19" name="Rectangle 18">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graphicFrame>
        <p:nvGraphicFramePr>
          <p:cNvPr id="8" name="Content Placeholder 4">
            <a:extLst>
              <a:ext uri="{FF2B5EF4-FFF2-40B4-BE49-F238E27FC236}">
                <a16:creationId xmlns:a16="http://schemas.microsoft.com/office/drawing/2014/main" id="{5B2BD394-7432-4AB6-984E-5136F2483017}"/>
              </a:ext>
            </a:extLst>
          </p:cNvPr>
          <p:cNvGraphicFramePr>
            <a:graphicFrameLocks/>
          </p:cNvGraphicFramePr>
          <p:nvPr>
            <p:extLst>
              <p:ext uri="{D42A27DB-BD31-4B8C-83A1-F6EECF244321}">
                <p14:modId xmlns:p14="http://schemas.microsoft.com/office/powerpoint/2010/main" val="1602787211"/>
              </p:ext>
            </p:extLst>
          </p:nvPr>
        </p:nvGraphicFramePr>
        <p:xfrm>
          <a:off x="5194607" y="1678434"/>
          <a:ext cx="6574058" cy="3685356"/>
        </p:xfrm>
        <a:graphic>
          <a:graphicData uri="http://schemas.openxmlformats.org/drawingml/2006/table">
            <a:tbl>
              <a:tblPr firstRow="1" firstCol="1" bandRow="1">
                <a:tableStyleId>{5C22544A-7EE6-4342-B048-85BDC9FD1C3A}</a:tableStyleId>
              </a:tblPr>
              <a:tblGrid>
                <a:gridCol w="1188967">
                  <a:extLst>
                    <a:ext uri="{9D8B030D-6E8A-4147-A177-3AD203B41FA5}">
                      <a16:colId xmlns:a16="http://schemas.microsoft.com/office/drawing/2014/main" val="4091051015"/>
                    </a:ext>
                  </a:extLst>
                </a:gridCol>
                <a:gridCol w="3400213">
                  <a:extLst>
                    <a:ext uri="{9D8B030D-6E8A-4147-A177-3AD203B41FA5}">
                      <a16:colId xmlns:a16="http://schemas.microsoft.com/office/drawing/2014/main" val="308365840"/>
                    </a:ext>
                  </a:extLst>
                </a:gridCol>
                <a:gridCol w="1984878">
                  <a:extLst>
                    <a:ext uri="{9D8B030D-6E8A-4147-A177-3AD203B41FA5}">
                      <a16:colId xmlns:a16="http://schemas.microsoft.com/office/drawing/2014/main" val="3087541022"/>
                    </a:ext>
                  </a:extLst>
                </a:gridCol>
              </a:tblGrid>
              <a:tr h="200250">
                <a:tc>
                  <a:txBody>
                    <a:bodyPr/>
                    <a:lstStyle/>
                    <a:p>
                      <a:pPr algn="just">
                        <a:spcAft>
                          <a:spcPts val="0"/>
                        </a:spcAft>
                      </a:pPr>
                      <a:r>
                        <a:rPr lang="en-US" sz="1100">
                          <a:effectLst/>
                        </a:rPr>
                        <a:t>Use case name </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42869" marR="42869" marT="0" marB="0"/>
                </a:tc>
                <a:tc gridSpan="2">
                  <a:txBody>
                    <a:bodyPr/>
                    <a:lstStyle/>
                    <a:p>
                      <a:pPr algn="just">
                        <a:spcAft>
                          <a:spcPts val="0"/>
                        </a:spcAft>
                      </a:pPr>
                      <a:r>
                        <a:rPr lang="en-US" sz="1100">
                          <a:effectLst/>
                        </a:rPr>
                        <a:t>Look up for meal </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42869" marR="42869" marT="0" marB="0"/>
                </a:tc>
                <a:tc hMerge="1">
                  <a:txBody>
                    <a:bodyPr/>
                    <a:lstStyle/>
                    <a:p>
                      <a:endParaRPr lang="en-US"/>
                    </a:p>
                  </a:txBody>
                  <a:tcPr/>
                </a:tc>
                <a:extLst>
                  <a:ext uri="{0D108BD9-81ED-4DB2-BD59-A6C34878D82A}">
                    <a16:rowId xmlns:a16="http://schemas.microsoft.com/office/drawing/2014/main" val="3073396684"/>
                  </a:ext>
                </a:extLst>
              </a:tr>
              <a:tr h="200250">
                <a:tc>
                  <a:txBody>
                    <a:bodyPr/>
                    <a:lstStyle/>
                    <a:p>
                      <a:pPr algn="just">
                        <a:spcAft>
                          <a:spcPts val="0"/>
                        </a:spcAft>
                      </a:pPr>
                      <a:r>
                        <a:rPr lang="en-US" sz="1100">
                          <a:effectLst/>
                        </a:rPr>
                        <a:t>Actor</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42869" marR="42869" marT="0" marB="0"/>
                </a:tc>
                <a:tc gridSpan="2">
                  <a:txBody>
                    <a:bodyPr/>
                    <a:lstStyle/>
                    <a:p>
                      <a:pPr algn="just">
                        <a:spcAft>
                          <a:spcPts val="0"/>
                        </a:spcAft>
                      </a:pPr>
                      <a:r>
                        <a:rPr lang="en-US" sz="1100">
                          <a:effectLst/>
                        </a:rPr>
                        <a:t>Customer </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42869" marR="42869" marT="0" marB="0"/>
                </a:tc>
                <a:tc hMerge="1">
                  <a:txBody>
                    <a:bodyPr/>
                    <a:lstStyle/>
                    <a:p>
                      <a:endParaRPr lang="en-US"/>
                    </a:p>
                  </a:txBody>
                  <a:tcPr/>
                </a:tc>
                <a:extLst>
                  <a:ext uri="{0D108BD9-81ED-4DB2-BD59-A6C34878D82A}">
                    <a16:rowId xmlns:a16="http://schemas.microsoft.com/office/drawing/2014/main" val="4171028873"/>
                  </a:ext>
                </a:extLst>
              </a:tr>
              <a:tr h="361741">
                <a:tc>
                  <a:txBody>
                    <a:bodyPr/>
                    <a:lstStyle/>
                    <a:p>
                      <a:pPr algn="just">
                        <a:spcAft>
                          <a:spcPts val="0"/>
                        </a:spcAft>
                      </a:pPr>
                      <a:r>
                        <a:rPr lang="en-US" sz="1100">
                          <a:effectLst/>
                        </a:rPr>
                        <a:t>Preconditions</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42869" marR="42869" marT="0" marB="0"/>
                </a:tc>
                <a:tc gridSpan="2">
                  <a:txBody>
                    <a:bodyPr/>
                    <a:lstStyle/>
                    <a:p>
                      <a:pPr marL="342900" lvl="0" indent="-342900" algn="just" rtl="0">
                        <a:spcAft>
                          <a:spcPts val="0"/>
                        </a:spcAft>
                        <a:buFont typeface="+mj-lt"/>
                        <a:buAutoNum type="arabicPeriod"/>
                      </a:pPr>
                      <a:r>
                        <a:rPr lang="en-US" sz="1100">
                          <a:effectLst/>
                        </a:rPr>
                        <a:t>keywords entered</a:t>
                      </a:r>
                    </a:p>
                    <a:p>
                      <a:pPr marL="342900" lvl="0" indent="-342900" algn="just">
                        <a:spcAft>
                          <a:spcPts val="0"/>
                        </a:spcAft>
                        <a:buFont typeface="+mj-lt"/>
                        <a:buAutoNum type="arabicPeriod"/>
                      </a:pPr>
                      <a:r>
                        <a:rPr lang="en-US" sz="1100">
                          <a:effectLst/>
                        </a:rPr>
                        <a:t>Search button pressed </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42869" marR="42869" marT="0" marB="0"/>
                </a:tc>
                <a:tc hMerge="1">
                  <a:txBody>
                    <a:bodyPr/>
                    <a:lstStyle/>
                    <a:p>
                      <a:endParaRPr lang="en-US"/>
                    </a:p>
                  </a:txBody>
                  <a:tcPr/>
                </a:tc>
                <a:extLst>
                  <a:ext uri="{0D108BD9-81ED-4DB2-BD59-A6C34878D82A}">
                    <a16:rowId xmlns:a16="http://schemas.microsoft.com/office/drawing/2014/main" val="3903598462"/>
                  </a:ext>
                </a:extLst>
              </a:tr>
              <a:tr h="200250">
                <a:tc>
                  <a:txBody>
                    <a:bodyPr/>
                    <a:lstStyle/>
                    <a:p>
                      <a:pPr algn="just">
                        <a:spcAft>
                          <a:spcPts val="0"/>
                        </a:spcAft>
                      </a:pPr>
                      <a:r>
                        <a:rPr lang="en-US" sz="1100">
                          <a:effectLst/>
                        </a:rPr>
                        <a:t>Postcoditions </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42869" marR="42869" marT="0" marB="0"/>
                </a:tc>
                <a:tc gridSpan="2">
                  <a:txBody>
                    <a:bodyPr/>
                    <a:lstStyle/>
                    <a:p>
                      <a:pPr algn="just">
                        <a:spcAft>
                          <a:spcPts val="0"/>
                        </a:spcAft>
                      </a:pPr>
                      <a:r>
                        <a:rPr lang="en-US" sz="1100">
                          <a:effectLst/>
                        </a:rPr>
                        <a:t>Find meal or not </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42869" marR="42869" marT="0" marB="0"/>
                </a:tc>
                <a:tc hMerge="1">
                  <a:txBody>
                    <a:bodyPr/>
                    <a:lstStyle/>
                    <a:p>
                      <a:endParaRPr lang="en-US"/>
                    </a:p>
                  </a:txBody>
                  <a:tcPr/>
                </a:tc>
                <a:extLst>
                  <a:ext uri="{0D108BD9-81ED-4DB2-BD59-A6C34878D82A}">
                    <a16:rowId xmlns:a16="http://schemas.microsoft.com/office/drawing/2014/main" val="3774028176"/>
                  </a:ext>
                </a:extLst>
              </a:tr>
              <a:tr h="200250">
                <a:tc rowSpan="2">
                  <a:txBody>
                    <a:bodyPr/>
                    <a:lstStyle/>
                    <a:p>
                      <a:pPr algn="just">
                        <a:spcAft>
                          <a:spcPts val="0"/>
                        </a:spcAft>
                      </a:pPr>
                      <a:r>
                        <a:rPr lang="en-US" sz="1100" dirty="0">
                          <a:effectLst/>
                        </a:rPr>
                        <a:t>Main activity flow </a:t>
                      </a:r>
                      <a:endParaRPr lang="en-US" sz="1100" dirty="0">
                        <a:effectLst/>
                        <a:latin typeface="Calibri" panose="020F0502020204030204" pitchFamily="34" charset="0"/>
                        <a:ea typeface="SimSun" panose="02010600030101010101" pitchFamily="2" charset="-122"/>
                        <a:cs typeface="Arial" panose="020B0604020202020204" pitchFamily="34" charset="0"/>
                      </a:endParaRPr>
                    </a:p>
                  </a:txBody>
                  <a:tcPr marL="42869" marR="42869" marT="0" marB="0"/>
                </a:tc>
                <a:tc>
                  <a:txBody>
                    <a:bodyPr/>
                    <a:lstStyle/>
                    <a:p>
                      <a:pPr algn="just">
                        <a:spcAft>
                          <a:spcPts val="0"/>
                        </a:spcAft>
                      </a:pPr>
                      <a:r>
                        <a:rPr lang="en-US" sz="1100">
                          <a:effectLst/>
                        </a:rPr>
                        <a:t>actor</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42869" marR="42869" marT="0" marB="0"/>
                </a:tc>
                <a:tc>
                  <a:txBody>
                    <a:bodyPr/>
                    <a:lstStyle/>
                    <a:p>
                      <a:pPr algn="just">
                        <a:spcAft>
                          <a:spcPts val="0"/>
                        </a:spcAft>
                      </a:pPr>
                      <a:r>
                        <a:rPr lang="en-US" sz="1100">
                          <a:effectLst/>
                        </a:rPr>
                        <a:t>system</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42869" marR="42869" marT="0" marB="0"/>
                </a:tc>
                <a:extLst>
                  <a:ext uri="{0D108BD9-81ED-4DB2-BD59-A6C34878D82A}">
                    <a16:rowId xmlns:a16="http://schemas.microsoft.com/office/drawing/2014/main" val="3349232525"/>
                  </a:ext>
                </a:extLst>
              </a:tr>
              <a:tr h="1492180">
                <a:tc vMerge="1">
                  <a:txBody>
                    <a:bodyPr/>
                    <a:lstStyle/>
                    <a:p>
                      <a:endParaRPr lang="en-US"/>
                    </a:p>
                  </a:txBody>
                  <a:tcPr/>
                </a:tc>
                <a:tc>
                  <a:txBody>
                    <a:bodyPr/>
                    <a:lstStyle/>
                    <a:p>
                      <a:pPr algn="just">
                        <a:spcAft>
                          <a:spcPts val="0"/>
                        </a:spcAft>
                      </a:pPr>
                      <a:r>
                        <a:rPr lang="en-US" sz="1100" dirty="0">
                          <a:effectLst/>
                        </a:rPr>
                        <a:t>1-customer enters search meal </a:t>
                      </a:r>
                      <a:endParaRPr lang="en-US" sz="1100" dirty="0">
                        <a:effectLst/>
                        <a:latin typeface="Calibri" panose="020F0502020204030204" pitchFamily="34" charset="0"/>
                        <a:ea typeface="SimSun" panose="02010600030101010101" pitchFamily="2" charset="-122"/>
                        <a:cs typeface="Arial" panose="020B0604020202020204" pitchFamily="34" charset="0"/>
                      </a:endParaRPr>
                    </a:p>
                  </a:txBody>
                  <a:tcPr marL="42869" marR="42869" marT="0" marB="0"/>
                </a:tc>
                <a:tc>
                  <a:txBody>
                    <a:bodyPr/>
                    <a:lstStyle/>
                    <a:p>
                      <a:pPr algn="just">
                        <a:spcAft>
                          <a:spcPts val="0"/>
                        </a:spcAft>
                      </a:pPr>
                      <a:r>
                        <a:rPr lang="en-US" sz="1100">
                          <a:effectLst/>
                        </a:rPr>
                        <a:t>1.1-system receives keywords meal </a:t>
                      </a:r>
                    </a:p>
                    <a:p>
                      <a:pPr algn="just">
                        <a:spcAft>
                          <a:spcPts val="0"/>
                        </a:spcAft>
                      </a:pPr>
                      <a:r>
                        <a:rPr lang="en-US" sz="1100">
                          <a:effectLst/>
                        </a:rPr>
                        <a:t>1.2-system searches In meals </a:t>
                      </a:r>
                    </a:p>
                    <a:p>
                      <a:pPr algn="just">
                        <a:spcAft>
                          <a:spcPts val="0"/>
                        </a:spcAft>
                      </a:pPr>
                      <a:r>
                        <a:rPr lang="en-US" sz="1100">
                          <a:effectLst/>
                        </a:rPr>
                        <a:t>1.3-system may find meal </a:t>
                      </a:r>
                    </a:p>
                    <a:p>
                      <a:pPr algn="just">
                        <a:spcAft>
                          <a:spcPts val="0"/>
                        </a:spcAft>
                      </a:pPr>
                      <a:r>
                        <a:rPr lang="en-US" sz="1100">
                          <a:effectLst/>
                        </a:rPr>
                        <a:t>1.4-system requests information meal</a:t>
                      </a:r>
                    </a:p>
                    <a:p>
                      <a:pPr algn="just">
                        <a:spcAft>
                          <a:spcPts val="0"/>
                        </a:spcAft>
                      </a:pPr>
                      <a:r>
                        <a:rPr lang="en-US" sz="1100">
                          <a:effectLst/>
                        </a:rPr>
                        <a:t>1.5-system returns information meal </a:t>
                      </a:r>
                    </a:p>
                    <a:p>
                      <a:pPr algn="just">
                        <a:spcAft>
                          <a:spcPts val="0"/>
                        </a:spcAft>
                      </a:pPr>
                      <a:r>
                        <a:rPr lang="en-US" sz="1100">
                          <a:effectLst/>
                        </a:rPr>
                        <a:t> </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42869" marR="42869" marT="0" marB="0"/>
                </a:tc>
                <a:extLst>
                  <a:ext uri="{0D108BD9-81ED-4DB2-BD59-A6C34878D82A}">
                    <a16:rowId xmlns:a16="http://schemas.microsoft.com/office/drawing/2014/main" val="2446429241"/>
                  </a:ext>
                </a:extLst>
              </a:tr>
              <a:tr h="846215">
                <a:tc>
                  <a:txBody>
                    <a:bodyPr/>
                    <a:lstStyle/>
                    <a:p>
                      <a:pPr algn="just">
                        <a:spcAft>
                          <a:spcPts val="0"/>
                        </a:spcAft>
                      </a:pPr>
                      <a:r>
                        <a:rPr lang="en-US" sz="1100">
                          <a:effectLst/>
                        </a:rPr>
                        <a:t>Exceptions </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42869" marR="42869" marT="0" marB="0"/>
                </a:tc>
                <a:tc>
                  <a:txBody>
                    <a:bodyPr/>
                    <a:lstStyle/>
                    <a:p>
                      <a:pPr marL="742950" lvl="1" indent="-285750" algn="just" rtl="0">
                        <a:spcAft>
                          <a:spcPts val="0"/>
                        </a:spcAft>
                        <a:buFont typeface="+mj-lt"/>
                        <a:buAutoNum type="arabicPeriod"/>
                      </a:pPr>
                      <a:r>
                        <a:rPr lang="en-US" sz="1100">
                          <a:effectLst/>
                        </a:rPr>
                        <a:t>if customer enters incorrect meal , system display message alerting customer .</a:t>
                      </a:r>
                    </a:p>
                    <a:p>
                      <a:pPr marL="742950" lvl="1" indent="-285750" algn="just">
                        <a:spcAft>
                          <a:spcPts val="0"/>
                        </a:spcAft>
                        <a:buFont typeface="+mj-lt"/>
                        <a:buAutoNum type="arabicPeriod"/>
                      </a:pPr>
                      <a:r>
                        <a:rPr lang="en-US" sz="1100">
                          <a:effectLst/>
                        </a:rPr>
                        <a:t>-if customer enters null, system display message alerting customer .</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42869" marR="42869" marT="0" marB="0"/>
                </a:tc>
                <a:tc>
                  <a:txBody>
                    <a:bodyPr/>
                    <a:lstStyle/>
                    <a:p>
                      <a:pPr algn="just">
                        <a:spcAft>
                          <a:spcPts val="0"/>
                        </a:spcAft>
                      </a:pPr>
                      <a:r>
                        <a:rPr lang="en-US" sz="1100" dirty="0">
                          <a:effectLst/>
                        </a:rPr>
                        <a:t> </a:t>
                      </a:r>
                      <a:endParaRPr lang="en-US" sz="1100" dirty="0">
                        <a:effectLst/>
                        <a:latin typeface="Calibri" panose="020F0502020204030204" pitchFamily="34" charset="0"/>
                        <a:ea typeface="SimSun" panose="02010600030101010101" pitchFamily="2" charset="-122"/>
                        <a:cs typeface="Arial" panose="020B0604020202020204" pitchFamily="34" charset="0"/>
                      </a:endParaRPr>
                    </a:p>
                  </a:txBody>
                  <a:tcPr marL="42869" marR="42869" marT="0" marB="0"/>
                </a:tc>
                <a:extLst>
                  <a:ext uri="{0D108BD9-81ED-4DB2-BD59-A6C34878D82A}">
                    <a16:rowId xmlns:a16="http://schemas.microsoft.com/office/drawing/2014/main" val="89137869"/>
                  </a:ext>
                </a:extLst>
              </a:tr>
            </a:tbl>
          </a:graphicData>
        </a:graphic>
      </p:graphicFrame>
    </p:spTree>
    <p:extLst>
      <p:ext uri="{BB962C8B-B14F-4D97-AF65-F5344CB8AC3E}">
        <p14:creationId xmlns:p14="http://schemas.microsoft.com/office/powerpoint/2010/main" val="2531309395"/>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071872" y="1022352"/>
            <a:ext cx="2942210" cy="1020232"/>
          </a:xfrm>
        </p:spPr>
        <p:txBody>
          <a:bodyPr>
            <a:noAutofit/>
          </a:bodyPr>
          <a:lstStyle/>
          <a:p>
            <a:pPr>
              <a:lnSpc>
                <a:spcPct val="90000"/>
              </a:lnSpc>
            </a:pPr>
            <a:r>
              <a:rPr lang="en-US" sz="2500" b="1" dirty="0">
                <a:solidFill>
                  <a:srgbClr val="EBEBEB"/>
                </a:solidFill>
              </a:rPr>
              <a:t>Scenario for Add item to cart use case</a:t>
            </a:r>
          </a:p>
        </p:txBody>
      </p:sp>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graphicFrame>
        <p:nvGraphicFramePr>
          <p:cNvPr id="7" name="Content Placeholder 3">
            <a:extLst>
              <a:ext uri="{FF2B5EF4-FFF2-40B4-BE49-F238E27FC236}">
                <a16:creationId xmlns:a16="http://schemas.microsoft.com/office/drawing/2014/main" id="{6D85F1CD-F3D8-4A9C-A9AA-41F77D9F7ACF}"/>
              </a:ext>
            </a:extLst>
          </p:cNvPr>
          <p:cNvGraphicFramePr>
            <a:graphicFrameLocks/>
          </p:cNvGraphicFramePr>
          <p:nvPr/>
        </p:nvGraphicFramePr>
        <p:xfrm>
          <a:off x="5194607" y="1265429"/>
          <a:ext cx="6391535" cy="4415318"/>
        </p:xfrm>
        <a:graphic>
          <a:graphicData uri="http://schemas.openxmlformats.org/drawingml/2006/table">
            <a:tbl>
              <a:tblPr firstRow="1" firstCol="1" bandRow="1">
                <a:tableStyleId>{5C22544A-7EE6-4342-B048-85BDC9FD1C3A}</a:tableStyleId>
              </a:tblPr>
              <a:tblGrid>
                <a:gridCol w="1173873">
                  <a:extLst>
                    <a:ext uri="{9D8B030D-6E8A-4147-A177-3AD203B41FA5}">
                      <a16:colId xmlns:a16="http://schemas.microsoft.com/office/drawing/2014/main" val="1388344863"/>
                    </a:ext>
                  </a:extLst>
                </a:gridCol>
                <a:gridCol w="2615361">
                  <a:extLst>
                    <a:ext uri="{9D8B030D-6E8A-4147-A177-3AD203B41FA5}">
                      <a16:colId xmlns:a16="http://schemas.microsoft.com/office/drawing/2014/main" val="1025019634"/>
                    </a:ext>
                  </a:extLst>
                </a:gridCol>
                <a:gridCol w="2602301">
                  <a:extLst>
                    <a:ext uri="{9D8B030D-6E8A-4147-A177-3AD203B41FA5}">
                      <a16:colId xmlns:a16="http://schemas.microsoft.com/office/drawing/2014/main" val="661735941"/>
                    </a:ext>
                  </a:extLst>
                </a:gridCol>
              </a:tblGrid>
              <a:tr h="206217">
                <a:tc>
                  <a:txBody>
                    <a:bodyPr/>
                    <a:lstStyle/>
                    <a:p>
                      <a:pPr>
                        <a:lnSpc>
                          <a:spcPct val="115000"/>
                        </a:lnSpc>
                        <a:spcAft>
                          <a:spcPts val="0"/>
                        </a:spcAft>
                      </a:pPr>
                      <a:r>
                        <a:rPr lang="en-US" sz="1000">
                          <a:effectLst/>
                        </a:rPr>
                        <a:t>Use Case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1521" marR="41521" marT="0" marB="0"/>
                </a:tc>
                <a:tc gridSpan="2">
                  <a:txBody>
                    <a:bodyPr/>
                    <a:lstStyle/>
                    <a:p>
                      <a:pPr>
                        <a:lnSpc>
                          <a:spcPct val="115000"/>
                        </a:lnSpc>
                        <a:spcAft>
                          <a:spcPts val="0"/>
                        </a:spcAft>
                      </a:pPr>
                      <a:r>
                        <a:rPr lang="en-US" sz="1000">
                          <a:effectLst/>
                        </a:rPr>
                        <a:t>Add item to cart.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1521" marR="41521" marT="0" marB="0"/>
                </a:tc>
                <a:tc hMerge="1">
                  <a:txBody>
                    <a:bodyPr/>
                    <a:lstStyle/>
                    <a:p>
                      <a:endParaRPr lang="en-US"/>
                    </a:p>
                  </a:txBody>
                  <a:tcPr/>
                </a:tc>
                <a:extLst>
                  <a:ext uri="{0D108BD9-81ED-4DB2-BD59-A6C34878D82A}">
                    <a16:rowId xmlns:a16="http://schemas.microsoft.com/office/drawing/2014/main" val="3180112828"/>
                  </a:ext>
                </a:extLst>
              </a:tr>
              <a:tr h="206217">
                <a:tc>
                  <a:txBody>
                    <a:bodyPr/>
                    <a:lstStyle/>
                    <a:p>
                      <a:pPr>
                        <a:lnSpc>
                          <a:spcPct val="115000"/>
                        </a:lnSpc>
                        <a:spcAft>
                          <a:spcPts val="0"/>
                        </a:spcAft>
                      </a:pPr>
                      <a:r>
                        <a:rPr lang="en-US" sz="1000">
                          <a:effectLst/>
                        </a:rPr>
                        <a:t>Actors: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1521" marR="41521" marT="0" marB="0"/>
                </a:tc>
                <a:tc gridSpan="2">
                  <a:txBody>
                    <a:bodyPr/>
                    <a:lstStyle/>
                    <a:p>
                      <a:pPr>
                        <a:lnSpc>
                          <a:spcPct val="115000"/>
                        </a:lnSpc>
                        <a:spcAft>
                          <a:spcPts val="0"/>
                        </a:spcAft>
                      </a:pPr>
                      <a:r>
                        <a:rPr lang="en-US" sz="1000">
                          <a:effectLst/>
                        </a:rPr>
                        <a:t>Customer.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1521" marR="41521" marT="0" marB="0"/>
                </a:tc>
                <a:tc hMerge="1">
                  <a:txBody>
                    <a:bodyPr/>
                    <a:lstStyle/>
                    <a:p>
                      <a:endParaRPr lang="en-US"/>
                    </a:p>
                  </a:txBody>
                  <a:tcPr/>
                </a:tc>
                <a:extLst>
                  <a:ext uri="{0D108BD9-81ED-4DB2-BD59-A6C34878D82A}">
                    <a16:rowId xmlns:a16="http://schemas.microsoft.com/office/drawing/2014/main" val="1127792916"/>
                  </a:ext>
                </a:extLst>
              </a:tr>
              <a:tr h="386443">
                <a:tc>
                  <a:txBody>
                    <a:bodyPr/>
                    <a:lstStyle/>
                    <a:p>
                      <a:pPr>
                        <a:lnSpc>
                          <a:spcPct val="115000"/>
                        </a:lnSpc>
                        <a:spcAft>
                          <a:spcPts val="0"/>
                        </a:spcAft>
                      </a:pPr>
                      <a:r>
                        <a:rPr lang="en-US" sz="1000">
                          <a:effectLst/>
                        </a:rPr>
                        <a:t>Preconditions: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1521" marR="41521" marT="0" marB="0"/>
                </a:tc>
                <a:tc gridSpan="2">
                  <a:txBody>
                    <a:bodyPr/>
                    <a:lstStyle/>
                    <a:p>
                      <a:pPr>
                        <a:lnSpc>
                          <a:spcPct val="115000"/>
                        </a:lnSpc>
                        <a:spcAft>
                          <a:spcPts val="0"/>
                        </a:spcAft>
                      </a:pPr>
                      <a:r>
                        <a:rPr lang="en-US" sz="1000">
                          <a:effectLst/>
                        </a:rPr>
                        <a:t>Customer must have an account.</a:t>
                      </a:r>
                      <a:br>
                        <a:rPr lang="en-US" sz="1000">
                          <a:effectLst/>
                        </a:rPr>
                      </a:br>
                      <a:r>
                        <a:rPr lang="en-US" sz="1000">
                          <a:effectLst/>
                        </a:rPr>
                        <a:t>Customer account must be logged in.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1521" marR="41521" marT="0" marB="0"/>
                </a:tc>
                <a:tc hMerge="1">
                  <a:txBody>
                    <a:bodyPr/>
                    <a:lstStyle/>
                    <a:p>
                      <a:endParaRPr lang="en-US"/>
                    </a:p>
                  </a:txBody>
                  <a:tcPr/>
                </a:tc>
                <a:extLst>
                  <a:ext uri="{0D108BD9-81ED-4DB2-BD59-A6C34878D82A}">
                    <a16:rowId xmlns:a16="http://schemas.microsoft.com/office/drawing/2014/main" val="1802086834"/>
                  </a:ext>
                </a:extLst>
              </a:tr>
              <a:tr h="386443">
                <a:tc>
                  <a:txBody>
                    <a:bodyPr/>
                    <a:lstStyle/>
                    <a:p>
                      <a:pPr>
                        <a:lnSpc>
                          <a:spcPct val="115000"/>
                        </a:lnSpc>
                        <a:spcAft>
                          <a:spcPts val="0"/>
                        </a:spcAft>
                      </a:pPr>
                      <a:r>
                        <a:rPr lang="en-US" sz="1000">
                          <a:effectLst/>
                        </a:rPr>
                        <a:t>Post conditions: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1521" marR="41521" marT="0" marB="0"/>
                </a:tc>
                <a:tc gridSpan="2">
                  <a:txBody>
                    <a:bodyPr/>
                    <a:lstStyle/>
                    <a:p>
                      <a:pPr>
                        <a:lnSpc>
                          <a:spcPct val="115000"/>
                        </a:lnSpc>
                        <a:spcAft>
                          <a:spcPts val="0"/>
                        </a:spcAft>
                      </a:pPr>
                      <a:r>
                        <a:rPr lang="en-US" sz="1000">
                          <a:effectLst/>
                        </a:rPr>
                        <a:t>item information must be updated. (number of items left in stock).</a:t>
                      </a:r>
                      <a:br>
                        <a:rPr lang="en-US" sz="1000">
                          <a:effectLst/>
                        </a:rPr>
                      </a:br>
                      <a:r>
                        <a:rPr lang="en-US" sz="1000">
                          <a:effectLst/>
                        </a:rPr>
                        <a:t>Cart content must be updated.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1521" marR="41521" marT="0" marB="0"/>
                </a:tc>
                <a:tc hMerge="1">
                  <a:txBody>
                    <a:bodyPr/>
                    <a:lstStyle/>
                    <a:p>
                      <a:endParaRPr lang="en-US"/>
                    </a:p>
                  </a:txBody>
                  <a:tcPr/>
                </a:tc>
                <a:extLst>
                  <a:ext uri="{0D108BD9-81ED-4DB2-BD59-A6C34878D82A}">
                    <a16:rowId xmlns:a16="http://schemas.microsoft.com/office/drawing/2014/main" val="3031207469"/>
                  </a:ext>
                </a:extLst>
              </a:tr>
              <a:tr h="206217">
                <a:tc rowSpan="2">
                  <a:txBody>
                    <a:bodyPr/>
                    <a:lstStyle/>
                    <a:p>
                      <a:pPr>
                        <a:lnSpc>
                          <a:spcPct val="115000"/>
                        </a:lnSpc>
                        <a:spcAft>
                          <a:spcPts val="0"/>
                        </a:spcAft>
                      </a:pPr>
                      <a:r>
                        <a:rPr lang="en-US" sz="1000">
                          <a:effectLst/>
                        </a:rPr>
                        <a:t>Flow of activities: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1521" marR="41521" marT="0" marB="0"/>
                </a:tc>
                <a:tc>
                  <a:txBody>
                    <a:bodyPr/>
                    <a:lstStyle/>
                    <a:p>
                      <a:pPr algn="ctr">
                        <a:lnSpc>
                          <a:spcPct val="115000"/>
                        </a:lnSpc>
                        <a:spcAft>
                          <a:spcPts val="0"/>
                        </a:spcAft>
                      </a:pPr>
                      <a:r>
                        <a:rPr lang="en-US" sz="1000">
                          <a:effectLst/>
                        </a:rPr>
                        <a:t>Actor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1521" marR="41521" marT="0" marB="0"/>
                </a:tc>
                <a:tc>
                  <a:txBody>
                    <a:bodyPr/>
                    <a:lstStyle/>
                    <a:p>
                      <a:pPr algn="ctr">
                        <a:lnSpc>
                          <a:spcPct val="115000"/>
                        </a:lnSpc>
                        <a:spcAft>
                          <a:spcPts val="0"/>
                        </a:spcAft>
                      </a:pPr>
                      <a:r>
                        <a:rPr lang="en-US" sz="1000">
                          <a:effectLst/>
                        </a:rPr>
                        <a:t>System</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1521" marR="41521" marT="0" marB="0"/>
                </a:tc>
                <a:extLst>
                  <a:ext uri="{0D108BD9-81ED-4DB2-BD59-A6C34878D82A}">
                    <a16:rowId xmlns:a16="http://schemas.microsoft.com/office/drawing/2014/main" val="1094732822"/>
                  </a:ext>
                </a:extLst>
              </a:tr>
              <a:tr h="1828258">
                <a:tc vMerge="1">
                  <a:txBody>
                    <a:bodyPr/>
                    <a:lstStyle/>
                    <a:p>
                      <a:endParaRPr lang="en-US"/>
                    </a:p>
                  </a:txBody>
                  <a:tcPr/>
                </a:tc>
                <a:tc>
                  <a:txBody>
                    <a:bodyPr/>
                    <a:lstStyle/>
                    <a:p>
                      <a:pPr marL="342900" lvl="0" indent="-342900" rtl="0">
                        <a:lnSpc>
                          <a:spcPct val="115000"/>
                        </a:lnSpc>
                        <a:spcAft>
                          <a:spcPts val="0"/>
                        </a:spcAft>
                        <a:buFont typeface="+mj-lt"/>
                        <a:buAutoNum type="arabicPeriod"/>
                      </a:pPr>
                      <a:r>
                        <a:rPr lang="en-US" sz="1000">
                          <a:effectLst/>
                        </a:rPr>
                        <a:t>Customer wants to add item.</a:t>
                      </a:r>
                      <a:endParaRPr lang="en-US" sz="900">
                        <a:effectLst/>
                      </a:endParaRPr>
                    </a:p>
                    <a:p>
                      <a:pPr marL="342900" lvl="0" indent="-342900">
                        <a:lnSpc>
                          <a:spcPct val="115000"/>
                        </a:lnSpc>
                        <a:spcAft>
                          <a:spcPts val="0"/>
                        </a:spcAft>
                        <a:buFont typeface="+mj-lt"/>
                        <a:buAutoNum type="arabicPeriod"/>
                      </a:pPr>
                      <a:r>
                        <a:rPr lang="en-US" sz="1000">
                          <a:effectLst/>
                        </a:rPr>
                        <a:t>Customer adds item to his/her cart.</a:t>
                      </a:r>
                      <a:endParaRPr lang="en-US" sz="900">
                        <a:effectLst/>
                      </a:endParaRPr>
                    </a:p>
                    <a:p>
                      <a:pPr>
                        <a:lnSpc>
                          <a:spcPct val="115000"/>
                        </a:lnSpc>
                        <a:spcAft>
                          <a:spcPts val="0"/>
                        </a:spcAft>
                      </a:pPr>
                      <a:r>
                        <a:rPr lang="en-US" sz="1000">
                          <a:effectLst/>
                        </a:rPr>
                        <a:t> </a:t>
                      </a:r>
                      <a:endParaRPr lang="en-US" sz="900">
                        <a:effectLst/>
                      </a:endParaRPr>
                    </a:p>
                    <a:p>
                      <a:pPr marL="342900" lvl="0" indent="-342900">
                        <a:lnSpc>
                          <a:spcPct val="115000"/>
                        </a:lnSpc>
                        <a:spcAft>
                          <a:spcPts val="0"/>
                        </a:spcAft>
                        <a:buFont typeface="+mj-lt"/>
                        <a:buAutoNum type="arabicPeriod"/>
                      </a:pPr>
                      <a:r>
                        <a:rPr lang="en-US" sz="1000">
                          <a:effectLst/>
                        </a:rPr>
                        <a:t>Customer enters number of items to be added.</a:t>
                      </a:r>
                      <a:endParaRPr lang="en-US" sz="900">
                        <a:effectLst/>
                      </a:endParaRPr>
                    </a:p>
                    <a:p>
                      <a:pPr>
                        <a:lnSpc>
                          <a:spcPct val="115000"/>
                        </a:lnSpc>
                        <a:spcAft>
                          <a:spcPts val="0"/>
                        </a:spcAft>
                      </a:pPr>
                      <a:r>
                        <a:rPr lang="en-US" sz="1000">
                          <a:effectLst/>
                        </a:rPr>
                        <a:t> </a:t>
                      </a:r>
                      <a:endParaRPr lang="en-US" sz="900">
                        <a:effectLst/>
                      </a:endParaRPr>
                    </a:p>
                    <a:p>
                      <a:pPr>
                        <a:lnSpc>
                          <a:spcPct val="115000"/>
                        </a:lnSpc>
                        <a:spcAft>
                          <a:spcPts val="0"/>
                        </a:spcAft>
                      </a:pPr>
                      <a:r>
                        <a:rPr lang="en-US" sz="1000">
                          <a:effectLst/>
                        </a:rPr>
                        <a:t> </a:t>
                      </a:r>
                      <a:endParaRPr lang="en-US" sz="900">
                        <a:effectLst/>
                      </a:endParaRPr>
                    </a:p>
                    <a:p>
                      <a:pPr>
                        <a:lnSpc>
                          <a:spcPct val="115000"/>
                        </a:lnSpc>
                        <a:spcAft>
                          <a:spcPts val="0"/>
                        </a:spcAft>
                      </a:pPr>
                      <a:r>
                        <a:rPr lang="en-US" sz="1000">
                          <a:effectLst/>
                        </a:rPr>
                        <a:t> </a:t>
                      </a:r>
                      <a:endParaRPr lang="en-US" sz="900">
                        <a:effectLst/>
                      </a:endParaRPr>
                    </a:p>
                    <a:p>
                      <a:pPr marL="342900" lvl="0" indent="-342900">
                        <a:lnSpc>
                          <a:spcPct val="115000"/>
                        </a:lnSpc>
                        <a:spcAft>
                          <a:spcPts val="0"/>
                        </a:spcAft>
                        <a:buFont typeface="+mj-lt"/>
                        <a:buAutoNum type="arabicPeriod"/>
                      </a:pPr>
                      <a:r>
                        <a:rPr lang="en-US" sz="1000">
                          <a:effectLst/>
                        </a:rPr>
                        <a:t>Customer confirms the addition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1521" marR="41521" marT="0" marB="0"/>
                </a:tc>
                <a:tc>
                  <a:txBody>
                    <a:bodyPr/>
                    <a:lstStyle/>
                    <a:p>
                      <a:pPr marL="342900" lvl="0" indent="-342900" rtl="0">
                        <a:lnSpc>
                          <a:spcPct val="115000"/>
                        </a:lnSpc>
                        <a:spcAft>
                          <a:spcPts val="0"/>
                        </a:spcAft>
                        <a:buFont typeface="+mj-lt"/>
                        <a:buAutoNum type="arabicPeriod"/>
                      </a:pPr>
                      <a:r>
                        <a:rPr lang="en-US" sz="1000">
                          <a:effectLst/>
                        </a:rPr>
                        <a:t> </a:t>
                      </a:r>
                      <a:endParaRPr lang="en-US" sz="900">
                        <a:effectLst/>
                      </a:endParaRPr>
                    </a:p>
                    <a:p>
                      <a:pPr marL="342900" lvl="0" indent="-342900">
                        <a:lnSpc>
                          <a:spcPct val="115000"/>
                        </a:lnSpc>
                        <a:spcAft>
                          <a:spcPts val="0"/>
                        </a:spcAft>
                        <a:buFont typeface="+mj-lt"/>
                        <a:buAutoNum type="arabicPeriod"/>
                      </a:pPr>
                      <a:r>
                        <a:rPr lang="en-US" sz="1000">
                          <a:effectLst/>
                        </a:rPr>
                        <a:t>System checks product availability.</a:t>
                      </a:r>
                      <a:endParaRPr lang="en-US" sz="900">
                        <a:effectLst/>
                      </a:endParaRPr>
                    </a:p>
                    <a:p>
                      <a:pPr marL="342900" lvl="0" indent="-342900">
                        <a:lnSpc>
                          <a:spcPct val="115000"/>
                        </a:lnSpc>
                        <a:spcAft>
                          <a:spcPts val="0"/>
                        </a:spcAft>
                        <a:buFont typeface="+mj-lt"/>
                        <a:buAutoNum type="arabicPeriod"/>
                      </a:pPr>
                      <a:r>
                        <a:rPr lang="en-US" sz="1000">
                          <a:effectLst/>
                        </a:rPr>
                        <a:t>System prompts for number of items.</a:t>
                      </a:r>
                      <a:endParaRPr lang="en-US" sz="900">
                        <a:effectLst/>
                      </a:endParaRPr>
                    </a:p>
                    <a:p>
                      <a:pPr marL="342900" lvl="0" indent="-342900">
                        <a:lnSpc>
                          <a:spcPct val="115000"/>
                        </a:lnSpc>
                        <a:spcAft>
                          <a:spcPts val="0"/>
                        </a:spcAft>
                        <a:buFont typeface="+mj-lt"/>
                        <a:buAutoNum type="arabicPeriod"/>
                      </a:pPr>
                      <a:r>
                        <a:rPr lang="en-US" sz="1000">
                          <a:effectLst/>
                        </a:rPr>
                        <a:t>System verifies number of items left in stock.</a:t>
                      </a:r>
                      <a:endParaRPr lang="en-US" sz="900">
                        <a:effectLst/>
                      </a:endParaRPr>
                    </a:p>
                    <a:p>
                      <a:pPr marL="342900" lvl="0" indent="-342900">
                        <a:lnSpc>
                          <a:spcPct val="115000"/>
                        </a:lnSpc>
                        <a:spcAft>
                          <a:spcPts val="0"/>
                        </a:spcAft>
                        <a:buFont typeface="+mj-lt"/>
                        <a:buAutoNum type="arabicPeriod"/>
                      </a:pPr>
                      <a:r>
                        <a:rPr lang="en-US" sz="1000">
                          <a:effectLst/>
                        </a:rPr>
                        <a:t>System updates number of items left in stock.</a:t>
                      </a:r>
                      <a:endParaRPr lang="en-US" sz="900">
                        <a:effectLst/>
                      </a:endParaRPr>
                    </a:p>
                    <a:p>
                      <a:pPr marL="342900" lvl="0" indent="-342900">
                        <a:lnSpc>
                          <a:spcPct val="115000"/>
                        </a:lnSpc>
                        <a:spcAft>
                          <a:spcPts val="0"/>
                        </a:spcAft>
                        <a:buFont typeface="+mj-lt"/>
                        <a:buAutoNum type="arabicPeriod"/>
                      </a:pPr>
                      <a:r>
                        <a:rPr lang="en-US" sz="1000">
                          <a:effectLst/>
                        </a:rPr>
                        <a:t>System prompts for confirmation.</a:t>
                      </a:r>
                      <a:endParaRPr lang="en-US" sz="900">
                        <a:effectLst/>
                      </a:endParaRPr>
                    </a:p>
                    <a:p>
                      <a:pPr marL="342900" lvl="0" indent="-342900">
                        <a:lnSpc>
                          <a:spcPct val="115000"/>
                        </a:lnSpc>
                        <a:spcAft>
                          <a:spcPts val="0"/>
                        </a:spcAft>
                        <a:buFont typeface="+mj-lt"/>
                        <a:buAutoNum type="arabicPeriod"/>
                      </a:pPr>
                      <a:r>
                        <a:rPr lang="en-US" sz="1000">
                          <a:effectLst/>
                        </a:rPr>
                        <a:t>System returns product description.</a:t>
                      </a:r>
                      <a:endParaRPr lang="en-US" sz="900">
                        <a:effectLst/>
                      </a:endParaRPr>
                    </a:p>
                    <a:p>
                      <a:pPr marL="342900" lvl="0" indent="-342900">
                        <a:lnSpc>
                          <a:spcPct val="115000"/>
                        </a:lnSpc>
                        <a:spcAft>
                          <a:spcPts val="0"/>
                        </a:spcAft>
                        <a:buFont typeface="+mj-lt"/>
                        <a:buAutoNum type="arabicPeriod"/>
                      </a:pPr>
                      <a:r>
                        <a:rPr lang="en-US" sz="1000">
                          <a:effectLst/>
                        </a:rPr>
                        <a:t>System returns cart component.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1521" marR="41521" marT="0" marB="0"/>
                </a:tc>
                <a:extLst>
                  <a:ext uri="{0D108BD9-81ED-4DB2-BD59-A6C34878D82A}">
                    <a16:rowId xmlns:a16="http://schemas.microsoft.com/office/drawing/2014/main" val="453285138"/>
                  </a:ext>
                </a:extLst>
              </a:tr>
              <a:tr h="1107351">
                <a:tc>
                  <a:txBody>
                    <a:bodyPr/>
                    <a:lstStyle/>
                    <a:p>
                      <a:pPr>
                        <a:lnSpc>
                          <a:spcPct val="115000"/>
                        </a:lnSpc>
                        <a:spcAft>
                          <a:spcPts val="0"/>
                        </a:spcAft>
                      </a:pPr>
                      <a:r>
                        <a:rPr lang="en-US" sz="1000">
                          <a:effectLst/>
                        </a:rPr>
                        <a:t>Exception conditions: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41521" marR="41521" marT="0" marB="0"/>
                </a:tc>
                <a:tc gridSpan="2">
                  <a:txBody>
                    <a:bodyPr/>
                    <a:lstStyle/>
                    <a:p>
                      <a:pPr marL="342900" lvl="0" indent="-342900" rtl="0">
                        <a:lnSpc>
                          <a:spcPct val="115000"/>
                        </a:lnSpc>
                        <a:spcAft>
                          <a:spcPts val="0"/>
                        </a:spcAft>
                        <a:buFont typeface="+mj-lt"/>
                        <a:buAutoNum type="arabicPeriod"/>
                      </a:pPr>
                      <a:r>
                        <a:rPr lang="en-US" sz="1000" dirty="0">
                          <a:effectLst/>
                        </a:rPr>
                        <a:t>If product is out of stock, then customer can</a:t>
                      </a:r>
                      <a:endParaRPr lang="en-US" sz="900" dirty="0">
                        <a:effectLst/>
                      </a:endParaRPr>
                    </a:p>
                    <a:p>
                      <a:pPr marL="342900" lvl="0" indent="-342900">
                        <a:lnSpc>
                          <a:spcPct val="115000"/>
                        </a:lnSpc>
                        <a:spcAft>
                          <a:spcPts val="0"/>
                        </a:spcAft>
                        <a:buFont typeface="+mj-lt"/>
                        <a:buAutoNum type="alphaLcPeriod"/>
                      </a:pPr>
                      <a:r>
                        <a:rPr lang="en-US" sz="1000" dirty="0">
                          <a:effectLst/>
                        </a:rPr>
                        <a:t>Choose not to purchase item.</a:t>
                      </a:r>
                      <a:endParaRPr lang="en-US" sz="900" dirty="0">
                        <a:effectLst/>
                      </a:endParaRPr>
                    </a:p>
                    <a:p>
                      <a:pPr marL="342900" lvl="0" indent="-342900">
                        <a:lnSpc>
                          <a:spcPct val="115000"/>
                        </a:lnSpc>
                        <a:spcAft>
                          <a:spcPts val="0"/>
                        </a:spcAft>
                        <a:buFont typeface="+mj-lt"/>
                        <a:buAutoNum type="alphaLcPeriod"/>
                      </a:pPr>
                      <a:r>
                        <a:rPr lang="en-US" sz="1000" dirty="0">
                          <a:effectLst/>
                        </a:rPr>
                        <a:t>Request item to be added as a back-ordered item.</a:t>
                      </a:r>
                      <a:endParaRPr lang="en-US" sz="900" dirty="0">
                        <a:effectLst/>
                      </a:endParaRPr>
                    </a:p>
                    <a:p>
                      <a:pPr marL="342900" lvl="0" indent="-342900">
                        <a:lnSpc>
                          <a:spcPct val="115000"/>
                        </a:lnSpc>
                        <a:spcAft>
                          <a:spcPts val="0"/>
                        </a:spcAft>
                        <a:buFont typeface="+mj-lt"/>
                        <a:buAutoNum type="arabicPeriod"/>
                      </a:pPr>
                      <a:r>
                        <a:rPr lang="en-US" sz="1000" dirty="0">
                          <a:effectLst/>
                        </a:rPr>
                        <a:t>If the number of items is not enough, then customer can</a:t>
                      </a:r>
                      <a:endParaRPr lang="en-US" sz="900" dirty="0">
                        <a:effectLst/>
                      </a:endParaRPr>
                    </a:p>
                    <a:p>
                      <a:pPr marL="342900" lvl="0" indent="-342900">
                        <a:lnSpc>
                          <a:spcPct val="115000"/>
                        </a:lnSpc>
                        <a:spcAft>
                          <a:spcPts val="0"/>
                        </a:spcAft>
                        <a:buFont typeface="+mj-lt"/>
                        <a:buAutoNum type="alphaLcPeriod"/>
                      </a:pPr>
                      <a:r>
                        <a:rPr lang="en-US" sz="1000" dirty="0">
                          <a:effectLst/>
                        </a:rPr>
                        <a:t>Reduce the number of items.</a:t>
                      </a:r>
                      <a:endParaRPr lang="en-US" sz="900" dirty="0">
                        <a:effectLst/>
                      </a:endParaRPr>
                    </a:p>
                    <a:p>
                      <a:pPr marL="342900" lvl="0" indent="-342900">
                        <a:lnSpc>
                          <a:spcPct val="115000"/>
                        </a:lnSpc>
                        <a:spcAft>
                          <a:spcPts val="0"/>
                        </a:spcAft>
                        <a:buFont typeface="+mj-lt"/>
                        <a:buAutoNum type="alphaLcPeriod"/>
                      </a:pPr>
                      <a:r>
                        <a:rPr lang="en-US" sz="1000" dirty="0">
                          <a:effectLst/>
                        </a:rPr>
                        <a:t>Request the rest number as a back-ordered items.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41521" marR="41521" marT="0" marB="0"/>
                </a:tc>
                <a:tc hMerge="1">
                  <a:txBody>
                    <a:bodyPr/>
                    <a:lstStyle/>
                    <a:p>
                      <a:endParaRPr lang="en-US"/>
                    </a:p>
                  </a:txBody>
                  <a:tcPr/>
                </a:tc>
                <a:extLst>
                  <a:ext uri="{0D108BD9-81ED-4DB2-BD59-A6C34878D82A}">
                    <a16:rowId xmlns:a16="http://schemas.microsoft.com/office/drawing/2014/main" val="205316108"/>
                  </a:ext>
                </a:extLst>
              </a:tr>
            </a:tbl>
          </a:graphicData>
        </a:graphic>
      </p:graphicFrame>
    </p:spTree>
    <p:extLst>
      <p:ext uri="{BB962C8B-B14F-4D97-AF65-F5344CB8AC3E}">
        <p14:creationId xmlns:p14="http://schemas.microsoft.com/office/powerpoint/2010/main" val="368614178"/>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926997" y="1022352"/>
            <a:ext cx="3291454" cy="1020232"/>
          </a:xfrm>
        </p:spPr>
        <p:txBody>
          <a:bodyPr>
            <a:noAutofit/>
          </a:bodyPr>
          <a:lstStyle/>
          <a:p>
            <a:pPr>
              <a:lnSpc>
                <a:spcPct val="90000"/>
              </a:lnSpc>
            </a:pPr>
            <a:r>
              <a:rPr lang="en-US" sz="2500" b="1" dirty="0">
                <a:solidFill>
                  <a:srgbClr val="EBEBEB"/>
                </a:solidFill>
              </a:rPr>
              <a:t>Scenario for Remove item from cart use case</a:t>
            </a:r>
          </a:p>
        </p:txBody>
      </p:sp>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graphicFrame>
        <p:nvGraphicFramePr>
          <p:cNvPr id="7" name="Content Placeholder 3">
            <a:extLst>
              <a:ext uri="{FF2B5EF4-FFF2-40B4-BE49-F238E27FC236}">
                <a16:creationId xmlns:a16="http://schemas.microsoft.com/office/drawing/2014/main" id="{BFC37D99-0E06-4DDD-BD0C-987C29CCF4B4}"/>
              </a:ext>
            </a:extLst>
          </p:cNvPr>
          <p:cNvGraphicFramePr>
            <a:graphicFrameLocks/>
          </p:cNvGraphicFramePr>
          <p:nvPr/>
        </p:nvGraphicFramePr>
        <p:xfrm>
          <a:off x="5194607" y="1266581"/>
          <a:ext cx="6391534" cy="4698629"/>
        </p:xfrm>
        <a:graphic>
          <a:graphicData uri="http://schemas.openxmlformats.org/drawingml/2006/table">
            <a:tbl>
              <a:tblPr firstRow="1" firstCol="1" bandRow="1">
                <a:tableStyleId>{5C22544A-7EE6-4342-B048-85BDC9FD1C3A}</a:tableStyleId>
              </a:tblPr>
              <a:tblGrid>
                <a:gridCol w="1231007">
                  <a:extLst>
                    <a:ext uri="{9D8B030D-6E8A-4147-A177-3AD203B41FA5}">
                      <a16:colId xmlns:a16="http://schemas.microsoft.com/office/drawing/2014/main" val="2914399669"/>
                    </a:ext>
                  </a:extLst>
                </a:gridCol>
                <a:gridCol w="2608355">
                  <a:extLst>
                    <a:ext uri="{9D8B030D-6E8A-4147-A177-3AD203B41FA5}">
                      <a16:colId xmlns:a16="http://schemas.microsoft.com/office/drawing/2014/main" val="901856829"/>
                    </a:ext>
                  </a:extLst>
                </a:gridCol>
                <a:gridCol w="2552172">
                  <a:extLst>
                    <a:ext uri="{9D8B030D-6E8A-4147-A177-3AD203B41FA5}">
                      <a16:colId xmlns:a16="http://schemas.microsoft.com/office/drawing/2014/main" val="1510242161"/>
                    </a:ext>
                  </a:extLst>
                </a:gridCol>
              </a:tblGrid>
              <a:tr h="215064">
                <a:tc>
                  <a:txBody>
                    <a:bodyPr/>
                    <a:lstStyle/>
                    <a:p>
                      <a:pPr>
                        <a:lnSpc>
                          <a:spcPct val="115000"/>
                        </a:lnSpc>
                        <a:spcAft>
                          <a:spcPts val="0"/>
                        </a:spcAft>
                      </a:pPr>
                      <a:r>
                        <a:rPr lang="en-US" sz="1100">
                          <a:effectLst/>
                        </a:rPr>
                        <a:t>Use Case Name: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46687" marR="46687" marT="0" marB="0"/>
                </a:tc>
                <a:tc gridSpan="2">
                  <a:txBody>
                    <a:bodyPr/>
                    <a:lstStyle/>
                    <a:p>
                      <a:pPr>
                        <a:lnSpc>
                          <a:spcPct val="115000"/>
                        </a:lnSpc>
                        <a:spcAft>
                          <a:spcPts val="0"/>
                        </a:spcAft>
                      </a:pPr>
                      <a:r>
                        <a:rPr lang="en-US" sz="1100">
                          <a:effectLst/>
                        </a:rPr>
                        <a:t>Remove item from cart.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46687" marR="46687" marT="0" marB="0"/>
                </a:tc>
                <a:tc hMerge="1">
                  <a:txBody>
                    <a:bodyPr/>
                    <a:lstStyle/>
                    <a:p>
                      <a:endParaRPr lang="en-US"/>
                    </a:p>
                  </a:txBody>
                  <a:tcPr/>
                </a:tc>
                <a:extLst>
                  <a:ext uri="{0D108BD9-81ED-4DB2-BD59-A6C34878D82A}">
                    <a16:rowId xmlns:a16="http://schemas.microsoft.com/office/drawing/2014/main" val="3086693382"/>
                  </a:ext>
                </a:extLst>
              </a:tr>
              <a:tr h="215064">
                <a:tc>
                  <a:txBody>
                    <a:bodyPr/>
                    <a:lstStyle/>
                    <a:p>
                      <a:pPr>
                        <a:lnSpc>
                          <a:spcPct val="115000"/>
                        </a:lnSpc>
                        <a:spcAft>
                          <a:spcPts val="0"/>
                        </a:spcAft>
                      </a:pPr>
                      <a:r>
                        <a:rPr lang="en-US" sz="1100">
                          <a:effectLst/>
                        </a:rPr>
                        <a:t>Actors: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46687" marR="46687" marT="0" marB="0"/>
                </a:tc>
                <a:tc gridSpan="2">
                  <a:txBody>
                    <a:bodyPr/>
                    <a:lstStyle/>
                    <a:p>
                      <a:pPr>
                        <a:lnSpc>
                          <a:spcPct val="115000"/>
                        </a:lnSpc>
                        <a:spcAft>
                          <a:spcPts val="0"/>
                        </a:spcAft>
                      </a:pPr>
                      <a:r>
                        <a:rPr lang="en-US" sz="1100">
                          <a:effectLst/>
                        </a:rPr>
                        <a:t>Customer.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46687" marR="46687" marT="0" marB="0"/>
                </a:tc>
                <a:tc hMerge="1">
                  <a:txBody>
                    <a:bodyPr/>
                    <a:lstStyle/>
                    <a:p>
                      <a:endParaRPr lang="en-US"/>
                    </a:p>
                  </a:txBody>
                  <a:tcPr/>
                </a:tc>
                <a:extLst>
                  <a:ext uri="{0D108BD9-81ED-4DB2-BD59-A6C34878D82A}">
                    <a16:rowId xmlns:a16="http://schemas.microsoft.com/office/drawing/2014/main" val="4114013125"/>
                  </a:ext>
                </a:extLst>
              </a:tr>
              <a:tr h="590983">
                <a:tc>
                  <a:txBody>
                    <a:bodyPr/>
                    <a:lstStyle/>
                    <a:p>
                      <a:pPr>
                        <a:lnSpc>
                          <a:spcPct val="115000"/>
                        </a:lnSpc>
                        <a:spcAft>
                          <a:spcPts val="0"/>
                        </a:spcAft>
                      </a:pPr>
                      <a:r>
                        <a:rPr lang="en-US" sz="1100">
                          <a:effectLst/>
                        </a:rPr>
                        <a:t>Preconditions: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46687" marR="46687" marT="0" marB="0"/>
                </a:tc>
                <a:tc gridSpan="2">
                  <a:txBody>
                    <a:bodyPr/>
                    <a:lstStyle/>
                    <a:p>
                      <a:pPr>
                        <a:lnSpc>
                          <a:spcPct val="115000"/>
                        </a:lnSpc>
                        <a:spcAft>
                          <a:spcPts val="0"/>
                        </a:spcAft>
                      </a:pPr>
                      <a:r>
                        <a:rPr lang="en-US" sz="1100">
                          <a:effectLst/>
                        </a:rPr>
                        <a:t>Customer must have an account.</a:t>
                      </a:r>
                      <a:br>
                        <a:rPr lang="en-US" sz="1100">
                          <a:effectLst/>
                        </a:rPr>
                      </a:br>
                      <a:r>
                        <a:rPr lang="en-US" sz="1100">
                          <a:effectLst/>
                        </a:rPr>
                        <a:t>Customer account must be logged in.</a:t>
                      </a:r>
                      <a:br>
                        <a:rPr lang="en-US" sz="1100">
                          <a:effectLst/>
                        </a:rPr>
                      </a:br>
                      <a:r>
                        <a:rPr lang="en-US" sz="1100">
                          <a:effectLst/>
                        </a:rPr>
                        <a:t>Customer should provide the number of items will be removed.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46687" marR="46687" marT="0" marB="0"/>
                </a:tc>
                <a:tc hMerge="1">
                  <a:txBody>
                    <a:bodyPr/>
                    <a:lstStyle/>
                    <a:p>
                      <a:endParaRPr lang="en-US"/>
                    </a:p>
                  </a:txBody>
                  <a:tcPr/>
                </a:tc>
                <a:extLst>
                  <a:ext uri="{0D108BD9-81ED-4DB2-BD59-A6C34878D82A}">
                    <a16:rowId xmlns:a16="http://schemas.microsoft.com/office/drawing/2014/main" val="3226860933"/>
                  </a:ext>
                </a:extLst>
              </a:tr>
              <a:tr h="403024">
                <a:tc>
                  <a:txBody>
                    <a:bodyPr/>
                    <a:lstStyle/>
                    <a:p>
                      <a:pPr>
                        <a:lnSpc>
                          <a:spcPct val="115000"/>
                        </a:lnSpc>
                        <a:spcAft>
                          <a:spcPts val="0"/>
                        </a:spcAft>
                      </a:pPr>
                      <a:r>
                        <a:rPr lang="en-US" sz="1100">
                          <a:effectLst/>
                        </a:rPr>
                        <a:t>Post conditions: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46687" marR="46687" marT="0" marB="0"/>
                </a:tc>
                <a:tc gridSpan="2">
                  <a:txBody>
                    <a:bodyPr/>
                    <a:lstStyle/>
                    <a:p>
                      <a:pPr>
                        <a:lnSpc>
                          <a:spcPct val="115000"/>
                        </a:lnSpc>
                        <a:spcAft>
                          <a:spcPts val="0"/>
                        </a:spcAft>
                      </a:pPr>
                      <a:r>
                        <a:rPr lang="en-US" sz="1100">
                          <a:effectLst/>
                        </a:rPr>
                        <a:t>Product information must be updated. (number of items left in stock).</a:t>
                      </a:r>
                      <a:br>
                        <a:rPr lang="en-US" sz="1100">
                          <a:effectLst/>
                        </a:rPr>
                      </a:br>
                      <a:r>
                        <a:rPr lang="en-US" sz="1100">
                          <a:effectLst/>
                        </a:rPr>
                        <a:t>Cart content must be updated.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46687" marR="46687" marT="0" marB="0"/>
                </a:tc>
                <a:tc hMerge="1">
                  <a:txBody>
                    <a:bodyPr/>
                    <a:lstStyle/>
                    <a:p>
                      <a:endParaRPr lang="en-US"/>
                    </a:p>
                  </a:txBody>
                  <a:tcPr/>
                </a:tc>
                <a:extLst>
                  <a:ext uri="{0D108BD9-81ED-4DB2-BD59-A6C34878D82A}">
                    <a16:rowId xmlns:a16="http://schemas.microsoft.com/office/drawing/2014/main" val="3442680771"/>
                  </a:ext>
                </a:extLst>
              </a:tr>
              <a:tr h="215064">
                <a:tc rowSpan="2">
                  <a:txBody>
                    <a:bodyPr/>
                    <a:lstStyle/>
                    <a:p>
                      <a:pPr>
                        <a:lnSpc>
                          <a:spcPct val="115000"/>
                        </a:lnSpc>
                        <a:spcAft>
                          <a:spcPts val="0"/>
                        </a:spcAft>
                      </a:pPr>
                      <a:r>
                        <a:rPr lang="en-US" sz="1100">
                          <a:effectLst/>
                        </a:rPr>
                        <a:t>Flow of activities: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46687" marR="46687" marT="0" marB="0"/>
                </a:tc>
                <a:tc>
                  <a:txBody>
                    <a:bodyPr/>
                    <a:lstStyle/>
                    <a:p>
                      <a:pPr algn="ctr">
                        <a:lnSpc>
                          <a:spcPct val="115000"/>
                        </a:lnSpc>
                        <a:spcAft>
                          <a:spcPts val="0"/>
                        </a:spcAft>
                      </a:pPr>
                      <a:r>
                        <a:rPr lang="en-US" sz="1100">
                          <a:effectLst/>
                        </a:rPr>
                        <a:t>Actor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46687" marR="46687" marT="0" marB="0"/>
                </a:tc>
                <a:tc>
                  <a:txBody>
                    <a:bodyPr/>
                    <a:lstStyle/>
                    <a:p>
                      <a:pPr algn="ctr">
                        <a:lnSpc>
                          <a:spcPct val="115000"/>
                        </a:lnSpc>
                        <a:spcAft>
                          <a:spcPts val="0"/>
                        </a:spcAft>
                      </a:pPr>
                      <a:r>
                        <a:rPr lang="en-US" sz="1100">
                          <a:effectLst/>
                        </a:rPr>
                        <a:t>System</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46687" marR="46687" marT="0" marB="0"/>
                </a:tc>
                <a:extLst>
                  <a:ext uri="{0D108BD9-81ED-4DB2-BD59-A6C34878D82A}">
                    <a16:rowId xmlns:a16="http://schemas.microsoft.com/office/drawing/2014/main" val="3292033209"/>
                  </a:ext>
                </a:extLst>
              </a:tr>
              <a:tr h="1906700">
                <a:tc vMerge="1">
                  <a:txBody>
                    <a:bodyPr/>
                    <a:lstStyle/>
                    <a:p>
                      <a:endParaRPr lang="en-US"/>
                    </a:p>
                  </a:txBody>
                  <a:tcPr/>
                </a:tc>
                <a:tc>
                  <a:txBody>
                    <a:bodyPr/>
                    <a:lstStyle/>
                    <a:p>
                      <a:pPr marL="342900" lvl="0" indent="-342900" rtl="0">
                        <a:lnSpc>
                          <a:spcPct val="115000"/>
                        </a:lnSpc>
                        <a:spcAft>
                          <a:spcPts val="0"/>
                        </a:spcAft>
                        <a:buFont typeface="+mj-lt"/>
                        <a:buAutoNum type="arabicPeriod"/>
                      </a:pPr>
                      <a:r>
                        <a:rPr lang="en-US" sz="1100">
                          <a:effectLst/>
                        </a:rPr>
                        <a:t>Customer wants to remove item.</a:t>
                      </a:r>
                      <a:endParaRPr lang="en-US" sz="1000">
                        <a:effectLst/>
                      </a:endParaRPr>
                    </a:p>
                    <a:p>
                      <a:pPr marL="342900" lvl="0" indent="-342900">
                        <a:lnSpc>
                          <a:spcPct val="115000"/>
                        </a:lnSpc>
                        <a:spcAft>
                          <a:spcPts val="0"/>
                        </a:spcAft>
                        <a:buFont typeface="+mj-lt"/>
                        <a:buAutoNum type="arabicPeriod"/>
                      </a:pPr>
                      <a:r>
                        <a:rPr lang="en-US" sz="1100">
                          <a:effectLst/>
                        </a:rPr>
                        <a:t>Customer removes item to his/her cart.</a:t>
                      </a:r>
                      <a:endParaRPr lang="en-US" sz="1000">
                        <a:effectLst/>
                      </a:endParaRPr>
                    </a:p>
                    <a:p>
                      <a:pPr>
                        <a:lnSpc>
                          <a:spcPct val="115000"/>
                        </a:lnSpc>
                        <a:spcAft>
                          <a:spcPts val="0"/>
                        </a:spcAft>
                      </a:pPr>
                      <a:r>
                        <a:rPr lang="en-US" sz="1100">
                          <a:effectLst/>
                        </a:rPr>
                        <a:t> </a:t>
                      </a:r>
                      <a:endParaRPr lang="en-US" sz="1000">
                        <a:effectLst/>
                      </a:endParaRPr>
                    </a:p>
                    <a:p>
                      <a:pPr marL="342900" lvl="0" indent="-342900">
                        <a:lnSpc>
                          <a:spcPct val="115000"/>
                        </a:lnSpc>
                        <a:spcAft>
                          <a:spcPts val="0"/>
                        </a:spcAft>
                        <a:buFont typeface="+mj-lt"/>
                        <a:buAutoNum type="arabicPeriod"/>
                      </a:pPr>
                      <a:r>
                        <a:rPr lang="en-US" sz="1100">
                          <a:effectLst/>
                        </a:rPr>
                        <a:t>Customer enters number of items to be removed.</a:t>
                      </a:r>
                      <a:endParaRPr lang="en-US" sz="1000">
                        <a:effectLst/>
                      </a:endParaRPr>
                    </a:p>
                    <a:p>
                      <a:pPr>
                        <a:lnSpc>
                          <a:spcPct val="115000"/>
                        </a:lnSpc>
                        <a:spcAft>
                          <a:spcPts val="0"/>
                        </a:spcAft>
                      </a:pPr>
                      <a:r>
                        <a:rPr lang="en-US" sz="1100">
                          <a:effectLst/>
                        </a:rPr>
                        <a:t> </a:t>
                      </a:r>
                      <a:endParaRPr lang="en-US" sz="1000">
                        <a:effectLst/>
                      </a:endParaRPr>
                    </a:p>
                    <a:p>
                      <a:pPr marL="342900" lvl="0" indent="-342900">
                        <a:lnSpc>
                          <a:spcPct val="115000"/>
                        </a:lnSpc>
                        <a:spcAft>
                          <a:spcPts val="0"/>
                        </a:spcAft>
                        <a:buFont typeface="+mj-lt"/>
                        <a:buAutoNum type="arabicPeriod"/>
                      </a:pPr>
                      <a:r>
                        <a:rPr lang="en-US" sz="1100">
                          <a:effectLst/>
                        </a:rPr>
                        <a:t>Customer confirms removal process.</a:t>
                      </a:r>
                      <a:endParaRPr lang="en-US" sz="1000">
                        <a:effectLst/>
                      </a:endParaRPr>
                    </a:p>
                    <a:p>
                      <a:pPr>
                        <a:lnSpc>
                          <a:spcPct val="115000"/>
                        </a:lnSpc>
                        <a:spcAft>
                          <a:spcPts val="0"/>
                        </a:spcAft>
                      </a:pPr>
                      <a:r>
                        <a:rPr lang="en-US" sz="11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46687" marR="46687" marT="0" marB="0"/>
                </a:tc>
                <a:tc>
                  <a:txBody>
                    <a:bodyPr/>
                    <a:lstStyle/>
                    <a:p>
                      <a:pPr marL="342900" lvl="0" indent="-342900" rtl="0">
                        <a:lnSpc>
                          <a:spcPct val="115000"/>
                        </a:lnSpc>
                        <a:spcAft>
                          <a:spcPts val="0"/>
                        </a:spcAft>
                        <a:buFont typeface="+mj-lt"/>
                        <a:buAutoNum type="arabicPeriod"/>
                      </a:pPr>
                      <a:r>
                        <a:rPr lang="en-US" sz="1100">
                          <a:effectLst/>
                        </a:rPr>
                        <a:t>System checks cart content.</a:t>
                      </a:r>
                      <a:endParaRPr lang="en-US" sz="1000">
                        <a:effectLst/>
                      </a:endParaRPr>
                    </a:p>
                    <a:p>
                      <a:pPr marL="342900" lvl="0" indent="-342900">
                        <a:lnSpc>
                          <a:spcPct val="115000"/>
                        </a:lnSpc>
                        <a:spcAft>
                          <a:spcPts val="0"/>
                        </a:spcAft>
                        <a:buFont typeface="+mj-lt"/>
                        <a:buAutoNum type="arabicPeriod"/>
                      </a:pPr>
                      <a:r>
                        <a:rPr lang="en-US" sz="1100">
                          <a:effectLst/>
                        </a:rPr>
                        <a:t>System prompts for number of items.</a:t>
                      </a:r>
                      <a:endParaRPr lang="en-US" sz="1000">
                        <a:effectLst/>
                      </a:endParaRPr>
                    </a:p>
                    <a:p>
                      <a:pPr marL="342900" lvl="0" indent="-342900">
                        <a:lnSpc>
                          <a:spcPct val="115000"/>
                        </a:lnSpc>
                        <a:spcAft>
                          <a:spcPts val="0"/>
                        </a:spcAft>
                        <a:buFont typeface="+mj-lt"/>
                        <a:buAutoNum type="arabicPeriod"/>
                      </a:pPr>
                      <a:r>
                        <a:rPr lang="en-US" sz="1100">
                          <a:effectLst/>
                        </a:rPr>
                        <a:t>System updates number of items left in stock.</a:t>
                      </a:r>
                      <a:endParaRPr lang="en-US" sz="1000">
                        <a:effectLst/>
                      </a:endParaRPr>
                    </a:p>
                    <a:p>
                      <a:pPr marL="342900" lvl="0" indent="-342900">
                        <a:lnSpc>
                          <a:spcPct val="115000"/>
                        </a:lnSpc>
                        <a:spcAft>
                          <a:spcPts val="0"/>
                        </a:spcAft>
                        <a:buFont typeface="+mj-lt"/>
                        <a:buAutoNum type="arabicPeriod"/>
                      </a:pPr>
                      <a:r>
                        <a:rPr lang="en-US" sz="1100">
                          <a:effectLst/>
                        </a:rPr>
                        <a:t>System prompts for confirmation.</a:t>
                      </a:r>
                      <a:endParaRPr lang="en-US" sz="1000">
                        <a:effectLst/>
                      </a:endParaRPr>
                    </a:p>
                    <a:p>
                      <a:pPr marL="342900" lvl="0" indent="-342900">
                        <a:lnSpc>
                          <a:spcPct val="115000"/>
                        </a:lnSpc>
                        <a:spcAft>
                          <a:spcPts val="0"/>
                        </a:spcAft>
                        <a:buFont typeface="+mj-lt"/>
                        <a:buAutoNum type="arabicPeriod"/>
                      </a:pPr>
                      <a:r>
                        <a:rPr lang="en-US" sz="1100">
                          <a:effectLst/>
                        </a:rPr>
                        <a:t>System returns cart content.</a:t>
                      </a:r>
                      <a:endParaRPr lang="en-US" sz="1000">
                        <a:effectLst/>
                      </a:endParaRPr>
                    </a:p>
                    <a:p>
                      <a:pPr marL="342900" lvl="0" indent="-342900">
                        <a:lnSpc>
                          <a:spcPct val="115000"/>
                        </a:lnSpc>
                        <a:spcAft>
                          <a:spcPts val="0"/>
                        </a:spcAft>
                        <a:buFont typeface="+mj-lt"/>
                        <a:buAutoNum type="arabicPeriod"/>
                      </a:pPr>
                      <a:r>
                        <a:rPr lang="en-US" sz="1100">
                          <a:effectLst/>
                        </a:rPr>
                        <a:t>System offers recommended similar products.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46687" marR="46687" marT="0" marB="0"/>
                </a:tc>
                <a:extLst>
                  <a:ext uri="{0D108BD9-81ED-4DB2-BD59-A6C34878D82A}">
                    <a16:rowId xmlns:a16="http://schemas.microsoft.com/office/drawing/2014/main" val="2754823387"/>
                  </a:ext>
                </a:extLst>
              </a:tr>
              <a:tr h="778943">
                <a:tc>
                  <a:txBody>
                    <a:bodyPr/>
                    <a:lstStyle/>
                    <a:p>
                      <a:pPr>
                        <a:lnSpc>
                          <a:spcPct val="115000"/>
                        </a:lnSpc>
                        <a:spcAft>
                          <a:spcPts val="0"/>
                        </a:spcAft>
                      </a:pPr>
                      <a:r>
                        <a:rPr lang="en-US" sz="1100">
                          <a:effectLst/>
                        </a:rPr>
                        <a:t>Exception conditions: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46687" marR="46687" marT="0" marB="0"/>
                </a:tc>
                <a:tc gridSpan="2">
                  <a:txBody>
                    <a:bodyPr/>
                    <a:lstStyle/>
                    <a:p>
                      <a:pPr marL="342900" lvl="0" indent="-342900" rtl="0">
                        <a:lnSpc>
                          <a:spcPct val="115000"/>
                        </a:lnSpc>
                        <a:spcAft>
                          <a:spcPts val="0"/>
                        </a:spcAft>
                        <a:buFont typeface="+mj-lt"/>
                        <a:buAutoNum type="arabicPeriod"/>
                      </a:pPr>
                      <a:r>
                        <a:rPr lang="en-US" sz="1100">
                          <a:effectLst/>
                        </a:rPr>
                        <a:t>If product is not in the cart, then ask the customer to enter the name correctly.</a:t>
                      </a:r>
                      <a:endParaRPr lang="en-US" sz="1000">
                        <a:effectLst/>
                      </a:endParaRPr>
                    </a:p>
                    <a:p>
                      <a:pPr marL="342900" lvl="0" indent="-342900">
                        <a:lnSpc>
                          <a:spcPct val="115000"/>
                        </a:lnSpc>
                        <a:spcAft>
                          <a:spcPts val="0"/>
                        </a:spcAft>
                        <a:buFont typeface="+mj-lt"/>
                        <a:buAutoNum type="arabicPeriod"/>
                      </a:pPr>
                      <a:r>
                        <a:rPr lang="en-US" sz="1100">
                          <a:effectLst/>
                        </a:rPr>
                        <a:t>If the number of items to be removed is larger than the number of items in cart, then ask the customer to enter a number less than or equal number of items in the cart.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46687" marR="46687" marT="0" marB="0"/>
                </a:tc>
                <a:tc hMerge="1">
                  <a:txBody>
                    <a:bodyPr/>
                    <a:lstStyle/>
                    <a:p>
                      <a:endParaRPr lang="en-US"/>
                    </a:p>
                  </a:txBody>
                  <a:tcPr/>
                </a:tc>
                <a:extLst>
                  <a:ext uri="{0D108BD9-81ED-4DB2-BD59-A6C34878D82A}">
                    <a16:rowId xmlns:a16="http://schemas.microsoft.com/office/drawing/2014/main" val="501757081"/>
                  </a:ext>
                </a:extLst>
              </a:tr>
            </a:tbl>
          </a:graphicData>
        </a:graphic>
      </p:graphicFrame>
    </p:spTree>
    <p:extLst>
      <p:ext uri="{BB962C8B-B14F-4D97-AF65-F5344CB8AC3E}">
        <p14:creationId xmlns:p14="http://schemas.microsoft.com/office/powerpoint/2010/main" val="3644808200"/>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 name="Freeform: Shape 10">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54955" y="973668"/>
            <a:ext cx="2942210" cy="1020232"/>
          </a:xfrm>
        </p:spPr>
        <p:txBody>
          <a:bodyPr>
            <a:normAutofit fontScale="90000"/>
          </a:bodyPr>
          <a:lstStyle/>
          <a:p>
            <a:pPr>
              <a:lnSpc>
                <a:spcPct val="90000"/>
              </a:lnSpc>
            </a:pPr>
            <a:r>
              <a:rPr lang="en-US" sz="2800" b="1" dirty="0">
                <a:solidFill>
                  <a:srgbClr val="EBEBEB"/>
                </a:solidFill>
              </a:rPr>
              <a:t>Activity diagram for update cart use case</a:t>
            </a:r>
          </a:p>
        </p:txBody>
      </p:sp>
      <p:pic>
        <p:nvPicPr>
          <p:cNvPr id="4" name="Picture 3">
            <a:extLst>
              <a:ext uri="{FF2B5EF4-FFF2-40B4-BE49-F238E27FC236}">
                <a16:creationId xmlns:a16="http://schemas.microsoft.com/office/drawing/2014/main" id="{2324E0AF-3E57-4083-9989-43B258D1E7B9}"/>
              </a:ext>
            </a:extLst>
          </p:cNvPr>
          <p:cNvPicPr/>
          <p:nvPr/>
        </p:nvPicPr>
        <p:blipFill>
          <a:blip r:embed="rId2">
            <a:extLst>
              <a:ext uri="{28A0092B-C50C-407E-A947-70E740481C1C}">
                <a14:useLocalDpi xmlns:a14="http://schemas.microsoft.com/office/drawing/2010/main" val="0"/>
              </a:ext>
            </a:extLst>
          </a:blip>
          <a:stretch>
            <a:fillRect/>
          </a:stretch>
        </p:blipFill>
        <p:spPr>
          <a:xfrm>
            <a:off x="5274430" y="541286"/>
            <a:ext cx="5031911" cy="5914549"/>
          </a:xfrm>
          <a:prstGeom prst="rect">
            <a:avLst/>
          </a:prstGeom>
        </p:spPr>
      </p:pic>
      <p:sp>
        <p:nvSpPr>
          <p:cNvPr id="15" name="Rectangle 14">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289623257"/>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 name="Freeform: Shape 12">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5"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54955" y="973668"/>
            <a:ext cx="2942210" cy="1020232"/>
          </a:xfrm>
        </p:spPr>
        <p:txBody>
          <a:bodyPr>
            <a:noAutofit/>
          </a:bodyPr>
          <a:lstStyle/>
          <a:p>
            <a:pPr>
              <a:lnSpc>
                <a:spcPct val="90000"/>
              </a:lnSpc>
            </a:pPr>
            <a:r>
              <a:rPr lang="en-US" sz="2500" b="1" dirty="0">
                <a:solidFill>
                  <a:srgbClr val="EBEBEB"/>
                </a:solidFill>
              </a:rPr>
              <a:t>Activity diagram for check out use case</a:t>
            </a:r>
          </a:p>
        </p:txBody>
      </p:sp>
      <p:sp>
        <p:nvSpPr>
          <p:cNvPr id="17" name="Rectangle 16">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14" name="Picture 13">
            <a:extLst>
              <a:ext uri="{FF2B5EF4-FFF2-40B4-BE49-F238E27FC236}">
                <a16:creationId xmlns:a16="http://schemas.microsoft.com/office/drawing/2014/main" id="{52FB5CF1-4FF2-4BD0-9F48-E34A016C6E9F}"/>
              </a:ext>
            </a:extLst>
          </p:cNvPr>
          <p:cNvPicPr/>
          <p:nvPr/>
        </p:nvPicPr>
        <p:blipFill>
          <a:blip r:embed="rId2">
            <a:extLst>
              <a:ext uri="{28A0092B-C50C-407E-A947-70E740481C1C}">
                <a14:useLocalDpi xmlns:a14="http://schemas.microsoft.com/office/drawing/2010/main" val="0"/>
              </a:ext>
            </a:extLst>
          </a:blip>
          <a:stretch>
            <a:fillRect/>
          </a:stretch>
        </p:blipFill>
        <p:spPr>
          <a:xfrm>
            <a:off x="5142960" y="533402"/>
            <a:ext cx="5313363" cy="5882745"/>
          </a:xfrm>
          <a:prstGeom prst="rect">
            <a:avLst/>
          </a:prstGeom>
        </p:spPr>
      </p:pic>
    </p:spTree>
    <p:extLst>
      <p:ext uri="{BB962C8B-B14F-4D97-AF65-F5344CB8AC3E}">
        <p14:creationId xmlns:p14="http://schemas.microsoft.com/office/powerpoint/2010/main" val="34594945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Requirements (Cont.)</a:t>
            </a:r>
          </a:p>
        </p:txBody>
      </p:sp>
      <p:sp>
        <p:nvSpPr>
          <p:cNvPr id="3" name="Content Placeholder 2"/>
          <p:cNvSpPr>
            <a:spLocks noGrp="1"/>
          </p:cNvSpPr>
          <p:nvPr>
            <p:ph idx="1"/>
          </p:nvPr>
        </p:nvSpPr>
        <p:spPr/>
        <p:txBody>
          <a:bodyPr>
            <a:normAutofit/>
          </a:bodyPr>
          <a:lstStyle/>
          <a:p>
            <a:pPr marL="0" indent="0">
              <a:buNone/>
            </a:pPr>
            <a:r>
              <a:rPr lang="en-US" b="1" dirty="0"/>
              <a:t>1.2   Business Objectives:</a:t>
            </a:r>
          </a:p>
          <a:p>
            <a:pPr marL="0" indent="0">
              <a:buNone/>
            </a:pPr>
            <a:r>
              <a:rPr lang="en-US" dirty="0"/>
              <a:t>Our project covers a wide scope designed to implement computerized system for the following Requirements:</a:t>
            </a:r>
          </a:p>
          <a:p>
            <a:pPr lvl="1">
              <a:buFont typeface="+mj-lt"/>
              <a:buAutoNum type="arabicPeriod"/>
            </a:pPr>
            <a:r>
              <a:rPr lang="en-US" b="1" u="sng" dirty="0"/>
              <a:t>Functional Requirements:</a:t>
            </a:r>
          </a:p>
          <a:p>
            <a:pPr lvl="2">
              <a:buFont typeface="Wingdings" panose="05000000000000000000" pitchFamily="2" charset="2"/>
              <a:buChar char="Ø"/>
            </a:pPr>
            <a:r>
              <a:rPr lang="en-US" b="1" dirty="0"/>
              <a:t>Order entry subsystem</a:t>
            </a:r>
          </a:p>
          <a:p>
            <a:pPr lvl="3">
              <a:buFont typeface="Arial" panose="020B0604020202020204" pitchFamily="34" charset="0"/>
              <a:buChar char="•"/>
            </a:pPr>
            <a:r>
              <a:rPr lang="en-US" dirty="0"/>
              <a:t>Create new order</a:t>
            </a:r>
          </a:p>
          <a:p>
            <a:pPr lvl="3">
              <a:buFont typeface="Arial" panose="020B0604020202020204" pitchFamily="34" charset="0"/>
              <a:buChar char="•"/>
            </a:pPr>
            <a:r>
              <a:rPr lang="en-US" dirty="0"/>
              <a:t>Add item to cart</a:t>
            </a:r>
          </a:p>
          <a:p>
            <a:pPr lvl="3">
              <a:buFont typeface="Arial" panose="020B0604020202020204" pitchFamily="34" charset="0"/>
              <a:buChar char="•"/>
            </a:pPr>
            <a:r>
              <a:rPr lang="en-US" dirty="0"/>
              <a:t>Update cart</a:t>
            </a:r>
          </a:p>
          <a:p>
            <a:pPr lvl="3">
              <a:buFont typeface="Arial" panose="020B0604020202020204" pitchFamily="34" charset="0"/>
              <a:buChar char="•"/>
            </a:pPr>
            <a:r>
              <a:rPr lang="en-US" dirty="0"/>
              <a:t>Look up for meal</a:t>
            </a:r>
          </a:p>
        </p:txBody>
      </p:sp>
    </p:spTree>
    <p:extLst>
      <p:ext uri="{BB962C8B-B14F-4D97-AF65-F5344CB8AC3E}">
        <p14:creationId xmlns:p14="http://schemas.microsoft.com/office/powerpoint/2010/main" val="408477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Requirements (Cont.)</a:t>
            </a:r>
          </a:p>
        </p:txBody>
      </p:sp>
      <p:sp>
        <p:nvSpPr>
          <p:cNvPr id="3" name="Content Placeholder 2"/>
          <p:cNvSpPr>
            <a:spLocks noGrp="1"/>
          </p:cNvSpPr>
          <p:nvPr>
            <p:ph idx="1"/>
          </p:nvPr>
        </p:nvSpPr>
        <p:spPr/>
        <p:txBody>
          <a:bodyPr>
            <a:normAutofit lnSpcReduction="10000"/>
          </a:bodyPr>
          <a:lstStyle/>
          <a:p>
            <a:pPr lvl="2">
              <a:buFont typeface="Wingdings" panose="05000000000000000000" pitchFamily="2" charset="2"/>
              <a:buChar char="Ø"/>
            </a:pPr>
            <a:r>
              <a:rPr lang="en-US" b="1" dirty="0"/>
              <a:t>Order state subsystem</a:t>
            </a:r>
          </a:p>
          <a:p>
            <a:pPr lvl="3">
              <a:buFont typeface="Arial" panose="020B0604020202020204" pitchFamily="34" charset="0"/>
              <a:buChar char="•"/>
            </a:pPr>
            <a:r>
              <a:rPr lang="en-US" dirty="0"/>
              <a:t>Check order state</a:t>
            </a:r>
          </a:p>
          <a:p>
            <a:pPr lvl="3">
              <a:buFont typeface="Arial" panose="020B0604020202020204" pitchFamily="34" charset="0"/>
              <a:buChar char="•"/>
            </a:pPr>
            <a:r>
              <a:rPr lang="en-US" dirty="0"/>
              <a:t>Update order state</a:t>
            </a:r>
          </a:p>
          <a:p>
            <a:pPr lvl="3">
              <a:buFont typeface="Arial" panose="020B0604020202020204" pitchFamily="34" charset="0"/>
              <a:buChar char="•"/>
            </a:pPr>
            <a:r>
              <a:rPr lang="en-US" dirty="0"/>
              <a:t>Cancel order</a:t>
            </a:r>
          </a:p>
          <a:p>
            <a:pPr lvl="3">
              <a:buFont typeface="Arial" panose="020B0604020202020204" pitchFamily="34" charset="0"/>
              <a:buChar char="•"/>
            </a:pPr>
            <a:r>
              <a:rPr lang="en-US" dirty="0"/>
              <a:t>Update order</a:t>
            </a:r>
          </a:p>
          <a:p>
            <a:pPr lvl="2">
              <a:buFont typeface="Wingdings" panose="05000000000000000000" pitchFamily="2" charset="2"/>
              <a:buChar char="Ø"/>
            </a:pPr>
            <a:r>
              <a:rPr lang="en-US" b="1" dirty="0"/>
              <a:t>Administration subsystem</a:t>
            </a:r>
          </a:p>
          <a:p>
            <a:pPr lvl="3">
              <a:buFont typeface="Arial" panose="020B0604020202020204" pitchFamily="34" charset="0"/>
              <a:buChar char="•"/>
            </a:pPr>
            <a:r>
              <a:rPr lang="en-US" dirty="0"/>
              <a:t>Add meal</a:t>
            </a:r>
          </a:p>
          <a:p>
            <a:pPr lvl="3">
              <a:buFont typeface="Arial" panose="020B0604020202020204" pitchFamily="34" charset="0"/>
              <a:buChar char="•"/>
            </a:pPr>
            <a:r>
              <a:rPr lang="en-US" dirty="0"/>
              <a:t>Update meal description</a:t>
            </a:r>
          </a:p>
          <a:p>
            <a:pPr lvl="3">
              <a:buFont typeface="Arial" panose="020B0604020202020204" pitchFamily="34" charset="0"/>
              <a:buChar char="•"/>
            </a:pPr>
            <a:r>
              <a:rPr lang="en-US" dirty="0"/>
              <a:t>Delete meal</a:t>
            </a:r>
          </a:p>
          <a:p>
            <a:pPr lvl="3">
              <a:buFont typeface="Arial" panose="020B0604020202020204" pitchFamily="34" charset="0"/>
              <a:buChar char="•"/>
            </a:pPr>
            <a:r>
              <a:rPr lang="en-US" dirty="0"/>
              <a:t>Add new offer</a:t>
            </a:r>
          </a:p>
          <a:p>
            <a:pPr lvl="3">
              <a:buFont typeface="Arial" panose="020B0604020202020204" pitchFamily="34" charset="0"/>
              <a:buChar char="•"/>
            </a:pPr>
            <a:r>
              <a:rPr lang="en-US" dirty="0"/>
              <a:t>Create monthly summary reports for sales</a:t>
            </a:r>
          </a:p>
          <a:p>
            <a:pPr lvl="2">
              <a:buFont typeface="Arial" panose="020B0604020202020204" pitchFamily="34" charset="0"/>
              <a:buChar char="•"/>
            </a:pPr>
            <a:endParaRPr lang="en-US" dirty="0"/>
          </a:p>
        </p:txBody>
      </p:sp>
    </p:spTree>
    <p:extLst>
      <p:ext uri="{BB962C8B-B14F-4D97-AF65-F5344CB8AC3E}">
        <p14:creationId xmlns:p14="http://schemas.microsoft.com/office/powerpoint/2010/main" val="2740205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Requirements (Cont.)</a:t>
            </a:r>
          </a:p>
        </p:txBody>
      </p:sp>
      <p:sp>
        <p:nvSpPr>
          <p:cNvPr id="3" name="Content Placeholder 2"/>
          <p:cNvSpPr>
            <a:spLocks noGrp="1"/>
          </p:cNvSpPr>
          <p:nvPr>
            <p:ph idx="1"/>
          </p:nvPr>
        </p:nvSpPr>
        <p:spPr/>
        <p:txBody>
          <a:bodyPr/>
          <a:lstStyle/>
          <a:p>
            <a:pPr lvl="2">
              <a:buFont typeface="Wingdings" panose="05000000000000000000" pitchFamily="2" charset="2"/>
              <a:buChar char="Ø"/>
            </a:pPr>
            <a:r>
              <a:rPr lang="en-US" b="1" dirty="0"/>
              <a:t>Customer maintenance subsystem</a:t>
            </a:r>
          </a:p>
          <a:p>
            <a:pPr lvl="3">
              <a:buFont typeface="Arial" panose="020B0604020202020204" pitchFamily="34" charset="0"/>
              <a:buChar char="•"/>
            </a:pPr>
            <a:r>
              <a:rPr lang="en-US" dirty="0"/>
              <a:t>Create account</a:t>
            </a:r>
          </a:p>
          <a:p>
            <a:pPr lvl="3">
              <a:buFont typeface="Arial" panose="020B0604020202020204" pitchFamily="34" charset="0"/>
              <a:buChar char="•"/>
            </a:pPr>
            <a:r>
              <a:rPr lang="en-US" dirty="0"/>
              <a:t>Add meal feedback</a:t>
            </a:r>
          </a:p>
        </p:txBody>
      </p:sp>
    </p:spTree>
    <p:extLst>
      <p:ext uri="{BB962C8B-B14F-4D97-AF65-F5344CB8AC3E}">
        <p14:creationId xmlns:p14="http://schemas.microsoft.com/office/powerpoint/2010/main" val="240418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Requirements (Cont.)</a:t>
            </a:r>
          </a:p>
        </p:txBody>
      </p:sp>
      <p:sp>
        <p:nvSpPr>
          <p:cNvPr id="3" name="Content Placeholder 2"/>
          <p:cNvSpPr>
            <a:spLocks noGrp="1"/>
          </p:cNvSpPr>
          <p:nvPr>
            <p:ph idx="1"/>
          </p:nvPr>
        </p:nvSpPr>
        <p:spPr/>
        <p:txBody>
          <a:bodyPr/>
          <a:lstStyle/>
          <a:p>
            <a:pPr lvl="1">
              <a:buFont typeface="+mj-lt"/>
              <a:buAutoNum type="arabicPeriod" startAt="2"/>
            </a:pPr>
            <a:r>
              <a:rPr lang="en-US" b="1" u="sng" dirty="0"/>
              <a:t>Nonfunctional Requirements:</a:t>
            </a:r>
          </a:p>
          <a:p>
            <a:pPr lvl="2">
              <a:buFont typeface="Arial" panose="020B0604020202020204" pitchFamily="34" charset="0"/>
              <a:buChar char="•"/>
            </a:pPr>
            <a:r>
              <a:rPr lang="en-US" dirty="0"/>
              <a:t>Easy user interface</a:t>
            </a:r>
          </a:p>
          <a:p>
            <a:pPr lvl="2">
              <a:buFont typeface="Arial" panose="020B0604020202020204" pitchFamily="34" charset="0"/>
              <a:buChar char="•"/>
            </a:pPr>
            <a:r>
              <a:rPr lang="en-US" dirty="0"/>
              <a:t>Little failure rate</a:t>
            </a:r>
          </a:p>
          <a:p>
            <a:pPr lvl="2">
              <a:buFont typeface="Arial" panose="020B0604020202020204" pitchFamily="34" charset="0"/>
              <a:buChar char="•"/>
            </a:pPr>
            <a:r>
              <a:rPr lang="en-US" dirty="0"/>
              <a:t>Several recovery method and data backups</a:t>
            </a:r>
          </a:p>
          <a:p>
            <a:pPr lvl="2">
              <a:buFont typeface="Arial" panose="020B0604020202020204" pitchFamily="34" charset="0"/>
              <a:buChar char="•"/>
            </a:pPr>
            <a:r>
              <a:rPr lang="en-US" dirty="0"/>
              <a:t>High response time</a:t>
            </a:r>
          </a:p>
          <a:p>
            <a:pPr lvl="2">
              <a:buFont typeface="Arial" panose="020B0604020202020204" pitchFamily="34" charset="0"/>
              <a:buChar char="•"/>
            </a:pPr>
            <a:r>
              <a:rPr lang="en-US" dirty="0"/>
              <a:t>Secured access control</a:t>
            </a:r>
          </a:p>
          <a:p>
            <a:pPr lvl="2">
              <a:buFont typeface="Arial" panose="020B0604020202020204" pitchFamily="34" charset="0"/>
              <a:buChar char="•"/>
            </a:pPr>
            <a:r>
              <a:rPr lang="en-US" dirty="0"/>
              <a:t>High performance servers</a:t>
            </a:r>
          </a:p>
        </p:txBody>
      </p:sp>
    </p:spTree>
    <p:extLst>
      <p:ext uri="{BB962C8B-B14F-4D97-AF65-F5344CB8AC3E}">
        <p14:creationId xmlns:p14="http://schemas.microsoft.com/office/powerpoint/2010/main" val="3483176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5" name="Rectangle 14">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2" name="Rectangle 21">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99433" y="215551"/>
            <a:ext cx="3382297" cy="2009144"/>
          </a:xfrm>
        </p:spPr>
        <p:txBody>
          <a:bodyPr vert="horz" lIns="91440" tIns="45720" rIns="91440" bIns="45720" rtlCol="0" anchor="b">
            <a:normAutofit/>
          </a:bodyPr>
          <a:lstStyle/>
          <a:p>
            <a:pPr>
              <a:lnSpc>
                <a:spcPct val="90000"/>
              </a:lnSpc>
            </a:pPr>
            <a:r>
              <a:rPr lang="en-US" sz="3800" b="1" i="0" kern="1200" dirty="0">
                <a:solidFill>
                  <a:srgbClr val="EBEBEB"/>
                </a:solidFill>
                <a:latin typeface="+mj-lt"/>
                <a:ea typeface="+mj-ea"/>
                <a:cs typeface="+mj-cs"/>
              </a:rPr>
              <a:t>System Requirements (Cont.)</a:t>
            </a:r>
          </a:p>
        </p:txBody>
      </p:sp>
      <p:sp>
        <p:nvSpPr>
          <p:cNvPr id="6" name="TextBox 5"/>
          <p:cNvSpPr txBox="1"/>
          <p:nvPr/>
        </p:nvSpPr>
        <p:spPr>
          <a:xfrm>
            <a:off x="557223" y="2438659"/>
            <a:ext cx="3466715" cy="369332"/>
          </a:xfrm>
          <a:prstGeom prst="rect">
            <a:avLst/>
          </a:prstGeom>
          <a:noFill/>
        </p:spPr>
        <p:txBody>
          <a:bodyPr wrap="square" rtlCol="0">
            <a:spAutoFit/>
          </a:bodyPr>
          <a:lstStyle/>
          <a:p>
            <a:pPr>
              <a:spcAft>
                <a:spcPts val="600"/>
              </a:spcAft>
            </a:pPr>
            <a:r>
              <a:rPr lang="en-US" b="1" dirty="0">
                <a:solidFill>
                  <a:schemeClr val="tx1">
                    <a:lumMod val="75000"/>
                    <a:lumOff val="25000"/>
                  </a:schemeClr>
                </a:solidFill>
              </a:rPr>
              <a:t>1.3   Fact Finding: Interviews</a:t>
            </a:r>
          </a:p>
        </p:txBody>
      </p:sp>
      <p:sp>
        <p:nvSpPr>
          <p:cNvPr id="9" name="TextBox 8">
            <a:extLst>
              <a:ext uri="{FF2B5EF4-FFF2-40B4-BE49-F238E27FC236}">
                <a16:creationId xmlns:a16="http://schemas.microsoft.com/office/drawing/2014/main" id="{D234D7D5-8D09-4826-8B9C-07EA8E587DF9}"/>
              </a:ext>
            </a:extLst>
          </p:cNvPr>
          <p:cNvSpPr txBox="1"/>
          <p:nvPr/>
        </p:nvSpPr>
        <p:spPr>
          <a:xfrm>
            <a:off x="6164455" y="881390"/>
            <a:ext cx="3382297" cy="523220"/>
          </a:xfrm>
          <a:prstGeom prst="rect">
            <a:avLst/>
          </a:prstGeom>
          <a:noFill/>
        </p:spPr>
        <p:txBody>
          <a:bodyPr wrap="square" rtlCol="0">
            <a:spAutoFit/>
          </a:bodyPr>
          <a:lstStyle/>
          <a:p>
            <a:pPr>
              <a:spcAft>
                <a:spcPts val="600"/>
              </a:spcAft>
            </a:pPr>
            <a:r>
              <a:rPr lang="en-US" sz="2800" b="1" dirty="0"/>
              <a:t>Interview Agenda</a:t>
            </a:r>
            <a:endParaRPr lang="en-US" sz="2800" dirty="0"/>
          </a:p>
        </p:txBody>
      </p:sp>
      <p:pic>
        <p:nvPicPr>
          <p:cNvPr id="10" name="Picture 9">
            <a:extLst>
              <a:ext uri="{FF2B5EF4-FFF2-40B4-BE49-F238E27FC236}">
                <a16:creationId xmlns:a16="http://schemas.microsoft.com/office/drawing/2014/main" id="{9929B58A-7E81-4CD7-BA60-5A318BD58F6C}"/>
              </a:ext>
            </a:extLst>
          </p:cNvPr>
          <p:cNvPicPr>
            <a:picLocks noChangeAspect="1"/>
          </p:cNvPicPr>
          <p:nvPr/>
        </p:nvPicPr>
        <p:blipFill>
          <a:blip r:embed="rId3"/>
          <a:stretch>
            <a:fillRect/>
          </a:stretch>
        </p:blipFill>
        <p:spPr>
          <a:xfrm>
            <a:off x="4094525" y="1484146"/>
            <a:ext cx="7498042" cy="4492464"/>
          </a:xfrm>
          <a:prstGeom prst="rect">
            <a:avLst/>
          </a:prstGeom>
        </p:spPr>
      </p:pic>
    </p:spTree>
    <p:extLst>
      <p:ext uri="{BB962C8B-B14F-4D97-AF65-F5344CB8AC3E}">
        <p14:creationId xmlns:p14="http://schemas.microsoft.com/office/powerpoint/2010/main" val="4097559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Requirements (Cont.)</a:t>
            </a:r>
          </a:p>
        </p:txBody>
      </p:sp>
      <p:sp>
        <p:nvSpPr>
          <p:cNvPr id="3" name="Content Placeholder 2"/>
          <p:cNvSpPr>
            <a:spLocks noGrp="1"/>
          </p:cNvSpPr>
          <p:nvPr>
            <p:ph idx="1"/>
          </p:nvPr>
        </p:nvSpPr>
        <p:spPr/>
        <p:txBody>
          <a:bodyPr/>
          <a:lstStyle/>
          <a:p>
            <a:pPr marL="114300" indent="0">
              <a:buNone/>
            </a:pPr>
            <a:r>
              <a:rPr lang="en-US" b="1" dirty="0"/>
              <a:t>Interview Summary:</a:t>
            </a:r>
          </a:p>
          <a:p>
            <a:pPr marL="114300" indent="0">
              <a:buNone/>
            </a:pPr>
            <a:r>
              <a:rPr lang="en-US" b="1" dirty="0"/>
              <a:t>According to customer opinions we reached to that :</a:t>
            </a:r>
          </a:p>
          <a:p>
            <a:pPr marL="400050" indent="-285750">
              <a:buFontTx/>
              <a:buChar char="-"/>
            </a:pPr>
            <a:r>
              <a:rPr lang="en-US" dirty="0"/>
              <a:t>Online ordering saves their time and effort.</a:t>
            </a:r>
          </a:p>
          <a:p>
            <a:pPr marL="400050" indent="-285750">
              <a:buFontTx/>
              <a:buChar char="-"/>
            </a:pPr>
            <a:r>
              <a:rPr lang="en-US" dirty="0"/>
              <a:t>They can compare various products and prices.</a:t>
            </a:r>
          </a:p>
          <a:p>
            <a:pPr marL="400050" indent="-285750">
              <a:buFontTx/>
              <a:buChar char="-"/>
            </a:pPr>
            <a:r>
              <a:rPr lang="en-US" dirty="0"/>
              <a:t>Examples for good experiences of online food ordering Systems.</a:t>
            </a:r>
          </a:p>
          <a:p>
            <a:pPr marL="400050" indent="-285750">
              <a:buFontTx/>
              <a:buChar char="-"/>
            </a:pPr>
            <a:r>
              <a:rPr lang="en-US" dirty="0"/>
              <a:t>The effect of easy user-interface systems on purchasing decision.</a:t>
            </a:r>
          </a:p>
          <a:p>
            <a:pPr marL="400050" indent="-285750">
              <a:buFontTx/>
              <a:buChar char="-"/>
            </a:pPr>
            <a:r>
              <a:rPr lang="en-US" dirty="0"/>
              <a:t>Examples for bad experiences of online food ordering systems.</a:t>
            </a:r>
          </a:p>
          <a:p>
            <a:pPr marL="114300" indent="0">
              <a:buNone/>
            </a:pPr>
            <a:endParaRPr lang="en-US" dirty="0"/>
          </a:p>
          <a:p>
            <a:pPr marL="400050" indent="-285750">
              <a:buFontTx/>
              <a:buChar char="-"/>
            </a:pPr>
            <a:endParaRPr lang="en-US" b="1" dirty="0"/>
          </a:p>
          <a:p>
            <a:pPr marL="400050" indent="-285750">
              <a:buFontTx/>
              <a:buChar char="-"/>
            </a:pPr>
            <a:endParaRPr lang="en-US" b="1" dirty="0"/>
          </a:p>
        </p:txBody>
      </p:sp>
    </p:spTree>
    <p:extLst>
      <p:ext uri="{BB962C8B-B14F-4D97-AF65-F5344CB8AC3E}">
        <p14:creationId xmlns:p14="http://schemas.microsoft.com/office/powerpoint/2010/main" val="3066706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2257</Words>
  <Application>Microsoft Office PowerPoint</Application>
  <PresentationFormat>Widescreen</PresentationFormat>
  <Paragraphs>443</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Century Gothic</vt:lpstr>
      <vt:lpstr>Wingdings</vt:lpstr>
      <vt:lpstr>Wingdings 3</vt:lpstr>
      <vt:lpstr>Ion Boardroom</vt:lpstr>
      <vt:lpstr>Online Food Ordering System</vt:lpstr>
      <vt:lpstr>Online Food Ordering System</vt:lpstr>
      <vt:lpstr>Business Objectives</vt:lpstr>
      <vt:lpstr>System Requirements (Cont.)</vt:lpstr>
      <vt:lpstr>System Requirements (Cont.)</vt:lpstr>
      <vt:lpstr>System Requirements (Cont.)</vt:lpstr>
      <vt:lpstr>System Requirements (Cont.)</vt:lpstr>
      <vt:lpstr>System Requirements (Cont.)</vt:lpstr>
      <vt:lpstr>System Requirements (Cont.)</vt:lpstr>
      <vt:lpstr>System Requirements (Cont.)</vt:lpstr>
      <vt:lpstr>System Analysis</vt:lpstr>
      <vt:lpstr>2.2 Analysis Models: Event Table</vt:lpstr>
      <vt:lpstr>2.2 Analysis Models: Event Table</vt:lpstr>
      <vt:lpstr>Use Case Diagrams</vt:lpstr>
      <vt:lpstr>Different subsystems of the system</vt:lpstr>
      <vt:lpstr>Administration subsystem use cases</vt:lpstr>
      <vt:lpstr>Order state subsystem use cases</vt:lpstr>
      <vt:lpstr>Order entry subsystem use cases</vt:lpstr>
      <vt:lpstr>Customer maintenance subsystem use cases</vt:lpstr>
      <vt:lpstr>Use Cases Description</vt:lpstr>
      <vt:lpstr>Activity diagram for Create order use case</vt:lpstr>
      <vt:lpstr>Scenario for Create account use case</vt:lpstr>
      <vt:lpstr>Sequence diagram for Order entry subsystem</vt:lpstr>
      <vt:lpstr>Sequence diagram for Order entry subsystem</vt:lpstr>
      <vt:lpstr>State machine for Order object</vt:lpstr>
      <vt:lpstr>Activity diagram for Add feedback use case</vt:lpstr>
      <vt:lpstr>Activity diagram for Update order use case</vt:lpstr>
      <vt:lpstr>Activity Diagram for Cancel order use case</vt:lpstr>
      <vt:lpstr>Scenario for Add meal use case</vt:lpstr>
      <vt:lpstr>Scenario for Update meal use case</vt:lpstr>
      <vt:lpstr>Scenario for Delete meal use case</vt:lpstr>
      <vt:lpstr>Scenario for Add new offer use case</vt:lpstr>
      <vt:lpstr>Scenario for Look up for meal use case</vt:lpstr>
      <vt:lpstr>Scenario for Add item to cart use case</vt:lpstr>
      <vt:lpstr>Scenario for Remove item from cart use case</vt:lpstr>
      <vt:lpstr>Activity diagram for update cart use case</vt:lpstr>
      <vt:lpstr>Activity diagram for check out use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dc:title>
  <dc:creator>mohamed170738@feng.bu.edu.eg</dc:creator>
  <cp:lastModifiedBy>mohamed170738@feng.bu.edu.eg</cp:lastModifiedBy>
  <cp:revision>9</cp:revision>
  <dcterms:created xsi:type="dcterms:W3CDTF">2020-11-21T15:08:12Z</dcterms:created>
  <dcterms:modified xsi:type="dcterms:W3CDTF">2020-11-21T16:45:10Z</dcterms:modified>
</cp:coreProperties>
</file>