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58" r:id="rId4"/>
    <p:sldId id="259" r:id="rId5"/>
    <p:sldId id="260" r:id="rId6"/>
    <p:sldId id="261" r:id="rId7"/>
    <p:sldId id="267" r:id="rId8"/>
    <p:sldId id="262" r:id="rId9"/>
    <p:sldId id="268"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15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D5FA247-5C5C-4F6F-9B67-C7E896BD3EB2}" type="datetimeFigureOut">
              <a:rPr lang="en-US" smtClean="0"/>
              <a:t>11/22/2023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9FAF2A3-A6DB-42CE-9293-F2C3DCDD155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365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A247-5C5C-4F6F-9B67-C7E896BD3EB2}"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254871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A247-5C5C-4F6F-9B67-C7E896BD3EB2}"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7107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FA247-5C5C-4F6F-9B67-C7E896BD3EB2}"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11370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5FA247-5C5C-4F6F-9B67-C7E896BD3EB2}"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AF2A3-A6DB-42CE-9293-F2C3DCDD155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053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5FA247-5C5C-4F6F-9B67-C7E896BD3EB2}"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35750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5FA247-5C5C-4F6F-9B67-C7E896BD3EB2}"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333539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5FA247-5C5C-4F6F-9B67-C7E896BD3EB2}"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92582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FA247-5C5C-4F6F-9B67-C7E896BD3EB2}"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314113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5FA247-5C5C-4F6F-9B67-C7E896BD3EB2}"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380135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5FA247-5C5C-4F6F-9B67-C7E896BD3EB2}"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AF2A3-A6DB-42CE-9293-F2C3DCDD1556}" type="slidenum">
              <a:rPr lang="en-US" smtClean="0"/>
              <a:t>‹#›</a:t>
            </a:fld>
            <a:endParaRPr lang="en-US"/>
          </a:p>
        </p:txBody>
      </p:sp>
    </p:spTree>
    <p:extLst>
      <p:ext uri="{BB962C8B-B14F-4D97-AF65-F5344CB8AC3E}">
        <p14:creationId xmlns:p14="http://schemas.microsoft.com/office/powerpoint/2010/main" val="48736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D5FA247-5C5C-4F6F-9B67-C7E896BD3EB2}" type="datetimeFigureOut">
              <a:rPr lang="en-US" smtClean="0"/>
              <a:t>11/22/2023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9FAF2A3-A6DB-42CE-9293-F2C3DCDD1556}" type="slidenum">
              <a:rPr lang="en-US" smtClean="0"/>
              <a:t>‹#›</a:t>
            </a:fld>
            <a:endParaRPr lang="en-US"/>
          </a:p>
        </p:txBody>
      </p:sp>
    </p:spTree>
    <p:extLst>
      <p:ext uri="{BB962C8B-B14F-4D97-AF65-F5344CB8AC3E}">
        <p14:creationId xmlns:p14="http://schemas.microsoft.com/office/powerpoint/2010/main" val="1215361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780658E-3D6E-C197-528B-1B9DAA650D93}"/>
              </a:ext>
            </a:extLst>
          </p:cNvPr>
          <p:cNvSpPr>
            <a:spLocks noGrp="1"/>
          </p:cNvSpPr>
          <p:nvPr>
            <p:ph type="ctrTitle"/>
          </p:nvPr>
        </p:nvSpPr>
        <p:spPr>
          <a:xfrm>
            <a:off x="1707954" y="1546698"/>
            <a:ext cx="8564453" cy="1371600"/>
          </a:xfrm>
        </p:spPr>
        <p:txBody>
          <a:bodyPr anchor="ctr">
            <a:normAutofit/>
          </a:bodyPr>
          <a:lstStyle/>
          <a:p>
            <a:pPr algn="ctr" rtl="1"/>
            <a:r>
              <a:rPr lang="ar-EG" sz="4400" b="1" spc="0" dirty="0">
                <a:solidFill>
                  <a:schemeClr val="tx2">
                    <a:lumMod val="10000"/>
                  </a:schemeClr>
                </a:solidFill>
                <a:effectLst/>
                <a:latin typeface="Calibri" panose="020F0502020204030204" pitchFamily="34" charset="0"/>
                <a:ea typeface="Calibri" panose="020F0502020204030204" pitchFamily="34" charset="0"/>
                <a:cs typeface="SKR HEAD1" pitchFamily="2" charset="-78"/>
              </a:rPr>
              <a:t>تصميم وإنتاج البرمجيات التعليمية</a:t>
            </a:r>
            <a:endParaRPr lang="en-US" sz="4400" spc="0" dirty="0">
              <a:solidFill>
                <a:schemeClr val="tx2">
                  <a:lumMod val="10000"/>
                </a:schemeClr>
              </a:solidFill>
            </a:endParaRPr>
          </a:p>
        </p:txBody>
      </p:sp>
      <p:sp>
        <p:nvSpPr>
          <p:cNvPr id="17" name="Subtitle 2">
            <a:extLst>
              <a:ext uri="{FF2B5EF4-FFF2-40B4-BE49-F238E27FC236}">
                <a16:creationId xmlns:a16="http://schemas.microsoft.com/office/drawing/2014/main" id="{27BC7A83-76B8-9F00-4C5C-D791A83315FC}"/>
              </a:ext>
            </a:extLst>
          </p:cNvPr>
          <p:cNvSpPr>
            <a:spLocks noGrp="1"/>
          </p:cNvSpPr>
          <p:nvPr>
            <p:ph type="subTitle" idx="1"/>
          </p:nvPr>
        </p:nvSpPr>
        <p:spPr>
          <a:xfrm>
            <a:off x="2600972" y="2918298"/>
            <a:ext cx="7022738" cy="705256"/>
          </a:xfrm>
        </p:spPr>
        <p:txBody>
          <a:bodyPr anchor="ctr">
            <a:normAutofit/>
          </a:bodyPr>
          <a:lstStyle/>
          <a:p>
            <a:pPr algn="ctr" rtl="1">
              <a:lnSpc>
                <a:spcPct val="120000"/>
              </a:lnSpc>
              <a:spcAft>
                <a:spcPts val="800"/>
              </a:spcAft>
            </a:pPr>
            <a:r>
              <a:rPr lang="ar-EG" sz="3600" dirty="0">
                <a:solidFill>
                  <a:schemeClr val="tx2">
                    <a:lumMod val="10000"/>
                  </a:schemeClr>
                </a:solidFill>
                <a:latin typeface="Calibri" panose="020F0502020204030204" pitchFamily="34" charset="0"/>
                <a:ea typeface="Calibri" panose="020F0502020204030204" pitchFamily="34" charset="0"/>
                <a:cs typeface="PT Bold Dusky" panose="00000400000000000000" pitchFamily="2" charset="-78"/>
              </a:rPr>
              <a:t>الفصـل الرابـع</a:t>
            </a:r>
            <a:endParaRPr lang="en-US" sz="1400" b="1" dirty="0">
              <a:solidFill>
                <a:schemeClr val="tx2">
                  <a:lumMod val="10000"/>
                </a:schemeClr>
              </a:solidFill>
              <a:effectLst/>
              <a:latin typeface="Calibri" panose="020F0502020204030204" pitchFamily="34" charset="0"/>
              <a:ea typeface="Calibri" panose="020F0502020204030204" pitchFamily="34" charset="0"/>
              <a:cs typeface="SKR HEAD1" pitchFamily="2" charset="-78"/>
            </a:endParaRPr>
          </a:p>
        </p:txBody>
      </p:sp>
      <p:pic>
        <p:nvPicPr>
          <p:cNvPr id="18" name="Picture 17">
            <a:extLst>
              <a:ext uri="{FF2B5EF4-FFF2-40B4-BE49-F238E27FC236}">
                <a16:creationId xmlns:a16="http://schemas.microsoft.com/office/drawing/2014/main" id="{47092DB1-8E9C-C6D5-7C7F-D37A018857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6273" y="97276"/>
            <a:ext cx="1134144" cy="1186774"/>
          </a:xfrm>
          <a:prstGeom prst="rect">
            <a:avLst/>
          </a:prstGeom>
          <a:effectLst>
            <a:outerShdw blurRad="152400" dist="317500" dir="5400000" sx="90000" sy="-19000" rotWithShape="0">
              <a:prstClr val="black">
                <a:alpha val="15000"/>
              </a:prstClr>
            </a:outerShdw>
          </a:effectLst>
        </p:spPr>
      </p:pic>
      <p:pic>
        <p:nvPicPr>
          <p:cNvPr id="19" name="Picture 18" descr="A picture containing text, clipart&#10;&#10;Description automatically generated">
            <a:extLst>
              <a:ext uri="{FF2B5EF4-FFF2-40B4-BE49-F238E27FC236}">
                <a16:creationId xmlns:a16="http://schemas.microsoft.com/office/drawing/2014/main" id="{2FCA4427-4120-EA4A-3A77-A28CD7106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18" y="190630"/>
            <a:ext cx="1063918" cy="10000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Subtitle 2">
            <a:extLst>
              <a:ext uri="{FF2B5EF4-FFF2-40B4-BE49-F238E27FC236}">
                <a16:creationId xmlns:a16="http://schemas.microsoft.com/office/drawing/2014/main" id="{AEDC223E-EA4E-21A6-981F-C3E6C9E41FBB}"/>
              </a:ext>
            </a:extLst>
          </p:cNvPr>
          <p:cNvSpPr txBox="1">
            <a:spLocks/>
          </p:cNvSpPr>
          <p:nvPr/>
        </p:nvSpPr>
        <p:spPr>
          <a:xfrm>
            <a:off x="2462471" y="4768985"/>
            <a:ext cx="7267058" cy="155156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rtl="1">
              <a:lnSpc>
                <a:spcPct val="110000"/>
              </a:lnSpc>
              <a:spcAft>
                <a:spcPts val="800"/>
              </a:spcAft>
            </a:pPr>
            <a:r>
              <a:rPr lang="ar-EG" sz="3600" dirty="0">
                <a:solidFill>
                  <a:schemeClr val="tx2">
                    <a:lumMod val="10000"/>
                  </a:schemeClr>
                </a:solidFill>
                <a:latin typeface="Calibri" panose="020F0502020204030204" pitchFamily="34" charset="0"/>
                <a:ea typeface="Calibri" panose="020F0502020204030204" pitchFamily="34" charset="0"/>
                <a:cs typeface="SKR HEAD1" pitchFamily="2" charset="-78"/>
              </a:rPr>
              <a:t>إعداد </a:t>
            </a:r>
          </a:p>
          <a:p>
            <a:pPr rtl="1">
              <a:lnSpc>
                <a:spcPct val="110000"/>
              </a:lnSpc>
              <a:spcAft>
                <a:spcPts val="800"/>
              </a:spcAft>
            </a:pPr>
            <a:r>
              <a:rPr lang="ar-EG" sz="3600" b="1" dirty="0">
                <a:solidFill>
                  <a:schemeClr val="tx2">
                    <a:lumMod val="10000"/>
                  </a:schemeClr>
                </a:solidFill>
                <a:latin typeface="Calibri" panose="020F0502020204030204" pitchFamily="34" charset="0"/>
                <a:ea typeface="Calibri" panose="020F0502020204030204" pitchFamily="34" charset="0"/>
                <a:cs typeface="SKR HEAD1" pitchFamily="2" charset="-78"/>
              </a:rPr>
              <a:t>احمد حمدي مصطفى</a:t>
            </a:r>
            <a:endParaRPr lang="en-US" sz="3600" b="1" dirty="0">
              <a:solidFill>
                <a:schemeClr val="tx2">
                  <a:lumMod val="10000"/>
                </a:schemeClr>
              </a:solidFill>
              <a:latin typeface="Calibri" panose="020F0502020204030204" pitchFamily="34" charset="0"/>
              <a:ea typeface="Calibri" panose="020F0502020204030204" pitchFamily="34" charset="0"/>
              <a:cs typeface="SKR HEAD1" pitchFamily="2" charset="-78"/>
            </a:endParaRPr>
          </a:p>
        </p:txBody>
      </p:sp>
    </p:spTree>
    <p:extLst>
      <p:ext uri="{BB962C8B-B14F-4D97-AF65-F5344CB8AC3E}">
        <p14:creationId xmlns:p14="http://schemas.microsoft.com/office/powerpoint/2010/main" val="3199374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272374"/>
            <a:ext cx="11912015" cy="6400800"/>
          </a:xfrm>
          <a:noFill/>
        </p:spPr>
        <p:txBody>
          <a:bodyPr vert="horz" lIns="91440" tIns="45720" rIns="91440" bIns="45720" rtlCol="0">
            <a:normAutofit fontScale="47500" lnSpcReduction="20000"/>
          </a:bodyPr>
          <a:lstStyle/>
          <a:p>
            <a:pPr algn="justLow" rtl="1">
              <a:spcBef>
                <a:spcPct val="0"/>
              </a:spcBef>
              <a:spcAft>
                <a:spcPts val="600"/>
              </a:spcAft>
            </a:pPr>
            <a:r>
              <a:rPr lang="ar-EG" sz="6700" b="1" u="sng" dirty="0">
                <a:solidFill>
                  <a:schemeClr val="tx2">
                    <a:lumMod val="10000"/>
                  </a:schemeClr>
                </a:solidFill>
                <a:latin typeface="+mj-lt"/>
                <a:ea typeface="+mj-ea"/>
                <a:cs typeface="PT Bold Heading" panose="02010400000000000000" pitchFamily="2" charset="-78"/>
              </a:rPr>
              <a:t>سياسة إحضار أجهزة المحمول الشخصية:-</a:t>
            </a:r>
          </a:p>
          <a:p>
            <a:pPr marL="285750" indent="-285750" algn="justLow" rtl="1">
              <a:lnSpc>
                <a:spcPct val="150000"/>
              </a:lnSpc>
              <a:buFont typeface="Wingdings" panose="05000000000000000000" pitchFamily="2" charset="2"/>
              <a:buChar char="v"/>
            </a:pPr>
            <a:r>
              <a:rPr lang="ar-EG" sz="5000" dirty="0">
                <a:solidFill>
                  <a:schemeClr val="tx2">
                    <a:lumMod val="10000"/>
                  </a:schemeClr>
                </a:solidFill>
              </a:rPr>
              <a:t>حيث تتيح هذه السياسة للمتعلم إمكانية التمتع بحرية الاختيار فيما يتعلق بالجهاز الذي يريد استخدامه لتمكين التفاعل مع المحتوي..</a:t>
            </a:r>
          </a:p>
          <a:p>
            <a:pPr marL="285750" indent="-285750" algn="justLow" rtl="1">
              <a:lnSpc>
                <a:spcPct val="150000"/>
              </a:lnSpc>
              <a:buFont typeface="Wingdings" panose="05000000000000000000" pitchFamily="2" charset="2"/>
              <a:buChar char="v"/>
            </a:pPr>
            <a:r>
              <a:rPr lang="ar-EG" sz="5000" b="1" u="sng" dirty="0">
                <a:solidFill>
                  <a:schemeClr val="tx2">
                    <a:lumMod val="10000"/>
                  </a:schemeClr>
                </a:solidFill>
              </a:rPr>
              <a:t>يستفيد المتعلمون من ميزات اخري مثل:-</a:t>
            </a:r>
          </a:p>
          <a:p>
            <a:pPr marL="285750" indent="-285750" algn="justLow" rtl="1">
              <a:lnSpc>
                <a:spcPct val="150000"/>
              </a:lnSpc>
              <a:buClr>
                <a:schemeClr val="bg1">
                  <a:lumMod val="75000"/>
                  <a:lumOff val="25000"/>
                </a:schemeClr>
              </a:buClr>
              <a:buFont typeface="Wingdings" panose="05000000000000000000" pitchFamily="2" charset="2"/>
              <a:buChar char="Ø"/>
            </a:pPr>
            <a:r>
              <a:rPr lang="ar-EG" sz="5000" dirty="0">
                <a:solidFill>
                  <a:schemeClr val="tx2">
                    <a:lumMod val="10000"/>
                  </a:schemeClr>
                </a:solidFill>
                <a:latin typeface="Calibri" panose="020F0502020204030204" pitchFamily="34" charset="0"/>
                <a:cs typeface="Sultan bold" pitchFamily="2" charset="-78"/>
              </a:rPr>
              <a:t> </a:t>
            </a:r>
            <a:r>
              <a:rPr lang="ar-EG" sz="5000" u="sng" dirty="0">
                <a:solidFill>
                  <a:schemeClr val="tx2">
                    <a:lumMod val="10000"/>
                  </a:schemeClr>
                </a:solidFill>
                <a:latin typeface="Calibri" panose="020F0502020204030204" pitchFamily="34" charset="0"/>
                <a:cs typeface="Sultan bold" pitchFamily="2" charset="-78"/>
              </a:rPr>
              <a:t>التعلم الذاتي: </a:t>
            </a:r>
            <a:r>
              <a:rPr lang="ar-EG" sz="5000" dirty="0">
                <a:solidFill>
                  <a:schemeClr val="tx2">
                    <a:lumMod val="10000"/>
                  </a:schemeClr>
                </a:solidFill>
              </a:rPr>
              <a:t>يضم الدارسون الذين يتمتعون بحيرية استخدام تقنية ما</a:t>
            </a:r>
          </a:p>
          <a:p>
            <a:pPr marL="285750" indent="-285750" algn="justLow" rtl="1">
              <a:lnSpc>
                <a:spcPct val="150000"/>
              </a:lnSpc>
              <a:buClr>
                <a:schemeClr val="bg1">
                  <a:lumMod val="75000"/>
                  <a:lumOff val="25000"/>
                </a:schemeClr>
              </a:buClr>
              <a:buFont typeface="Wingdings" panose="05000000000000000000" pitchFamily="2" charset="2"/>
              <a:buChar char="Ø"/>
            </a:pPr>
            <a:r>
              <a:rPr lang="ar-EG" sz="5000" u="sng" dirty="0">
                <a:solidFill>
                  <a:schemeClr val="tx2">
                    <a:lumMod val="10000"/>
                  </a:schemeClr>
                </a:solidFill>
                <a:latin typeface="Calibri" panose="020F0502020204030204" pitchFamily="34" charset="0"/>
                <a:cs typeface="Sultan bold" pitchFamily="2" charset="-78"/>
              </a:rPr>
              <a:t> انخفاض تكاليف التدريب: </a:t>
            </a:r>
          </a:p>
          <a:p>
            <a:pPr marL="285750" indent="-285750" algn="justLow" rtl="1">
              <a:lnSpc>
                <a:spcPct val="150000"/>
              </a:lnSpc>
              <a:buClr>
                <a:schemeClr val="bg1">
                  <a:lumMod val="75000"/>
                  <a:lumOff val="25000"/>
                </a:schemeClr>
              </a:buClr>
              <a:buFont typeface="Wingdings" panose="05000000000000000000" pitchFamily="2" charset="2"/>
              <a:buChar char="Ø"/>
            </a:pPr>
            <a:r>
              <a:rPr lang="ar-EG" sz="5000" u="sng" dirty="0">
                <a:solidFill>
                  <a:schemeClr val="tx2">
                    <a:lumMod val="10000"/>
                  </a:schemeClr>
                </a:solidFill>
                <a:latin typeface="Calibri" panose="020F0502020204030204" pitchFamily="34" charset="0"/>
                <a:cs typeface="Sultan bold" pitchFamily="2" charset="-78"/>
              </a:rPr>
              <a:t>الوصول في أي وقت ومن أي مكان </a:t>
            </a:r>
            <a:r>
              <a:rPr lang="ar-EG" sz="5000" dirty="0">
                <a:solidFill>
                  <a:schemeClr val="tx2">
                    <a:lumMod val="10000"/>
                  </a:schemeClr>
                </a:solidFill>
                <a:latin typeface="Calibri" panose="020F0502020204030204" pitchFamily="34" charset="0"/>
                <a:cs typeface="Sultan bold" pitchFamily="2" charset="-78"/>
              </a:rPr>
              <a:t>:</a:t>
            </a:r>
            <a:r>
              <a:rPr lang="ar-EG" sz="5000" u="sng" dirty="0">
                <a:solidFill>
                  <a:schemeClr val="tx2">
                    <a:lumMod val="10000"/>
                  </a:schemeClr>
                </a:solidFill>
                <a:latin typeface="Calibri" panose="020F0502020204030204" pitchFamily="34" charset="0"/>
                <a:cs typeface="Sultan bold" pitchFamily="2" charset="-78"/>
              </a:rPr>
              <a:t> </a:t>
            </a:r>
            <a:r>
              <a:rPr lang="ar-EG" sz="5000" dirty="0">
                <a:solidFill>
                  <a:schemeClr val="tx2">
                    <a:lumMod val="10000"/>
                  </a:schemeClr>
                </a:solidFill>
              </a:rPr>
              <a:t>حيث تمثل سياسة اجهزة المحمول الشخصية المرونه بكل ما تحمله الكلمة من معني </a:t>
            </a:r>
          </a:p>
          <a:p>
            <a:pPr marL="285750" indent="-285750" algn="justLow" rtl="1">
              <a:lnSpc>
                <a:spcPct val="150000"/>
              </a:lnSpc>
              <a:buClr>
                <a:schemeClr val="bg1">
                  <a:lumMod val="75000"/>
                  <a:lumOff val="25000"/>
                </a:schemeClr>
              </a:buClr>
              <a:buFont typeface="Wingdings" panose="05000000000000000000" pitchFamily="2" charset="2"/>
              <a:buChar char="Ø"/>
            </a:pPr>
            <a:r>
              <a:rPr lang="ar-EG" sz="5000" u="sng" dirty="0">
                <a:solidFill>
                  <a:schemeClr val="tx2">
                    <a:lumMod val="10000"/>
                  </a:schemeClr>
                </a:solidFill>
                <a:latin typeface="Calibri" panose="020F0502020204030204" pitchFamily="34" charset="0"/>
                <a:cs typeface="Sultan bold" pitchFamily="2" charset="-78"/>
              </a:rPr>
              <a:t>التعلم باستخدام الأجهزة المحمولة</a:t>
            </a:r>
            <a:r>
              <a:rPr lang="ar-EG" sz="5000" u="sng" dirty="0">
                <a:solidFill>
                  <a:schemeClr val="tx2">
                    <a:lumMod val="10000"/>
                  </a:schemeClr>
                </a:solidFill>
                <a:latin typeface="Calibri" panose="020F0502020204030204" pitchFamily="34" charset="0"/>
                <a:cs typeface="SKR HEAD1" pitchFamily="2" charset="-78"/>
              </a:rPr>
              <a:t>: </a:t>
            </a:r>
            <a:r>
              <a:rPr lang="ar-EG" sz="5000" dirty="0">
                <a:solidFill>
                  <a:schemeClr val="tx2">
                    <a:lumMod val="10000"/>
                  </a:schemeClr>
                </a:solidFill>
              </a:rPr>
              <a:t>حيث يعمل علي رفع مستوي المشاركة وتعزيز مهارات الحفظ لدي الطالب. </a:t>
            </a:r>
          </a:p>
        </p:txBody>
      </p:sp>
    </p:spTree>
    <p:extLst>
      <p:ext uri="{BB962C8B-B14F-4D97-AF65-F5344CB8AC3E}">
        <p14:creationId xmlns:p14="http://schemas.microsoft.com/office/powerpoint/2010/main" val="111486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583E90-E26F-E886-79CA-77F21F246E3D}"/>
              </a:ext>
            </a:extLst>
          </p:cNvPr>
          <p:cNvSpPr txBox="1"/>
          <p:nvPr/>
        </p:nvSpPr>
        <p:spPr>
          <a:xfrm>
            <a:off x="204281" y="355123"/>
            <a:ext cx="11511373" cy="6376417"/>
          </a:xfrm>
          <a:prstGeom prst="rect">
            <a:avLst/>
          </a:prstGeom>
        </p:spPr>
        <p:txBody>
          <a:bodyPr vert="horz" lIns="91440" tIns="45720" rIns="91440" bIns="45720" rtlCol="0">
            <a:noAutofit/>
          </a:bodyPr>
          <a:lstStyle/>
          <a:p>
            <a:pPr algn="ctr" rtl="1">
              <a:lnSpc>
                <a:spcPct val="150000"/>
              </a:lnSpc>
              <a:spcAft>
                <a:spcPts val="600"/>
              </a:spcAft>
            </a:pPr>
            <a:r>
              <a:rPr lang="ar-EG" sz="3200" b="1" u="sng"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التحديات التي يواجهها أسلوب </a:t>
            </a:r>
            <a:r>
              <a:rPr lang="en-US" sz="3200" b="1" u="sng"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BYOD </a:t>
            </a:r>
            <a:r>
              <a:rPr lang="ar-EG" sz="3200" b="1" u="sng"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أو الأجهزة المحمولة الشخصية:-</a:t>
            </a:r>
          </a:p>
          <a:p>
            <a:pPr marL="285750" indent="-285750" algn="justLow" rtl="1">
              <a:lnSpc>
                <a:spcPct val="150000"/>
              </a:lnSpc>
              <a:spcAft>
                <a:spcPts val="600"/>
              </a:spcAft>
              <a:buFont typeface="Wingdings" panose="05000000000000000000" pitchFamily="2" charset="2"/>
              <a:buChar char=""/>
            </a:pPr>
            <a:r>
              <a:rPr lang="ar-EG" sz="24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تكافؤ فرص الوصول: </a:t>
            </a:r>
            <a:r>
              <a:rPr lang="ar-EG"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حيث لا يستطيع جميع المتعلمين تحمل تكاليف أحدث التكنولوجيات بسبب محدودية الدخل </a:t>
            </a:r>
          </a:p>
          <a:p>
            <a:pPr marL="285750" indent="-285750" algn="justLow" rtl="1">
              <a:lnSpc>
                <a:spcPct val="150000"/>
              </a:lnSpc>
              <a:spcAft>
                <a:spcPts val="600"/>
              </a:spcAft>
              <a:buFont typeface="Wingdings" panose="05000000000000000000" pitchFamily="2" charset="2"/>
              <a:buChar char=""/>
            </a:pPr>
            <a:r>
              <a:rPr lang="ar-EG" sz="24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الأمن </a:t>
            </a:r>
            <a:r>
              <a:rPr lang="ar-EG"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بمجرد أن تفقد المؤسسة التعليمية سيطرتها علي توفير الأجهزة.. تُصبح عُرضة إلي المخاطر الأمنية المتزايدة </a:t>
            </a:r>
          </a:p>
          <a:p>
            <a:pPr marL="285750" indent="-285750" algn="justLow" rtl="1">
              <a:lnSpc>
                <a:spcPct val="150000"/>
              </a:lnSpc>
              <a:spcAft>
                <a:spcPts val="600"/>
              </a:spcAft>
              <a:buFont typeface="Wingdings" panose="05000000000000000000" pitchFamily="2" charset="2"/>
              <a:buChar char=""/>
            </a:pPr>
            <a:r>
              <a:rPr lang="ar-EG" sz="24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الدعم الفني: </a:t>
            </a:r>
            <a:r>
              <a:rPr lang="ar-EG"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إذا قامت المؤسسة التعليمية بتوفير الأجهزة فهذا يعني أنه يمكنها إدارة وتوجيه الدعم وهذا ليس الحال مع اسلوب </a:t>
            </a:r>
            <a:r>
              <a:rPr lang="en-US"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BYOD </a:t>
            </a:r>
            <a:r>
              <a:rPr lang="ar-EG"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حيث يمثل تكلفة كبيرة </a:t>
            </a:r>
          </a:p>
          <a:p>
            <a:pPr marL="285750" indent="-285750" algn="justLow" rtl="1">
              <a:lnSpc>
                <a:spcPct val="150000"/>
              </a:lnSpc>
              <a:spcAft>
                <a:spcPts val="600"/>
              </a:spcAft>
              <a:buFont typeface="Wingdings" panose="05000000000000000000" pitchFamily="2" charset="2"/>
              <a:buChar char=""/>
            </a:pPr>
            <a:r>
              <a:rPr lang="ar-EG" sz="24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اتساق التجارب التعليمية: </a:t>
            </a:r>
            <a:r>
              <a:rPr lang="ar-EG"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حيث يفرض أسلوب</a:t>
            </a:r>
            <a:r>
              <a:rPr lang="en-US"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BYOD</a:t>
            </a:r>
            <a:r>
              <a:rPr lang="ar-EG"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ar-EG" sz="24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تحديات صعبة في طريقة تقديم المقرر الدراسي والكيفية التي تُدار بها الفصول الدراسية وتتم الاستعانة بأعضاء هيئة التدريس لاشتراط إيقاف تشغيل الأجهزة اثناء الدروس ويواجه البعض صعوبه في التكيف مع هذا </a:t>
            </a:r>
          </a:p>
        </p:txBody>
      </p:sp>
    </p:spTree>
    <p:extLst>
      <p:ext uri="{BB962C8B-B14F-4D97-AF65-F5344CB8AC3E}">
        <p14:creationId xmlns:p14="http://schemas.microsoft.com/office/powerpoint/2010/main" val="186449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7EAB6-D67C-DC50-6AD7-95EC16F75E9F}"/>
              </a:ext>
            </a:extLst>
          </p:cNvPr>
          <p:cNvSpPr txBox="1"/>
          <p:nvPr/>
        </p:nvSpPr>
        <p:spPr>
          <a:xfrm>
            <a:off x="231834" y="151234"/>
            <a:ext cx="11728332" cy="12285992"/>
          </a:xfrm>
          <a:prstGeom prst="rect">
            <a:avLst/>
          </a:prstGeom>
        </p:spPr>
        <p:txBody>
          <a:bodyPr vert="horz" lIns="91440" tIns="45720" rIns="91440" bIns="45720" rtlCol="0">
            <a:noAutofit/>
          </a:bodyPr>
          <a:lstStyle>
            <a:defPPr>
              <a:defRPr lang="en-US"/>
            </a:defPPr>
            <a:lvl1pPr algn="ctr" rtl="1">
              <a:lnSpc>
                <a:spcPct val="150000"/>
              </a:lnSpc>
              <a:spcAft>
                <a:spcPts val="600"/>
              </a:spcAft>
              <a:defRPr sz="3200" b="1" u="sng">
                <a:solidFill>
                  <a:schemeClr val="bg1"/>
                </a:solidFill>
                <a:latin typeface="ADLaM Display" panose="02010000000000000000" pitchFamily="2" charset="0"/>
                <a:ea typeface="ADLaM Display" panose="02010000000000000000" pitchFamily="2" charset="0"/>
                <a:cs typeface="ADLaM Display" panose="02010000000000000000" pitchFamily="2" charset="0"/>
              </a:defRPr>
            </a:lvl1pPr>
          </a:lstStyle>
          <a:p>
            <a:r>
              <a:rPr lang="ar-SA" dirty="0">
                <a:solidFill>
                  <a:schemeClr val="tx2">
                    <a:lumMod val="10000"/>
                  </a:schemeClr>
                </a:solidFill>
              </a:rPr>
              <a:t>معايير انتاج وإستخدام الوسائط التعليمية في بيئة التعلم النقال:-</a:t>
            </a:r>
            <a:endParaRPr lang="en-US" dirty="0">
              <a:solidFill>
                <a:schemeClr val="tx2">
                  <a:lumMod val="10000"/>
                </a:schemeClr>
              </a:solidFill>
            </a:endParaRPr>
          </a:p>
          <a:p>
            <a:pPr algn="r"/>
            <a:r>
              <a:rPr lang="ar-SA" sz="2400" dirty="0">
                <a:solidFill>
                  <a:schemeClr val="tx2">
                    <a:lumMod val="10000"/>
                  </a:schemeClr>
                </a:solidFill>
              </a:rPr>
              <a:t> حيث تعتمد علي مجموعة من المعايير وهي:</a:t>
            </a:r>
            <a:endParaRPr lang="en-US" sz="2400" dirty="0">
              <a:solidFill>
                <a:schemeClr val="tx2">
                  <a:lumMod val="10000"/>
                </a:schemeClr>
              </a:solidFill>
            </a:endParaRPr>
          </a:p>
          <a:p>
            <a:pPr marL="342900" indent="-342900" algn="r">
              <a:buFont typeface="Wingdings" panose="05000000000000000000" pitchFamily="2" charset="2"/>
              <a:buChar char="q"/>
            </a:pPr>
            <a:r>
              <a:rPr lang="ar-SA" sz="2100" b="0" u="none" dirty="0">
                <a:solidFill>
                  <a:schemeClr val="tx2">
                    <a:lumMod val="10000"/>
                  </a:schemeClr>
                </a:solidFill>
              </a:rPr>
              <a:t>النصوص: ويتطلب ذلك استخدام لوحة مفاتيح الأجهزة الذكية من خلال الشاشة. ويمكن استخدام النسخ واللصق من كتابات جاهزة ايضا.</a:t>
            </a:r>
            <a:endParaRPr lang="en-US" sz="2100" b="0" u="none" dirty="0">
              <a:solidFill>
                <a:schemeClr val="tx2">
                  <a:lumMod val="10000"/>
                </a:schemeClr>
              </a:solidFill>
            </a:endParaRPr>
          </a:p>
          <a:p>
            <a:pPr marL="342900" indent="-342900" algn="r">
              <a:buFont typeface="Wingdings" panose="05000000000000000000" pitchFamily="2" charset="2"/>
              <a:buChar char="q"/>
            </a:pPr>
            <a:r>
              <a:rPr lang="ar-SA" sz="2100" b="0" u="none" dirty="0">
                <a:solidFill>
                  <a:schemeClr val="tx2">
                    <a:lumMod val="10000"/>
                  </a:schemeClr>
                </a:solidFill>
              </a:rPr>
              <a:t> الصورة الثابتة: حيث يتطلب تصميمها أن تكون في حجم مناسب لعرض محتواها في شاشة بجهاز التعلم النقال، وأن يتم التقاطها بجهاز ذو كاميرا ذات مواصفات عالية. ومن أشهر صياغها(</a:t>
            </a:r>
            <a:r>
              <a:rPr lang="en-US" sz="2100" b="0" u="none" dirty="0">
                <a:solidFill>
                  <a:schemeClr val="tx2">
                    <a:lumMod val="10000"/>
                  </a:schemeClr>
                </a:solidFill>
              </a:rPr>
              <a:t>jpg-gif-Jpeg</a:t>
            </a:r>
            <a:r>
              <a:rPr lang="ar-SA" sz="2100" b="0" u="none" dirty="0">
                <a:solidFill>
                  <a:schemeClr val="tx2">
                    <a:lumMod val="10000"/>
                  </a:schemeClr>
                </a:solidFill>
              </a:rPr>
              <a:t>) </a:t>
            </a:r>
            <a:endParaRPr lang="en-US" sz="2100" b="0" u="none" dirty="0">
              <a:solidFill>
                <a:schemeClr val="tx2">
                  <a:lumMod val="10000"/>
                </a:schemeClr>
              </a:solidFill>
            </a:endParaRPr>
          </a:p>
          <a:p>
            <a:pPr marL="342900" indent="-342900" algn="r">
              <a:buFont typeface="Wingdings" panose="05000000000000000000" pitchFamily="2" charset="2"/>
              <a:buChar char="q"/>
            </a:pPr>
            <a:r>
              <a:rPr lang="ar-SA" sz="2100" b="0" u="none" dirty="0">
                <a:solidFill>
                  <a:schemeClr val="tx2">
                    <a:lumMod val="10000"/>
                  </a:schemeClr>
                </a:solidFill>
              </a:rPr>
              <a:t> لقطات ال</a:t>
            </a:r>
            <a:r>
              <a:rPr lang="ar-EG" sz="2100" b="0" u="none" dirty="0">
                <a:solidFill>
                  <a:schemeClr val="tx2">
                    <a:lumMod val="10000"/>
                  </a:schemeClr>
                </a:solidFill>
              </a:rPr>
              <a:t>ف</a:t>
            </a:r>
            <a:r>
              <a:rPr lang="ar-SA" sz="2100" b="0" u="none" dirty="0">
                <a:solidFill>
                  <a:schemeClr val="tx2">
                    <a:lumMod val="10000"/>
                  </a:schemeClr>
                </a:solidFill>
              </a:rPr>
              <a:t>يديو: يتطلب تصميمها أن تكون أبعاد الكادر المخرج مناسب للعرض بشاشة الأجهزة الذكية، وأن يكون عرض كل إطار مناسب مع حجم شاشة هذه الأجهزة، وأن يتم إنتاجها بواسطة أجهزة تعلم نقال ذات كاميرات بجودة عالية، ولا يزيد عرض الملف الواحد عن خمس دقائق.ومن أشهر صياغها(</a:t>
            </a:r>
            <a:r>
              <a:rPr lang="en-US" sz="2100" b="0" u="none" dirty="0">
                <a:solidFill>
                  <a:schemeClr val="tx2">
                    <a:lumMod val="10000"/>
                  </a:schemeClr>
                </a:solidFill>
              </a:rPr>
              <a:t>mp4-3gp</a:t>
            </a:r>
            <a:r>
              <a:rPr lang="ar-SA" sz="2100" b="0" u="none" dirty="0">
                <a:solidFill>
                  <a:schemeClr val="tx2">
                    <a:lumMod val="10000"/>
                  </a:schemeClr>
                </a:solidFill>
              </a:rPr>
              <a:t>) </a:t>
            </a:r>
            <a:endParaRPr lang="en-US" sz="2100" b="0" u="none" dirty="0">
              <a:solidFill>
                <a:schemeClr val="tx2">
                  <a:lumMod val="10000"/>
                </a:schemeClr>
              </a:solidFill>
            </a:endParaRPr>
          </a:p>
          <a:p>
            <a:pPr marL="342900" indent="-342900" algn="r">
              <a:buFont typeface="Wingdings" panose="05000000000000000000" pitchFamily="2" charset="2"/>
              <a:buChar char="q"/>
            </a:pPr>
            <a:r>
              <a:rPr lang="ar-SA" sz="2100" b="0" u="none" dirty="0">
                <a:solidFill>
                  <a:schemeClr val="tx2">
                    <a:lumMod val="10000"/>
                  </a:schemeClr>
                </a:solidFill>
              </a:rPr>
              <a:t> الملفات الصوتية: يتطلب انتاجها أن تكون منتجة بجهاز تعلم نقال ذو امكانيات تسجيل بجودة عالية. </a:t>
            </a:r>
            <a:endParaRPr lang="en-US" sz="2100" b="0" u="none" dirty="0">
              <a:solidFill>
                <a:schemeClr val="tx2">
                  <a:lumMod val="10000"/>
                </a:schemeClr>
              </a:solidFill>
            </a:endParaRPr>
          </a:p>
          <a:p>
            <a:pPr algn="r"/>
            <a:r>
              <a:rPr lang="ar-SA" sz="2100" u="none" dirty="0">
                <a:solidFill>
                  <a:schemeClr val="tx2">
                    <a:lumMod val="10000"/>
                  </a:schemeClr>
                </a:solidFill>
                <a:sym typeface="Wingdings" panose="05000000000000000000" pitchFamily="2" charset="2"/>
              </a:rPr>
              <a:t></a:t>
            </a:r>
            <a:r>
              <a:rPr lang="ar-SA" sz="2100" u="none" dirty="0">
                <a:solidFill>
                  <a:schemeClr val="tx2">
                    <a:lumMod val="10000"/>
                  </a:schemeClr>
                </a:solidFill>
              </a:rPr>
              <a:t> ويراعي عند استخدام تسجيلات صوتية معالجة من أجهزة كمبيوتر أو أجهزة عادية أن يتم حفظ الملف الصوتي بصيغة ملائمة للعرض بالتعلم النقال</a:t>
            </a:r>
            <a:r>
              <a:rPr lang="ar-EG" sz="2100" u="none" dirty="0">
                <a:solidFill>
                  <a:schemeClr val="tx2">
                    <a:lumMod val="10000"/>
                  </a:schemeClr>
                </a:solidFill>
              </a:rPr>
              <a:t> </a:t>
            </a:r>
            <a:r>
              <a:rPr lang="ar-SA" sz="2100" u="none" dirty="0">
                <a:solidFill>
                  <a:schemeClr val="tx2">
                    <a:lumMod val="10000"/>
                  </a:schemeClr>
                </a:solidFill>
              </a:rPr>
              <a:t>ومن أشهر تلك الصيغ (</a:t>
            </a:r>
            <a:r>
              <a:rPr lang="en-US" sz="2100" u="none" dirty="0">
                <a:solidFill>
                  <a:schemeClr val="tx2">
                    <a:lumMod val="10000"/>
                  </a:schemeClr>
                </a:solidFill>
              </a:rPr>
              <a:t>mp3-vbr-AAc</a:t>
            </a:r>
            <a:r>
              <a:rPr lang="ar-SA" sz="2100" u="none" dirty="0">
                <a:solidFill>
                  <a:schemeClr val="tx2">
                    <a:lumMod val="10000"/>
                  </a:schemeClr>
                </a:solidFill>
              </a:rPr>
              <a:t>)</a:t>
            </a:r>
            <a:endParaRPr lang="en-US" sz="2100" u="none" dirty="0">
              <a:solidFill>
                <a:schemeClr val="tx2">
                  <a:lumMod val="10000"/>
                </a:schemeClr>
              </a:solidFill>
            </a:endParaRPr>
          </a:p>
        </p:txBody>
      </p:sp>
    </p:spTree>
    <p:extLst>
      <p:ext uri="{BB962C8B-B14F-4D97-AF65-F5344CB8AC3E}">
        <p14:creationId xmlns:p14="http://schemas.microsoft.com/office/powerpoint/2010/main" val="1371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2EA4C59-0A55-ABA8-8BB3-42DBDB4A4CF8}"/>
              </a:ext>
            </a:extLst>
          </p:cNvPr>
          <p:cNvSpPr txBox="1"/>
          <p:nvPr/>
        </p:nvSpPr>
        <p:spPr>
          <a:xfrm>
            <a:off x="5432473" y="749224"/>
            <a:ext cx="5909200" cy="3639872"/>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7200" spc="-50" dirty="0" err="1">
                <a:solidFill>
                  <a:srgbClr val="002060"/>
                </a:solidFill>
                <a:latin typeface="+mj-lt"/>
                <a:ea typeface="+mj-ea"/>
                <a:cs typeface="+mj-cs"/>
              </a:rPr>
              <a:t>تصميم</a:t>
            </a:r>
            <a:r>
              <a:rPr lang="en-US" sz="7200" spc="-50" dirty="0">
                <a:solidFill>
                  <a:srgbClr val="002060"/>
                </a:solidFill>
                <a:latin typeface="+mj-lt"/>
                <a:ea typeface="+mj-ea"/>
                <a:cs typeface="+mj-cs"/>
              </a:rPr>
              <a:t> التعلم </a:t>
            </a:r>
            <a:r>
              <a:rPr lang="en-US" sz="7200" spc="-50" dirty="0" err="1">
                <a:solidFill>
                  <a:srgbClr val="002060"/>
                </a:solidFill>
                <a:latin typeface="+mj-lt"/>
                <a:ea typeface="+mj-ea"/>
                <a:cs typeface="+mj-cs"/>
              </a:rPr>
              <a:t>النقال</a:t>
            </a:r>
            <a:endParaRPr lang="en-US" sz="7200" spc="-50" dirty="0">
              <a:solidFill>
                <a:srgbClr val="002060"/>
              </a:solidFill>
              <a:latin typeface="+mj-lt"/>
              <a:ea typeface="+mj-ea"/>
              <a:cs typeface="+mj-cs"/>
            </a:endParaRPr>
          </a:p>
        </p:txBody>
      </p:sp>
      <p:sp>
        <p:nvSpPr>
          <p:cNvPr id="20" name="Rectangle 19">
            <a:extLst>
              <a:ext uri="{FF2B5EF4-FFF2-40B4-BE49-F238E27FC236}">
                <a16:creationId xmlns:a16="http://schemas.microsoft.com/office/drawing/2014/main" id="{F6492087-817F-4287-AC88-93B59686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descr="A hand holding a phone with a graduation cap on the screen&#10;&#10;Description automatically generated">
            <a:extLst>
              <a:ext uri="{FF2B5EF4-FFF2-40B4-BE49-F238E27FC236}">
                <a16:creationId xmlns:a16="http://schemas.microsoft.com/office/drawing/2014/main" id="{EF2DD93D-528A-4360-FB63-A5CE663953F5}"/>
              </a:ext>
            </a:extLst>
          </p:cNvPr>
          <p:cNvPicPr>
            <a:picLocks noChangeAspect="1"/>
          </p:cNvPicPr>
          <p:nvPr/>
        </p:nvPicPr>
        <p:blipFill rotWithShape="1">
          <a:blip r:embed="rId2">
            <a:extLst>
              <a:ext uri="{28A0092B-C50C-407E-A947-70E740481C1C}">
                <a14:useLocalDpi xmlns:a14="http://schemas.microsoft.com/office/drawing/2010/main" val="0"/>
              </a:ext>
            </a:extLst>
          </a:blip>
          <a:srcRect l="11357" r="15103" b="-2"/>
          <a:stretch/>
        </p:blipFill>
        <p:spPr>
          <a:xfrm>
            <a:off x="991282" y="1933575"/>
            <a:ext cx="3779710" cy="3639872"/>
          </a:xfrm>
          <a:prstGeom prst="rect">
            <a:avLst/>
          </a:prstGeom>
        </p:spPr>
      </p:pic>
      <p:pic>
        <p:nvPicPr>
          <p:cNvPr id="4" name="Picture 3">
            <a:extLst>
              <a:ext uri="{FF2B5EF4-FFF2-40B4-BE49-F238E27FC236}">
                <a16:creationId xmlns:a16="http://schemas.microsoft.com/office/drawing/2014/main" id="{4DF1833A-2D21-A8BD-A52A-C2558634B5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73" y="97276"/>
            <a:ext cx="1134144" cy="1186774"/>
          </a:xfrm>
          <a:prstGeom prst="rect">
            <a:avLst/>
          </a:prstGeom>
          <a:effectLst>
            <a:outerShdw blurRad="152400" dist="317500" dir="5400000" sx="90000" sy="-19000" rotWithShape="0">
              <a:prstClr val="black">
                <a:alpha val="15000"/>
              </a:prstClr>
            </a:outerShdw>
          </a:effectLst>
        </p:spPr>
      </p:pic>
      <p:pic>
        <p:nvPicPr>
          <p:cNvPr id="5" name="Picture 4" descr="A picture containing text, clipart&#10;&#10;Description automatically generated">
            <a:extLst>
              <a:ext uri="{FF2B5EF4-FFF2-40B4-BE49-F238E27FC236}">
                <a16:creationId xmlns:a16="http://schemas.microsoft.com/office/drawing/2014/main" id="{DA5E57EA-4664-3DBC-4EA8-4A98F6C87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718" y="190630"/>
            <a:ext cx="1063918" cy="10000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6917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EAE0FA-05D3-4D55-291B-0A50A711113D}"/>
              </a:ext>
            </a:extLst>
          </p:cNvPr>
          <p:cNvSpPr>
            <a:spLocks noGrp="1"/>
          </p:cNvSpPr>
          <p:nvPr>
            <p:ph type="subTitle" idx="1"/>
          </p:nvPr>
        </p:nvSpPr>
        <p:spPr>
          <a:xfrm>
            <a:off x="109330" y="426588"/>
            <a:ext cx="11912015" cy="6322082"/>
          </a:xfrm>
        </p:spPr>
        <p:txBody>
          <a:bodyPr>
            <a:normAutofit fontScale="92500" lnSpcReduction="10000"/>
          </a:bodyPr>
          <a:lstStyle/>
          <a:p>
            <a:pPr algn="r" rtl="1"/>
            <a:r>
              <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تصميم التعلم النقال:-</a:t>
            </a:r>
          </a:p>
          <a:p>
            <a:pPr marL="0" indent="0" algn="justLow" rtl="1">
              <a:lnSpc>
                <a:spcPct val="150000"/>
              </a:lnSpc>
              <a:buNone/>
            </a:pPr>
            <a:r>
              <a:rPr lang="ar-EG"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a:t>
            </a:r>
            <a:r>
              <a:rPr lang="ar-EG"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حيث هناك عدة تعريفات للتعلم النقال عبر الأجهزة المحمولة..حيث يتكون ببساطة من التعلم عبر الأجهزة المحمولة مثل الهواتف المحمولة البسيطة والقارئات الإلكترونية والهواتف الذكية وأجهزة الكمبيوتر اللوحية.. </a:t>
            </a:r>
          </a:p>
          <a:p>
            <a:pPr marL="0" indent="0" algn="justLow" rtl="1">
              <a:lnSpc>
                <a:spcPct val="150000"/>
              </a:lnSpc>
              <a:buNone/>
            </a:pPr>
            <a:r>
              <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وبناءًا علي ما سبق.. </a:t>
            </a:r>
          </a:p>
          <a:p>
            <a:pPr marL="0" indent="0" algn="justLow" rtl="1">
              <a:lnSpc>
                <a:spcPct val="150000"/>
              </a:lnSpc>
              <a:buNone/>
            </a:pPr>
            <a:r>
              <a:rPr lang="ar-EG"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ar-EG"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يمكن تعريف التعلم عبر الأجهزة المحمولة أنه العمليات الشخصية و العامة لمحاولة المعرفة من خلال الإستكشاف والمحادثة عبر سياقات متعددة بين الأفراد والتقنيات التفاعليه.. </a:t>
            </a:r>
            <a:endParaRPr lang="en-US" sz="36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en-US" sz="3600" b="1"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4118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6322082"/>
          </a:xfrm>
          <a:noFill/>
        </p:spPr>
        <p:txBody>
          <a:bodyPr vert="horz" lIns="91440" tIns="45720" rIns="91440" bIns="45720" rtlCol="0">
            <a:normAutofit/>
          </a:bodyPr>
          <a:lstStyle/>
          <a:p>
            <a:pPr algn="r" rtl="1"/>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تطوير الوصول عبر الأجهزة المحمولة:-</a:t>
            </a:r>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هو امتداد لسياسة </a:t>
            </a:r>
            <a:r>
              <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BYOD </a:t>
            </a: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إذا اعتمدت مؤسسة تعليمية </a:t>
            </a:r>
            <a:r>
              <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BYOD</a:t>
            </a: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فهذا يعني أن المتعلمين سيستخدمون الأجهزة المحمولة مثل الهواتف الذكيه للوصول إلي محتوي التعلم والتقييم </a:t>
            </a:r>
            <a:endPar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ar-EG"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تصميم التطبيق:-</a:t>
            </a:r>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البديل للتصميم المتجاوب هو تصميم التطبيقات الخاصة بالأنظمة الأساسية للأجهزة.. وأبرزها الكمبيوتر اللوحي والهواتف المحمولة </a:t>
            </a:r>
            <a:endPar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978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6322082"/>
          </a:xfrm>
          <a:noFill/>
        </p:spPr>
        <p:txBody>
          <a:bodyPr vert="horz" lIns="91440" tIns="45720" rIns="91440" bIns="45720" rtlCol="0">
            <a:normAutofit/>
          </a:bodyPr>
          <a:lstStyle/>
          <a:p>
            <a:pPr algn="r" rtl="1"/>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تطبيق </a:t>
            </a:r>
            <a:r>
              <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Blackboard</a:t>
            </a:r>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a:t>
            </a:r>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هذا التطبيق يُمكّن المتعلمين من الاستجابة لاحتياجتهم العاجلة ويساعدهم علي التخطيط ويوفر للمتعلمين طريقة بديهية لمشاهدة الدورات والتفاعل معها..  </a:t>
            </a:r>
            <a:endPar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ar-EG"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en-US"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en-US" sz="3600" b="1" kern="100" dirty="0" err="1">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lms</a:t>
            </a:r>
            <a:r>
              <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BB Open</a:t>
            </a:r>
            <a:r>
              <a:rPr lang="ar-SA"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a:t>
            </a:r>
            <a:endParaRPr lang="en-US" sz="36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يسمح للمؤسسات بالوصول إلي منصتها من الأجهزة المحمولة وإكمال المهام مثل دورات التصفح حتي عندما تكون غير متصلة.. </a:t>
            </a:r>
            <a:endParaRPr lang="ar-EG"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يركز أسلوب التصميم التقليدي اولا علي إنشاء مقرر دراسي تم تصميمه لشاشة جهاز كمبيوتر أو الكمبيوتر المحمول </a:t>
            </a:r>
            <a:endParaRPr lang="en-US"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32437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1801046"/>
          </a:xfrm>
          <a:noFill/>
        </p:spPr>
        <p:txBody>
          <a:bodyPr vert="horz" lIns="91440" tIns="45720" rIns="91440" bIns="45720" rtlCol="0">
            <a:normAutofit/>
          </a:bodyPr>
          <a:lstStyle/>
          <a:p>
            <a:pPr algn="r" rtl="1"/>
            <a:r>
              <a:rPr lang="ar-SA" sz="42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أنواع التنسيقات ومحتويات الأجهزة:-</a:t>
            </a:r>
          </a:p>
        </p:txBody>
      </p:sp>
      <p:sp>
        <p:nvSpPr>
          <p:cNvPr id="4" name="Rectangle: Diagonal Corners Rounded 3">
            <a:extLst>
              <a:ext uri="{FF2B5EF4-FFF2-40B4-BE49-F238E27FC236}">
                <a16:creationId xmlns:a16="http://schemas.microsoft.com/office/drawing/2014/main" id="{F460AA3C-548E-D3ED-3787-8E7DCB37E071}"/>
              </a:ext>
            </a:extLst>
          </p:cNvPr>
          <p:cNvSpPr/>
          <p:nvPr/>
        </p:nvSpPr>
        <p:spPr>
          <a:xfrm>
            <a:off x="6206246"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buClr>
                <a:schemeClr val="bg1">
                  <a:lumMod val="85000"/>
                  <a:lumOff val="15000"/>
                </a:schemeClr>
              </a:buClr>
            </a:pPr>
            <a:r>
              <a:rPr lang="ar-SA" sz="3200" kern="10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قوائم عناوين</a:t>
            </a:r>
            <a:endPar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Rectangle: Diagonal Corners Rounded 4">
            <a:extLst>
              <a:ext uri="{FF2B5EF4-FFF2-40B4-BE49-F238E27FC236}">
                <a16:creationId xmlns:a16="http://schemas.microsoft.com/office/drawing/2014/main" id="{674683FB-BD83-A42C-5F78-2987C2411A7C}"/>
              </a:ext>
            </a:extLst>
          </p:cNvPr>
          <p:cNvSpPr/>
          <p:nvPr/>
        </p:nvSpPr>
        <p:spPr>
          <a:xfrm>
            <a:off x="3385506"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kern="10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الوسائط</a:t>
            </a:r>
            <a:endParaRPr lang="en-US" sz="3200">
              <a:solidFill>
                <a:schemeClr val="tx2">
                  <a:lumMod val="10000"/>
                </a:schemeClr>
              </a:solidFill>
            </a:endParaRPr>
          </a:p>
        </p:txBody>
      </p:sp>
      <p:sp>
        <p:nvSpPr>
          <p:cNvPr id="6" name="Rectangle: Diagonal Corners Rounded 5">
            <a:extLst>
              <a:ext uri="{FF2B5EF4-FFF2-40B4-BE49-F238E27FC236}">
                <a16:creationId xmlns:a16="http://schemas.microsoft.com/office/drawing/2014/main" id="{0FE21EAD-3D45-C87A-96AC-FAEC6BFD9BA5}"/>
              </a:ext>
            </a:extLst>
          </p:cNvPr>
          <p:cNvSpPr/>
          <p:nvPr/>
        </p:nvSpPr>
        <p:spPr>
          <a:xfrm>
            <a:off x="564766"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kern="10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الاختبارات</a:t>
            </a:r>
            <a:endParaRPr lang="en-US" sz="3200">
              <a:solidFill>
                <a:schemeClr val="tx2">
                  <a:lumMod val="10000"/>
                </a:schemeClr>
              </a:solidFill>
            </a:endParaRPr>
          </a:p>
        </p:txBody>
      </p:sp>
      <p:sp>
        <p:nvSpPr>
          <p:cNvPr id="7" name="Rectangle: Diagonal Corners Rounded 6">
            <a:extLst>
              <a:ext uri="{FF2B5EF4-FFF2-40B4-BE49-F238E27FC236}">
                <a16:creationId xmlns:a16="http://schemas.microsoft.com/office/drawing/2014/main" id="{BA809F33-B237-3FDC-55B8-73943A548086}"/>
              </a:ext>
            </a:extLst>
          </p:cNvPr>
          <p:cNvSpPr/>
          <p:nvPr/>
        </p:nvSpPr>
        <p:spPr>
          <a:xfrm>
            <a:off x="9026985" y="2590800"/>
            <a:ext cx="2480835" cy="1922834"/>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buClr>
                <a:schemeClr val="bg1">
                  <a:lumMod val="85000"/>
                  <a:lumOff val="15000"/>
                </a:schemeClr>
              </a:buClr>
            </a:pPr>
            <a:r>
              <a:rPr lang="ar-SA" sz="3200" kern="10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مستندات نصية وعروض تقديمية </a:t>
            </a:r>
            <a:endPar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59058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358494"/>
            <a:ext cx="11912015" cy="6322082"/>
          </a:xfrm>
          <a:noFill/>
        </p:spPr>
        <p:txBody>
          <a:bodyPr vert="horz" lIns="91440" tIns="45720" rIns="91440" bIns="45720" rtlCol="0">
            <a:normAutofit/>
          </a:bodyPr>
          <a:lstStyle/>
          <a:p>
            <a:pPr algn="r" rtl="1"/>
            <a:r>
              <a:rPr lang="ar-SA" sz="42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تصميم نشاط الأجهزة المحمولة للتعلم المدمج:-</a:t>
            </a:r>
          </a:p>
          <a:p>
            <a:pPr algn="r" rtl="1"/>
            <a:r>
              <a:rPr lang="ar-SA"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استخدام الأجهزة المحمولة في التعلم المدمج يُنظر إليه من قِبل هيئة التدريس في التعليم الرقمي بطريقتين متعارضتين.. </a:t>
            </a:r>
            <a:endParaRPr lang="ar-EG"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endParaRPr lang="ar-SA"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endParaRPr>
          </a:p>
          <a:p>
            <a:pPr algn="r" rtl="1">
              <a:lnSpc>
                <a:spcPct val="150000"/>
              </a:lnSpc>
            </a:pPr>
            <a:r>
              <a:rPr lang="ar-SA" sz="36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الجانب الإيجابي</a:t>
            </a:r>
            <a:r>
              <a:rPr lang="ar-SA"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انه يمكن أن تكون الأجهزة المحمولة خارج الفصول الدراسية دعمًا هائلا لنهج التعلم المدمج </a:t>
            </a:r>
          </a:p>
          <a:p>
            <a:pPr algn="r" rtl="1">
              <a:lnSpc>
                <a:spcPct val="150000"/>
              </a:lnSpc>
            </a:pPr>
            <a:r>
              <a:rPr lang="ar-SA" sz="36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والجانب السلبي</a:t>
            </a:r>
            <a:r>
              <a:rPr lang="ar-SA" sz="36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انه يمكن أن تعمل الأجهزة المحمولة كعنصر إلهاء داخل الفصول الدراسية.. </a:t>
            </a:r>
          </a:p>
        </p:txBody>
      </p:sp>
    </p:spTree>
    <p:extLst>
      <p:ext uri="{BB962C8B-B14F-4D97-AF65-F5344CB8AC3E}">
        <p14:creationId xmlns:p14="http://schemas.microsoft.com/office/powerpoint/2010/main" val="56630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963038" y="1303505"/>
            <a:ext cx="11088969" cy="4737371"/>
          </a:xfrm>
          <a:noFill/>
        </p:spPr>
        <p:txBody>
          <a:bodyPr vert="horz" lIns="91440" tIns="45720" rIns="91440" bIns="45720" rtlCol="0">
            <a:normAutofit/>
          </a:bodyPr>
          <a:lstStyle/>
          <a:p>
            <a:pPr algn="r" rtl="1"/>
            <a:r>
              <a:rPr lang="ar-SA" sz="40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ar-SA" sz="40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تصميم النشاط الإبداعي:-</a:t>
            </a:r>
          </a:p>
          <a:p>
            <a:pPr algn="justLow" rtl="1">
              <a:lnSpc>
                <a:spcPct val="114000"/>
              </a:lnSpc>
            </a:pPr>
            <a:r>
              <a:rPr lang="ar-SA" sz="32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تستخدم الأجهزة المحمولة بطرق إبداعية. وتعد الاستفادة من الأجهزة المحمولة في إجراء استطلاعات الراي واحدة من أنجح الاستخدامات الابداعيه للتعلم بالأجهزة المحمولة.. حيث يلعب استطلاع الرأي دور وسيلة التقييم والحصول علي الملاحظات من المتعلمين في بيئة التعلم المباشر باستخدام الوسائل التعليمية..</a:t>
            </a:r>
          </a:p>
        </p:txBody>
      </p:sp>
    </p:spTree>
    <p:extLst>
      <p:ext uri="{BB962C8B-B14F-4D97-AF65-F5344CB8AC3E}">
        <p14:creationId xmlns:p14="http://schemas.microsoft.com/office/powerpoint/2010/main" val="278924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6B2D29-8B1F-F958-5A0E-006E3532B258}"/>
              </a:ext>
            </a:extLst>
          </p:cNvPr>
          <p:cNvSpPr>
            <a:spLocks noGrp="1"/>
          </p:cNvSpPr>
          <p:nvPr>
            <p:ph type="subTitle" idx="1"/>
          </p:nvPr>
        </p:nvSpPr>
        <p:spPr>
          <a:xfrm>
            <a:off x="139992" y="116733"/>
            <a:ext cx="11912015" cy="6585624"/>
          </a:xfrm>
          <a:noFill/>
        </p:spPr>
        <p:txBody>
          <a:bodyPr vert="horz" lIns="91440" tIns="45720" rIns="91440" bIns="45720" rtlCol="0">
            <a:normAutofit fontScale="25000" lnSpcReduction="20000"/>
          </a:bodyPr>
          <a:lstStyle/>
          <a:p>
            <a:pPr algn="r" rtl="1">
              <a:lnSpc>
                <a:spcPct val="120000"/>
              </a:lnSpc>
            </a:pPr>
            <a:r>
              <a:rPr lang="ar-SA" sz="14400" b="1"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وتشمل بعض الفوائد الملموسة لاتباع هذه الأساليب ما يلي: </a:t>
            </a:r>
          </a:p>
          <a:p>
            <a:pPr marL="857250" indent="-857250" algn="r" rtl="1">
              <a:lnSpc>
                <a:spcPct val="120000"/>
              </a:lnSpc>
              <a:buClr>
                <a:schemeClr val="bg1">
                  <a:lumMod val="75000"/>
                  <a:lumOff val="25000"/>
                </a:schemeClr>
              </a:buClr>
              <a:buFont typeface="Wingdings" panose="05000000000000000000" pitchFamily="2" charset="2"/>
              <a:buChar char="q"/>
            </a:pPr>
            <a:r>
              <a:rPr lang="ar-SA" sz="104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توضيح التعلم</a:t>
            </a:r>
            <a:r>
              <a:rPr lang="ar-SA" sz="104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أي القدر الذي يفهمه المتعلمون من المحتوي التعليمي </a:t>
            </a:r>
          </a:p>
          <a:p>
            <a:pPr marL="857250" indent="-857250" algn="r" rtl="1">
              <a:lnSpc>
                <a:spcPct val="120000"/>
              </a:lnSpc>
              <a:buClr>
                <a:schemeClr val="bg1">
                  <a:lumMod val="75000"/>
                  <a:lumOff val="25000"/>
                </a:schemeClr>
              </a:buClr>
              <a:buFont typeface="Wingdings" panose="05000000000000000000" pitchFamily="2" charset="2"/>
              <a:buChar char="q"/>
            </a:pPr>
            <a:r>
              <a:rPr lang="ar-SA" sz="104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تشجيع المشاركة النشطة</a:t>
            </a:r>
            <a:r>
              <a:rPr lang="ar-SA" sz="104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حيث يتميز التعلم الموجه من فرد واحد لعدة أفراد بتكلفته اليسيرة كوسيلة للتدريس ولكن هذه الطريقة ليست ناجحه في اشراك الدارسين في تجربة تعليمية إيجابية. </a:t>
            </a:r>
          </a:p>
          <a:p>
            <a:pPr marL="857250" indent="-857250" algn="r" rtl="1">
              <a:lnSpc>
                <a:spcPct val="120000"/>
              </a:lnSpc>
              <a:buClr>
                <a:schemeClr val="bg1">
                  <a:lumMod val="75000"/>
                  <a:lumOff val="25000"/>
                </a:schemeClr>
              </a:buClr>
              <a:buFont typeface="Wingdings" panose="05000000000000000000" pitchFamily="2" charset="2"/>
              <a:buChar char="q"/>
            </a:pPr>
            <a:r>
              <a:rPr lang="ar-SA" sz="104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إبداء الملاحظات</a:t>
            </a:r>
            <a:r>
              <a:rPr lang="ar-SA" sz="104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حيث يعمل هذا علي تحسين فعالية التدريس والحصول علي الملاحظات من الطلبة </a:t>
            </a:r>
          </a:p>
          <a:p>
            <a:pPr marL="857250" indent="-857250" algn="r" rtl="1">
              <a:lnSpc>
                <a:spcPct val="120000"/>
              </a:lnSpc>
              <a:buClr>
                <a:schemeClr val="bg1">
                  <a:lumMod val="75000"/>
                  <a:lumOff val="25000"/>
                </a:schemeClr>
              </a:buClr>
              <a:buFont typeface="Wingdings" panose="05000000000000000000" pitchFamily="2" charset="2"/>
              <a:buChar char="q"/>
            </a:pPr>
            <a:r>
              <a:rPr lang="ar-SA" sz="104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الأغلبية الصامتة</a:t>
            </a:r>
            <a:r>
              <a:rPr lang="ar-SA" sz="104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عند طرح سؤال علي عدد كبير من الطلبة فغالبا يجيب عدد قليل من الطلبه يتمتعون بقدر كافٍ من الثقة للتحدث أمام أقرانهم ولا يملك باقي المتعلمين الثقة الكافيه للأجابه علي السؤال.. </a:t>
            </a:r>
          </a:p>
          <a:p>
            <a:pPr marL="857250" indent="-857250" algn="r" rtl="1">
              <a:lnSpc>
                <a:spcPct val="120000"/>
              </a:lnSpc>
              <a:buClr>
                <a:schemeClr val="bg1">
                  <a:lumMod val="75000"/>
                  <a:lumOff val="25000"/>
                </a:schemeClr>
              </a:buClr>
              <a:buFont typeface="Wingdings" panose="05000000000000000000" pitchFamily="2" charset="2"/>
              <a:buChar char="q"/>
            </a:pPr>
            <a:r>
              <a:rPr lang="ar-SA" sz="104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الخيارات في الفصول الدراسية</a:t>
            </a:r>
            <a:r>
              <a:rPr lang="ar-SA" sz="104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حيث يمكن أن يجعل استطلاع الرأي من التدريس المباشر تجربة تفاعلية حقيقية.. </a:t>
            </a:r>
          </a:p>
          <a:p>
            <a:pPr marL="857250" indent="-857250" algn="r" rtl="1">
              <a:lnSpc>
                <a:spcPct val="120000"/>
              </a:lnSpc>
              <a:buClr>
                <a:schemeClr val="bg1">
                  <a:lumMod val="75000"/>
                  <a:lumOff val="25000"/>
                </a:schemeClr>
              </a:buClr>
              <a:buFont typeface="Wingdings" panose="05000000000000000000" pitchFamily="2" charset="2"/>
              <a:buChar char="q"/>
            </a:pPr>
            <a:r>
              <a:rPr lang="ar-SA" sz="10400" u="sng"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التقدير</a:t>
            </a:r>
            <a:r>
              <a:rPr lang="ar-SA" sz="10400" kern="100" dirty="0">
                <a:solidFill>
                  <a:schemeClr val="tx2">
                    <a:lumMod val="10000"/>
                  </a:schemeClr>
                </a:solidFill>
                <a:latin typeface="ADLaM Display" panose="02010000000000000000" pitchFamily="2" charset="0"/>
                <a:ea typeface="ADLaM Display" panose="02010000000000000000" pitchFamily="2" charset="0"/>
                <a:cs typeface="ADLaM Display" panose="02010000000000000000" pitchFamily="2" charset="0"/>
              </a:rPr>
              <a:t>: حيث الهدف الأساسي من عملية إستطلاع الرأي هو أن ينجح عضو هيئة التدريس في التعلم الرقمي في تسجيل بيانات التقييم حتي يتمكنوا من تقويم كل طالب علي حدة دون اللجوء إلي التقييم التحريري</a:t>
            </a:r>
          </a:p>
        </p:txBody>
      </p:sp>
    </p:spTree>
    <p:extLst>
      <p:ext uri="{BB962C8B-B14F-4D97-AF65-F5344CB8AC3E}">
        <p14:creationId xmlns:p14="http://schemas.microsoft.com/office/powerpoint/2010/main" val="179194152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149</TotalTime>
  <Words>846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ADLaM Display</vt:lpstr>
      <vt:lpstr>Arial</vt:lpstr>
      <vt:lpstr>Calibri</vt:lpstr>
      <vt:lpstr>Century Schoolbook</vt:lpstr>
      <vt:lpstr>Wingdings</vt:lpstr>
      <vt:lpstr>Wingdings 2</vt:lpstr>
      <vt:lpstr>View</vt:lpstr>
      <vt:lpstr>تصميم وإنتاج البرمجيات التعليمية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تلخيص الفصـل الرابـع ( التعـلم النقـال )</dc:title>
  <dc:creator>Mahmoud Mustafa Elshahat</dc:creator>
  <cp:lastModifiedBy>Mahmoud Mustafa Elshahat</cp:lastModifiedBy>
  <cp:revision>8</cp:revision>
  <dcterms:created xsi:type="dcterms:W3CDTF">2023-11-17T21:53:41Z</dcterms:created>
  <dcterms:modified xsi:type="dcterms:W3CDTF">2023-11-22T18:49:37Z</dcterms:modified>
</cp:coreProperties>
</file>