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70" r:id="rId4"/>
    <p:sldId id="275" r:id="rId5"/>
    <p:sldId id="258" r:id="rId6"/>
    <p:sldId id="259" r:id="rId7"/>
    <p:sldId id="260" r:id="rId8"/>
    <p:sldId id="261" r:id="rId9"/>
    <p:sldId id="271" r:id="rId10"/>
    <p:sldId id="273" r:id="rId11"/>
    <p:sldId id="272" r:id="rId12"/>
    <p:sldId id="274" r:id="rId13"/>
    <p:sldId id="267" r:id="rId14"/>
    <p:sldId id="262" r:id="rId15"/>
    <p:sldId id="263" r:id="rId16"/>
    <p:sldId id="264" r:id="rId17"/>
    <p:sldId id="265" r:id="rId18"/>
    <p:sldId id="266"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F51"/>
    <a:srgbClr val="333399"/>
    <a:srgbClr val="161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D5FA247-5C5C-4F6F-9B67-C7E896BD3EB2}" type="datetimeFigureOut">
              <a:rPr lang="en-US" smtClean="0"/>
              <a:t>11/19/2023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9FAF2A3-A6DB-42CE-9293-F2C3DCDD155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365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A247-5C5C-4F6F-9B67-C7E896BD3EB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254871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A247-5C5C-4F6F-9B67-C7E896BD3EB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7107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A247-5C5C-4F6F-9B67-C7E896BD3EB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11370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5FA247-5C5C-4F6F-9B67-C7E896BD3EB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053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5FA247-5C5C-4F6F-9B67-C7E896BD3EB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5750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5FA247-5C5C-4F6F-9B67-C7E896BD3EB2}"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33539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5FA247-5C5C-4F6F-9B67-C7E896BD3EB2}"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92582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FA247-5C5C-4F6F-9B67-C7E896BD3EB2}" type="datetimeFigureOut">
              <a:rPr lang="en-US" smtClean="0"/>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14113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5FA247-5C5C-4F6F-9B67-C7E896BD3EB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80135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5FA247-5C5C-4F6F-9B67-C7E896BD3EB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48736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D5FA247-5C5C-4F6F-9B67-C7E896BD3EB2}" type="datetimeFigureOut">
              <a:rPr lang="en-US" smtClean="0"/>
              <a:t>11/19/2023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9FAF2A3-A6DB-42CE-9293-F2C3DCDD1556}" type="slidenum">
              <a:rPr lang="en-US" smtClean="0"/>
              <a:t>‹#›</a:t>
            </a:fld>
            <a:endParaRPr lang="en-US"/>
          </a:p>
        </p:txBody>
      </p:sp>
    </p:spTree>
    <p:extLst>
      <p:ext uri="{BB962C8B-B14F-4D97-AF65-F5344CB8AC3E}">
        <p14:creationId xmlns:p14="http://schemas.microsoft.com/office/powerpoint/2010/main" val="1215361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780658E-3D6E-C197-528B-1B9DAA650D93}"/>
              </a:ext>
            </a:extLst>
          </p:cNvPr>
          <p:cNvSpPr>
            <a:spLocks noGrp="1"/>
          </p:cNvSpPr>
          <p:nvPr>
            <p:ph type="ctrTitle"/>
          </p:nvPr>
        </p:nvSpPr>
        <p:spPr>
          <a:xfrm>
            <a:off x="1707954" y="1546698"/>
            <a:ext cx="8564453" cy="1371600"/>
          </a:xfrm>
        </p:spPr>
        <p:txBody>
          <a:bodyPr anchor="ctr">
            <a:normAutofit/>
          </a:bodyPr>
          <a:lstStyle/>
          <a:p>
            <a:pPr algn="ctr" rtl="1"/>
            <a:r>
              <a:rPr lang="ar-EG" sz="4400" b="1" spc="0" dirty="0">
                <a:solidFill>
                  <a:schemeClr val="tx2">
                    <a:lumMod val="10000"/>
                  </a:schemeClr>
                </a:solidFill>
                <a:effectLst/>
                <a:latin typeface="Calibri" panose="020F0502020204030204" pitchFamily="34" charset="0"/>
                <a:ea typeface="Calibri" panose="020F0502020204030204" pitchFamily="34" charset="0"/>
                <a:cs typeface="SKR HEAD1" pitchFamily="2" charset="-78"/>
              </a:rPr>
              <a:t>تصميم وإنتاج البرمجيات التعليمية</a:t>
            </a:r>
            <a:endParaRPr lang="en-US" sz="4400" spc="0" dirty="0">
              <a:solidFill>
                <a:schemeClr val="tx2">
                  <a:lumMod val="10000"/>
                </a:schemeClr>
              </a:solidFill>
            </a:endParaRPr>
          </a:p>
        </p:txBody>
      </p:sp>
      <p:sp>
        <p:nvSpPr>
          <p:cNvPr id="17" name="Subtitle 2">
            <a:extLst>
              <a:ext uri="{FF2B5EF4-FFF2-40B4-BE49-F238E27FC236}">
                <a16:creationId xmlns:a16="http://schemas.microsoft.com/office/drawing/2014/main" id="{27BC7A83-76B8-9F00-4C5C-D791A83315FC}"/>
              </a:ext>
            </a:extLst>
          </p:cNvPr>
          <p:cNvSpPr>
            <a:spLocks noGrp="1"/>
          </p:cNvSpPr>
          <p:nvPr>
            <p:ph type="subTitle" idx="1"/>
          </p:nvPr>
        </p:nvSpPr>
        <p:spPr>
          <a:xfrm>
            <a:off x="2600972" y="2918298"/>
            <a:ext cx="7022738" cy="705256"/>
          </a:xfrm>
        </p:spPr>
        <p:txBody>
          <a:bodyPr anchor="ctr">
            <a:normAutofit/>
          </a:bodyPr>
          <a:lstStyle/>
          <a:p>
            <a:pPr algn="ctr" rtl="1">
              <a:lnSpc>
                <a:spcPct val="120000"/>
              </a:lnSpc>
              <a:spcAft>
                <a:spcPts val="800"/>
              </a:spcAft>
            </a:pPr>
            <a:r>
              <a:rPr lang="ar-EG" sz="3600" dirty="0">
                <a:solidFill>
                  <a:schemeClr val="tx2">
                    <a:lumMod val="10000"/>
                  </a:schemeClr>
                </a:solidFill>
                <a:latin typeface="Calibri" panose="020F0502020204030204" pitchFamily="34" charset="0"/>
                <a:ea typeface="Calibri" panose="020F0502020204030204" pitchFamily="34" charset="0"/>
                <a:cs typeface="PT Bold Dusky" panose="00000400000000000000" pitchFamily="2" charset="-78"/>
              </a:rPr>
              <a:t>الفصـل الرابـع</a:t>
            </a:r>
            <a:endParaRPr lang="en-US" sz="1400" b="1" dirty="0">
              <a:solidFill>
                <a:schemeClr val="tx2">
                  <a:lumMod val="10000"/>
                </a:schemeClr>
              </a:solidFill>
              <a:effectLst/>
              <a:latin typeface="Calibri" panose="020F0502020204030204" pitchFamily="34" charset="0"/>
              <a:ea typeface="Calibri" panose="020F0502020204030204" pitchFamily="34" charset="0"/>
              <a:cs typeface="SKR HEAD1" pitchFamily="2" charset="-78"/>
            </a:endParaRPr>
          </a:p>
        </p:txBody>
      </p:sp>
      <p:pic>
        <p:nvPicPr>
          <p:cNvPr id="18" name="Picture 17">
            <a:extLst>
              <a:ext uri="{FF2B5EF4-FFF2-40B4-BE49-F238E27FC236}">
                <a16:creationId xmlns:a16="http://schemas.microsoft.com/office/drawing/2014/main" id="{47092DB1-8E9C-C6D5-7C7F-D37A018857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6273" y="97276"/>
            <a:ext cx="1134144" cy="1186774"/>
          </a:xfrm>
          <a:prstGeom prst="rect">
            <a:avLst/>
          </a:prstGeom>
          <a:effectLst>
            <a:outerShdw blurRad="152400" dist="317500" dir="5400000" sx="90000" sy="-19000" rotWithShape="0">
              <a:prstClr val="black">
                <a:alpha val="15000"/>
              </a:prstClr>
            </a:outerShdw>
          </a:effectLst>
        </p:spPr>
      </p:pic>
      <p:pic>
        <p:nvPicPr>
          <p:cNvPr id="19" name="Picture 18" descr="A picture containing text, clipart&#10;&#10;Description automatically generated">
            <a:extLst>
              <a:ext uri="{FF2B5EF4-FFF2-40B4-BE49-F238E27FC236}">
                <a16:creationId xmlns:a16="http://schemas.microsoft.com/office/drawing/2014/main" id="{2FCA4427-4120-EA4A-3A77-A28CD7106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6" y="190630"/>
            <a:ext cx="1063918" cy="10000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Subtitle 2">
            <a:extLst>
              <a:ext uri="{FF2B5EF4-FFF2-40B4-BE49-F238E27FC236}">
                <a16:creationId xmlns:a16="http://schemas.microsoft.com/office/drawing/2014/main" id="{AEDC223E-EA4E-21A6-981F-C3E6C9E41FBB}"/>
              </a:ext>
            </a:extLst>
          </p:cNvPr>
          <p:cNvSpPr txBox="1">
            <a:spLocks/>
          </p:cNvSpPr>
          <p:nvPr/>
        </p:nvSpPr>
        <p:spPr>
          <a:xfrm>
            <a:off x="2462471" y="4768985"/>
            <a:ext cx="7267058" cy="155156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rtl="1">
              <a:lnSpc>
                <a:spcPct val="110000"/>
              </a:lnSpc>
              <a:spcAft>
                <a:spcPts val="800"/>
              </a:spcAft>
            </a:pPr>
            <a:r>
              <a:rPr lang="ar-EG" sz="3600" dirty="0">
                <a:solidFill>
                  <a:schemeClr val="tx2">
                    <a:lumMod val="10000"/>
                  </a:schemeClr>
                </a:solidFill>
                <a:latin typeface="Calibri" panose="020F0502020204030204" pitchFamily="34" charset="0"/>
                <a:ea typeface="Calibri" panose="020F0502020204030204" pitchFamily="34" charset="0"/>
                <a:cs typeface="SKR HEAD1" pitchFamily="2" charset="-78"/>
              </a:rPr>
              <a:t>إعداد </a:t>
            </a:r>
          </a:p>
          <a:p>
            <a:pPr rtl="1">
              <a:lnSpc>
                <a:spcPct val="110000"/>
              </a:lnSpc>
              <a:spcAft>
                <a:spcPts val="800"/>
              </a:spcAft>
            </a:pPr>
            <a:r>
              <a:rPr lang="ar-EG" sz="3600" b="1" dirty="0">
                <a:solidFill>
                  <a:schemeClr val="tx2">
                    <a:lumMod val="10000"/>
                  </a:schemeClr>
                </a:solidFill>
                <a:latin typeface="Calibri" panose="020F0502020204030204" pitchFamily="34" charset="0"/>
                <a:ea typeface="Calibri" panose="020F0502020204030204" pitchFamily="34" charset="0"/>
                <a:cs typeface="SKR HEAD1" pitchFamily="2" charset="-78"/>
              </a:rPr>
              <a:t>محمود مصطفي الشحات</a:t>
            </a:r>
            <a:endParaRPr lang="en-US" sz="3600" b="1" dirty="0">
              <a:solidFill>
                <a:schemeClr val="tx2">
                  <a:lumMod val="10000"/>
                </a:schemeClr>
              </a:solidFill>
              <a:latin typeface="Calibri" panose="020F0502020204030204" pitchFamily="34" charset="0"/>
              <a:ea typeface="Calibri" panose="020F0502020204030204" pitchFamily="34" charset="0"/>
              <a:cs typeface="SKR HEAD1" pitchFamily="2" charset="-78"/>
            </a:endParaRPr>
          </a:p>
        </p:txBody>
      </p:sp>
    </p:spTree>
    <p:extLst>
      <p:ext uri="{BB962C8B-B14F-4D97-AF65-F5344CB8AC3E}">
        <p14:creationId xmlns:p14="http://schemas.microsoft.com/office/powerpoint/2010/main" val="319937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1801046"/>
          </a:xfrm>
          <a:noFill/>
        </p:spPr>
        <p:txBody>
          <a:bodyPr vert="horz" lIns="91440" tIns="45720" rIns="91440" bIns="45720" rtlCol="0">
            <a:normAutofit/>
          </a:bodyPr>
          <a:lstStyle/>
          <a:p>
            <a:pPr algn="r" rtl="1"/>
            <a:r>
              <a:rPr lang="ar-EG" sz="4800" b="1" dirty="0">
                <a:latin typeface="ADLaM Display" panose="02010000000000000000" pitchFamily="2" charset="0"/>
                <a:ea typeface="ADLaM Display" panose="02010000000000000000" pitchFamily="2" charset="0"/>
                <a:cs typeface="ADLaM Display" panose="02010000000000000000" pitchFamily="2" charset="0"/>
              </a:rPr>
              <a:t>أفضل الممارسات المقترحة</a:t>
            </a:r>
            <a:endParaRPr lang="en-US" sz="44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Diagonal Corners Rounded 3">
            <a:extLst>
              <a:ext uri="{FF2B5EF4-FFF2-40B4-BE49-F238E27FC236}">
                <a16:creationId xmlns:a16="http://schemas.microsoft.com/office/drawing/2014/main" id="{F460AA3C-548E-D3ED-3787-8E7DCB37E071}"/>
              </a:ext>
            </a:extLst>
          </p:cNvPr>
          <p:cNvSpPr/>
          <p:nvPr/>
        </p:nvSpPr>
        <p:spPr>
          <a:xfrm>
            <a:off x="2916819" y="2619983"/>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المحمول أولا</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Rectangle: Diagonal Corners Rounded 6">
            <a:extLst>
              <a:ext uri="{FF2B5EF4-FFF2-40B4-BE49-F238E27FC236}">
                <a16:creationId xmlns:a16="http://schemas.microsoft.com/office/drawing/2014/main" id="{BA809F33-B237-3FDC-55B8-73943A548086}"/>
              </a:ext>
            </a:extLst>
          </p:cNvPr>
          <p:cNvSpPr/>
          <p:nvPr/>
        </p:nvSpPr>
        <p:spPr>
          <a:xfrm>
            <a:off x="8034764" y="2619983"/>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HTML5</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77135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1801046"/>
          </a:xfrm>
          <a:noFill/>
        </p:spPr>
        <p:txBody>
          <a:bodyPr vert="horz" lIns="91440" tIns="45720" rIns="91440" bIns="45720" rtlCol="0">
            <a:normAutofit/>
          </a:bodyPr>
          <a:lstStyle/>
          <a:p>
            <a:pPr algn="r" rtl="1"/>
            <a:r>
              <a:rPr lang="ar-SA" sz="42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أنواع التنسيقات ومحتويات الأجهزة:-</a:t>
            </a:r>
          </a:p>
        </p:txBody>
      </p:sp>
      <p:sp>
        <p:nvSpPr>
          <p:cNvPr id="4" name="Rectangle: Diagonal Corners Rounded 3">
            <a:extLst>
              <a:ext uri="{FF2B5EF4-FFF2-40B4-BE49-F238E27FC236}">
                <a16:creationId xmlns:a16="http://schemas.microsoft.com/office/drawing/2014/main" id="{F460AA3C-548E-D3ED-3787-8E7DCB37E071}"/>
              </a:ext>
            </a:extLst>
          </p:cNvPr>
          <p:cNvSpPr/>
          <p:nvPr/>
        </p:nvSpPr>
        <p:spPr>
          <a:xfrm>
            <a:off x="242218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قوائم عناوين</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Rectangle: Diagonal Corners Rounded 6">
            <a:extLst>
              <a:ext uri="{FF2B5EF4-FFF2-40B4-BE49-F238E27FC236}">
                <a16:creationId xmlns:a16="http://schemas.microsoft.com/office/drawing/2014/main" id="{BA809F33-B237-3FDC-55B8-73943A548086}"/>
              </a:ext>
            </a:extLst>
          </p:cNvPr>
          <p:cNvSpPr/>
          <p:nvPr/>
        </p:nvSpPr>
        <p:spPr>
          <a:xfrm>
            <a:off x="7178729" y="2590800"/>
            <a:ext cx="2801849"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مستندات </a:t>
            </a: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نصية و</a:t>
            </a: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عروض </a:t>
            </a: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تقديمية </a:t>
            </a:r>
          </a:p>
        </p:txBody>
      </p:sp>
    </p:spTree>
    <p:extLst>
      <p:ext uri="{BB962C8B-B14F-4D97-AF65-F5344CB8AC3E}">
        <p14:creationId xmlns:p14="http://schemas.microsoft.com/office/powerpoint/2010/main" val="76888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1801046"/>
          </a:xfrm>
          <a:noFill/>
        </p:spPr>
        <p:txBody>
          <a:bodyPr vert="horz" lIns="91440" tIns="45720" rIns="91440" bIns="45720" rtlCol="0">
            <a:normAutofit/>
          </a:bodyPr>
          <a:lstStyle/>
          <a:p>
            <a:pPr algn="r" rtl="1"/>
            <a:r>
              <a:rPr lang="ar-SA" sz="42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أنواع التنسيقات ومحتويات الأجهزة:-</a:t>
            </a:r>
          </a:p>
        </p:txBody>
      </p:sp>
      <p:sp>
        <p:nvSpPr>
          <p:cNvPr id="3" name="Rectangle: Diagonal Corners Rounded 2">
            <a:extLst>
              <a:ext uri="{FF2B5EF4-FFF2-40B4-BE49-F238E27FC236}">
                <a16:creationId xmlns:a16="http://schemas.microsoft.com/office/drawing/2014/main" id="{3FDE72D3-CB8F-D4BA-74D0-760F03BD7B97}"/>
              </a:ext>
            </a:extLst>
          </p:cNvPr>
          <p:cNvSpPr/>
          <p:nvPr/>
        </p:nvSpPr>
        <p:spPr>
          <a:xfrm>
            <a:off x="7558672" y="2571345"/>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الوسائط</a:t>
            </a:r>
            <a:endParaRPr lang="en-US" sz="3200">
              <a:solidFill>
                <a:schemeClr val="tx2">
                  <a:lumMod val="10000"/>
                </a:schemeClr>
              </a:solidFill>
            </a:endParaRPr>
          </a:p>
        </p:txBody>
      </p:sp>
      <p:sp>
        <p:nvSpPr>
          <p:cNvPr id="5" name="Rectangle: Diagonal Corners Rounded 4">
            <a:extLst>
              <a:ext uri="{FF2B5EF4-FFF2-40B4-BE49-F238E27FC236}">
                <a16:creationId xmlns:a16="http://schemas.microsoft.com/office/drawing/2014/main" id="{DF105D4E-8526-4DF1-48D5-3411CF3FA295}"/>
              </a:ext>
            </a:extLst>
          </p:cNvPr>
          <p:cNvSpPr/>
          <p:nvPr/>
        </p:nvSpPr>
        <p:spPr>
          <a:xfrm>
            <a:off x="2471387" y="2571345"/>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الاختبارات</a:t>
            </a:r>
            <a:endParaRPr lang="en-US" sz="3200">
              <a:solidFill>
                <a:schemeClr val="tx2">
                  <a:lumMod val="10000"/>
                </a:schemeClr>
              </a:solidFill>
            </a:endParaRPr>
          </a:p>
        </p:txBody>
      </p:sp>
    </p:spTree>
    <p:extLst>
      <p:ext uri="{BB962C8B-B14F-4D97-AF65-F5344CB8AC3E}">
        <p14:creationId xmlns:p14="http://schemas.microsoft.com/office/powerpoint/2010/main" val="212670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6322082"/>
          </a:xfrm>
          <a:noFill/>
        </p:spPr>
        <p:txBody>
          <a:bodyPr vert="horz" lIns="91440" tIns="45720" rIns="91440" bIns="45720" rtlCol="0">
            <a:normAutofit/>
          </a:bodyPr>
          <a:lstStyle/>
          <a:p>
            <a:pPr algn="r" rtl="1"/>
            <a:r>
              <a:rPr lang="ar-SA" sz="42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نشاط الأجهزة المحمولة للتعلم المدمج:-</a:t>
            </a:r>
          </a:p>
          <a:p>
            <a:pPr algn="r" rtl="1"/>
            <a:r>
              <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استخدام الأجهزة المحمولة في التعلم المدمج يُنظر إليه من قِبل هيئة التدريس في التعليم الرقمي بطريقتين متعارضتين.. </a:t>
            </a:r>
            <a:endPar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lnSpc>
                <a:spcPct val="150000"/>
              </a:lnSpc>
            </a:pPr>
            <a:r>
              <a:rPr lang="ar-SA" sz="36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الجانب الإيجابي</a:t>
            </a:r>
            <a:r>
              <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انه يمكن أن تكون الأجهزة المحمولة خارج الفصول الدراسية دعمًا هائلا لنهج التعلم المدمج </a:t>
            </a:r>
          </a:p>
          <a:p>
            <a:pPr algn="r" rtl="1">
              <a:lnSpc>
                <a:spcPct val="150000"/>
              </a:lnSpc>
            </a:pPr>
            <a:r>
              <a:rPr lang="ar-SA" sz="36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والجانب السلبي</a:t>
            </a:r>
            <a:r>
              <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انه يمكن أن تعمل الأجهزة المحمولة كعنصر إلهاء داخل الفصول الدراسية.. </a:t>
            </a:r>
          </a:p>
        </p:txBody>
      </p:sp>
    </p:spTree>
    <p:extLst>
      <p:ext uri="{BB962C8B-B14F-4D97-AF65-F5344CB8AC3E}">
        <p14:creationId xmlns:p14="http://schemas.microsoft.com/office/powerpoint/2010/main" val="56630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963038" y="1303505"/>
            <a:ext cx="11088969" cy="4737371"/>
          </a:xfrm>
          <a:noFill/>
        </p:spPr>
        <p:txBody>
          <a:bodyPr vert="horz" lIns="91440" tIns="45720" rIns="91440" bIns="45720" rtlCol="0">
            <a:normAutofit/>
          </a:bodyPr>
          <a:lstStyle/>
          <a:p>
            <a:pPr algn="r" rtl="1"/>
            <a:r>
              <a:rPr lang="ar-SA" sz="40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ar-SA" sz="40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النشاط الإبداعي:-</a:t>
            </a:r>
          </a:p>
          <a:p>
            <a:pPr algn="justLow" rtl="1">
              <a:lnSpc>
                <a:spcPct val="114000"/>
              </a:lnSpc>
            </a:pP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تستخدم الأجهزة المحمولة بطرق إبداعية. وتعد الاستفادة من الأجهزة المحمولة في إجراء استطلاعات الراي واحدة من أنجح الاستخدامات الابداعيه للتعلم بالأجهزة المحمولة.. حيث يلعب استطلاع الرأي دور وسيلة التقييم والحصول علي الملاحظات من المتعلمين في بيئة التعلم المباشر باستخدام الوسائل التعليمية..</a:t>
            </a:r>
          </a:p>
        </p:txBody>
      </p:sp>
    </p:spTree>
    <p:extLst>
      <p:ext uri="{BB962C8B-B14F-4D97-AF65-F5344CB8AC3E}">
        <p14:creationId xmlns:p14="http://schemas.microsoft.com/office/powerpoint/2010/main" val="278924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116733"/>
            <a:ext cx="11912015" cy="1011676"/>
          </a:xfrm>
          <a:noFill/>
        </p:spPr>
        <p:txBody>
          <a:bodyPr vert="horz" lIns="91440" tIns="45720" rIns="91440" bIns="45720" rtlCol="0">
            <a:normAutofit/>
          </a:bodyPr>
          <a:lstStyle/>
          <a:p>
            <a:pPr algn="r" rtl="1">
              <a:lnSpc>
                <a:spcPct val="120000"/>
              </a:lnSpc>
            </a:pPr>
            <a:r>
              <a:rPr lang="ar-SA" sz="44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تشمل بعض الفوائد الملموسة لاتباع هذه الأساليب ما يلي: </a:t>
            </a:r>
          </a:p>
        </p:txBody>
      </p:sp>
      <p:sp>
        <p:nvSpPr>
          <p:cNvPr id="4" name="Rectangle: Rounded Corners 3">
            <a:extLst>
              <a:ext uri="{FF2B5EF4-FFF2-40B4-BE49-F238E27FC236}">
                <a16:creationId xmlns:a16="http://schemas.microsoft.com/office/drawing/2014/main" id="{2F06FBB2-B140-2D06-0337-851A532615F0}"/>
              </a:ext>
            </a:extLst>
          </p:cNvPr>
          <p:cNvSpPr/>
          <p:nvPr/>
        </p:nvSpPr>
        <p:spPr>
          <a:xfrm>
            <a:off x="3725694" y="1425102"/>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توضيح التعلم</a:t>
            </a:r>
            <a:endParaRPr lang="en-US" sz="600" dirty="0">
              <a:solidFill>
                <a:schemeClr val="bg1"/>
              </a:solidFill>
            </a:endParaRPr>
          </a:p>
        </p:txBody>
      </p:sp>
      <p:sp>
        <p:nvSpPr>
          <p:cNvPr id="5" name="Rectangle: Rounded Corners 4">
            <a:extLst>
              <a:ext uri="{FF2B5EF4-FFF2-40B4-BE49-F238E27FC236}">
                <a16:creationId xmlns:a16="http://schemas.microsoft.com/office/drawing/2014/main" id="{97AA4F13-30FE-1D23-DEFB-907C2715B9F5}"/>
              </a:ext>
            </a:extLst>
          </p:cNvPr>
          <p:cNvSpPr/>
          <p:nvPr/>
        </p:nvSpPr>
        <p:spPr>
          <a:xfrm>
            <a:off x="3725694" y="5855240"/>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التقدير</a:t>
            </a:r>
            <a:endParaRPr lang="en-US" sz="600" dirty="0">
              <a:solidFill>
                <a:schemeClr val="bg1"/>
              </a:solidFill>
            </a:endParaRPr>
          </a:p>
        </p:txBody>
      </p:sp>
      <p:sp>
        <p:nvSpPr>
          <p:cNvPr id="6" name="Rectangle: Rounded Corners 5">
            <a:extLst>
              <a:ext uri="{FF2B5EF4-FFF2-40B4-BE49-F238E27FC236}">
                <a16:creationId xmlns:a16="http://schemas.microsoft.com/office/drawing/2014/main" id="{E801EC82-A2B7-67F8-AB99-5877BF9447B6}"/>
              </a:ext>
            </a:extLst>
          </p:cNvPr>
          <p:cNvSpPr/>
          <p:nvPr/>
        </p:nvSpPr>
        <p:spPr>
          <a:xfrm>
            <a:off x="3725694" y="4083186"/>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الأغلبية الصامتة</a:t>
            </a:r>
            <a:endParaRPr lang="en-US" sz="600" dirty="0">
              <a:solidFill>
                <a:schemeClr val="bg1"/>
              </a:solidFill>
            </a:endParaRPr>
          </a:p>
        </p:txBody>
      </p:sp>
      <p:sp>
        <p:nvSpPr>
          <p:cNvPr id="7" name="Rectangle: Rounded Corners 6">
            <a:extLst>
              <a:ext uri="{FF2B5EF4-FFF2-40B4-BE49-F238E27FC236}">
                <a16:creationId xmlns:a16="http://schemas.microsoft.com/office/drawing/2014/main" id="{1701B3ED-F49D-0818-9EB3-F9E6A4986353}"/>
              </a:ext>
            </a:extLst>
          </p:cNvPr>
          <p:cNvSpPr/>
          <p:nvPr/>
        </p:nvSpPr>
        <p:spPr>
          <a:xfrm>
            <a:off x="3725694" y="2311130"/>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تشجيع المشاركة النشطة</a:t>
            </a:r>
            <a:endParaRPr lang="en-US"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Rectangle: Rounded Corners 7">
            <a:extLst>
              <a:ext uri="{FF2B5EF4-FFF2-40B4-BE49-F238E27FC236}">
                <a16:creationId xmlns:a16="http://schemas.microsoft.com/office/drawing/2014/main" id="{4E4968EA-6D24-0A04-85B0-E77E8418D95F}"/>
              </a:ext>
            </a:extLst>
          </p:cNvPr>
          <p:cNvSpPr/>
          <p:nvPr/>
        </p:nvSpPr>
        <p:spPr>
          <a:xfrm>
            <a:off x="3725694" y="3197158"/>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إبداء الملاحظات</a:t>
            </a:r>
            <a:endParaRPr lang="en-US" sz="600" dirty="0">
              <a:solidFill>
                <a:schemeClr val="bg1"/>
              </a:solidFill>
            </a:endParaRPr>
          </a:p>
        </p:txBody>
      </p:sp>
      <p:sp>
        <p:nvSpPr>
          <p:cNvPr id="9" name="Rectangle: Rounded Corners 8">
            <a:extLst>
              <a:ext uri="{FF2B5EF4-FFF2-40B4-BE49-F238E27FC236}">
                <a16:creationId xmlns:a16="http://schemas.microsoft.com/office/drawing/2014/main" id="{D0837988-9F61-1C43-E679-AF25FE8A4E3D}"/>
              </a:ext>
            </a:extLst>
          </p:cNvPr>
          <p:cNvSpPr/>
          <p:nvPr/>
        </p:nvSpPr>
        <p:spPr>
          <a:xfrm>
            <a:off x="3725694" y="4969214"/>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الخيارات في الفصول الدراسة</a:t>
            </a:r>
            <a:endParaRPr lang="en-US" sz="600" dirty="0">
              <a:solidFill>
                <a:schemeClr val="bg1"/>
              </a:solidFill>
            </a:endParaRPr>
          </a:p>
        </p:txBody>
      </p:sp>
      <p:sp>
        <p:nvSpPr>
          <p:cNvPr id="3" name="Rectangle: Rounded Corners 2">
            <a:extLst>
              <a:ext uri="{FF2B5EF4-FFF2-40B4-BE49-F238E27FC236}">
                <a16:creationId xmlns:a16="http://schemas.microsoft.com/office/drawing/2014/main" id="{50B41E70-B49B-CB10-2779-1003113891BD}"/>
              </a:ext>
            </a:extLst>
          </p:cNvPr>
          <p:cNvSpPr/>
          <p:nvPr/>
        </p:nvSpPr>
        <p:spPr>
          <a:xfrm>
            <a:off x="9196797" y="1411321"/>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1</a:t>
            </a:r>
            <a:endParaRPr lang="en-US" sz="3600" dirty="0"/>
          </a:p>
        </p:txBody>
      </p:sp>
      <p:sp>
        <p:nvSpPr>
          <p:cNvPr id="10" name="Rectangle: Rounded Corners 9">
            <a:extLst>
              <a:ext uri="{FF2B5EF4-FFF2-40B4-BE49-F238E27FC236}">
                <a16:creationId xmlns:a16="http://schemas.microsoft.com/office/drawing/2014/main" id="{96B69F7E-A91D-39B1-7ACA-65AC25EC2277}"/>
              </a:ext>
            </a:extLst>
          </p:cNvPr>
          <p:cNvSpPr/>
          <p:nvPr/>
        </p:nvSpPr>
        <p:spPr>
          <a:xfrm>
            <a:off x="9196797" y="2311833"/>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2</a:t>
            </a:r>
            <a:endParaRPr lang="en-US" sz="3600" dirty="0"/>
          </a:p>
        </p:txBody>
      </p:sp>
      <p:sp>
        <p:nvSpPr>
          <p:cNvPr id="11" name="Rectangle: Rounded Corners 10">
            <a:extLst>
              <a:ext uri="{FF2B5EF4-FFF2-40B4-BE49-F238E27FC236}">
                <a16:creationId xmlns:a16="http://schemas.microsoft.com/office/drawing/2014/main" id="{9AB1425F-F2FE-ED18-5E02-E45FF14A14E9}"/>
              </a:ext>
            </a:extLst>
          </p:cNvPr>
          <p:cNvSpPr/>
          <p:nvPr/>
        </p:nvSpPr>
        <p:spPr>
          <a:xfrm>
            <a:off x="9147238" y="3176980"/>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3</a:t>
            </a:r>
            <a:endParaRPr lang="en-US" sz="3600" dirty="0"/>
          </a:p>
        </p:txBody>
      </p:sp>
      <p:sp>
        <p:nvSpPr>
          <p:cNvPr id="12" name="Rectangle: Rounded Corners 11">
            <a:extLst>
              <a:ext uri="{FF2B5EF4-FFF2-40B4-BE49-F238E27FC236}">
                <a16:creationId xmlns:a16="http://schemas.microsoft.com/office/drawing/2014/main" id="{ED952155-F1AE-969B-CB50-B1818BD82CC3}"/>
              </a:ext>
            </a:extLst>
          </p:cNvPr>
          <p:cNvSpPr/>
          <p:nvPr/>
        </p:nvSpPr>
        <p:spPr>
          <a:xfrm>
            <a:off x="9147238" y="4069405"/>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4</a:t>
            </a:r>
            <a:endParaRPr lang="en-US" sz="3600" dirty="0"/>
          </a:p>
        </p:txBody>
      </p:sp>
      <p:sp>
        <p:nvSpPr>
          <p:cNvPr id="13" name="Rectangle: Rounded Corners 12">
            <a:extLst>
              <a:ext uri="{FF2B5EF4-FFF2-40B4-BE49-F238E27FC236}">
                <a16:creationId xmlns:a16="http://schemas.microsoft.com/office/drawing/2014/main" id="{F21695EA-08FE-AAC3-A500-C3C620AC52BA}"/>
              </a:ext>
            </a:extLst>
          </p:cNvPr>
          <p:cNvSpPr/>
          <p:nvPr/>
        </p:nvSpPr>
        <p:spPr>
          <a:xfrm>
            <a:off x="9196797" y="4954026"/>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5</a:t>
            </a:r>
            <a:endParaRPr lang="en-US" sz="3600" dirty="0"/>
          </a:p>
        </p:txBody>
      </p:sp>
      <p:sp>
        <p:nvSpPr>
          <p:cNvPr id="14" name="Rectangle: Rounded Corners 13">
            <a:extLst>
              <a:ext uri="{FF2B5EF4-FFF2-40B4-BE49-F238E27FC236}">
                <a16:creationId xmlns:a16="http://schemas.microsoft.com/office/drawing/2014/main" id="{FD7AFCEA-D6FA-441C-C8E4-671B466E2DCB}"/>
              </a:ext>
            </a:extLst>
          </p:cNvPr>
          <p:cNvSpPr/>
          <p:nvPr/>
        </p:nvSpPr>
        <p:spPr>
          <a:xfrm>
            <a:off x="9196797" y="5840054"/>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6</a:t>
            </a:r>
            <a:endParaRPr lang="en-US" sz="3600" dirty="0"/>
          </a:p>
        </p:txBody>
      </p:sp>
    </p:spTree>
    <p:extLst>
      <p:ext uri="{BB962C8B-B14F-4D97-AF65-F5344CB8AC3E}">
        <p14:creationId xmlns:p14="http://schemas.microsoft.com/office/powerpoint/2010/main" val="36040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651753" y="272374"/>
            <a:ext cx="11400254" cy="6400800"/>
          </a:xfrm>
          <a:noFill/>
        </p:spPr>
        <p:txBody>
          <a:bodyPr vert="horz" lIns="91440" tIns="45720" rIns="91440" bIns="45720" rtlCol="0">
            <a:normAutofit fontScale="55000" lnSpcReduction="20000"/>
          </a:bodyPr>
          <a:lstStyle/>
          <a:p>
            <a:pPr algn="justLow" rtl="1">
              <a:spcBef>
                <a:spcPct val="0"/>
              </a:spcBef>
              <a:spcAft>
                <a:spcPts val="600"/>
              </a:spcAft>
            </a:pPr>
            <a:r>
              <a:rPr lang="ar-EG" sz="6300" b="1" u="sng" dirty="0">
                <a:solidFill>
                  <a:schemeClr val="tx2">
                    <a:lumMod val="10000"/>
                  </a:schemeClr>
                </a:solidFill>
                <a:latin typeface="+mj-lt"/>
                <a:ea typeface="+mj-ea"/>
                <a:cs typeface="PT Bold Heading" panose="02010400000000000000" pitchFamily="2" charset="-78"/>
              </a:rPr>
              <a:t>سياسة إحضار أجهزة المحمول الشخصية:-</a:t>
            </a:r>
          </a:p>
          <a:p>
            <a:pPr marL="285750" indent="-285750" algn="justLow" rtl="1">
              <a:lnSpc>
                <a:spcPct val="170000"/>
              </a:lnSpc>
              <a:buFont typeface="Wingdings" panose="05000000000000000000" pitchFamily="2" charset="2"/>
              <a:buChar char="v"/>
            </a:pPr>
            <a:r>
              <a:rPr lang="ar-EG" sz="4400" dirty="0">
                <a:solidFill>
                  <a:schemeClr val="tx2">
                    <a:lumMod val="10000"/>
                  </a:schemeClr>
                </a:solidFill>
              </a:rPr>
              <a:t>حيث تتيح هذه السياسة للمتعلم إمكانية التمتع بحرية الاختيار فيما يتعلق بالجهاز الذي يريد استخدامه لتمكين التفاعل مع المحتوي..</a:t>
            </a:r>
          </a:p>
          <a:p>
            <a:pPr marL="285750" indent="-285750" algn="justLow" rtl="1">
              <a:lnSpc>
                <a:spcPct val="150000"/>
              </a:lnSpc>
              <a:buFont typeface="Wingdings" panose="05000000000000000000" pitchFamily="2" charset="2"/>
              <a:buChar char="v"/>
            </a:pPr>
            <a:endParaRPr lang="ar-EG" sz="5000" dirty="0">
              <a:solidFill>
                <a:schemeClr val="tx2">
                  <a:lumMod val="10000"/>
                </a:schemeClr>
              </a:solidFill>
            </a:endParaRPr>
          </a:p>
          <a:p>
            <a:pPr marL="285750" indent="-285750" algn="justLow" rtl="1">
              <a:lnSpc>
                <a:spcPct val="150000"/>
              </a:lnSpc>
              <a:buFont typeface="Wingdings" panose="05000000000000000000" pitchFamily="2" charset="2"/>
              <a:buChar char="v"/>
            </a:pPr>
            <a:r>
              <a:rPr lang="ar-EG" sz="4000" b="1" u="sng" dirty="0">
                <a:solidFill>
                  <a:schemeClr val="tx2">
                    <a:lumMod val="10000"/>
                  </a:schemeClr>
                </a:solidFill>
              </a:rPr>
              <a:t>يستفيد المتعلمون من ميزات اخري مثل:-</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dirty="0">
                <a:solidFill>
                  <a:schemeClr val="tx2">
                    <a:lumMod val="10000"/>
                  </a:schemeClr>
                </a:solidFill>
                <a:latin typeface="Calibri" panose="020F0502020204030204" pitchFamily="34" charset="0"/>
                <a:cs typeface="Sultan bold" pitchFamily="2" charset="-78"/>
              </a:rPr>
              <a:t> التعلم الذاتي</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dirty="0">
                <a:solidFill>
                  <a:schemeClr val="tx2">
                    <a:lumMod val="10000"/>
                  </a:schemeClr>
                </a:solidFill>
                <a:latin typeface="Calibri" panose="020F0502020204030204" pitchFamily="34" charset="0"/>
                <a:cs typeface="Sultan bold" pitchFamily="2" charset="-78"/>
              </a:rPr>
              <a:t> انخفاض تكاليف التدريب: </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dirty="0">
                <a:solidFill>
                  <a:schemeClr val="tx2">
                    <a:lumMod val="10000"/>
                  </a:schemeClr>
                </a:solidFill>
                <a:latin typeface="Calibri" panose="020F0502020204030204" pitchFamily="34" charset="0"/>
                <a:cs typeface="Sultan bold" pitchFamily="2" charset="-78"/>
              </a:rPr>
              <a:t>الوصول في أي وقت ومن أي مكان</a:t>
            </a:r>
            <a:endParaRPr lang="ar-EG" sz="5000" dirty="0">
              <a:solidFill>
                <a:schemeClr val="tx2">
                  <a:lumMod val="10000"/>
                </a:schemeClr>
              </a:solidFill>
            </a:endParaRP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dirty="0">
                <a:solidFill>
                  <a:schemeClr val="tx2">
                    <a:lumMod val="10000"/>
                  </a:schemeClr>
                </a:solidFill>
                <a:latin typeface="Calibri" panose="020F0502020204030204" pitchFamily="34" charset="0"/>
                <a:cs typeface="Sultan bold" pitchFamily="2" charset="-78"/>
              </a:rPr>
              <a:t>التعلم باستخدام الأجهزة المحمولة</a:t>
            </a:r>
            <a:endParaRPr lang="ar-EG" sz="5000" dirty="0">
              <a:solidFill>
                <a:schemeClr val="tx2">
                  <a:lumMod val="10000"/>
                </a:schemeClr>
              </a:solidFill>
            </a:endParaRPr>
          </a:p>
        </p:txBody>
      </p:sp>
    </p:spTree>
    <p:extLst>
      <p:ext uri="{BB962C8B-B14F-4D97-AF65-F5344CB8AC3E}">
        <p14:creationId xmlns:p14="http://schemas.microsoft.com/office/powerpoint/2010/main" val="111486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hade val="98000"/>
                <a:satMod val="130000"/>
                <a:lumMod val="102000"/>
              </a:schemeClr>
            </a:gs>
            <a:gs pos="100000">
              <a:schemeClr val="bg2">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583E90-E26F-E886-79CA-77F21F246E3D}"/>
              </a:ext>
            </a:extLst>
          </p:cNvPr>
          <p:cNvSpPr txBox="1"/>
          <p:nvPr/>
        </p:nvSpPr>
        <p:spPr>
          <a:xfrm>
            <a:off x="642026" y="355124"/>
            <a:ext cx="11073628" cy="1152664"/>
          </a:xfrm>
          <a:prstGeom prst="rect">
            <a:avLst/>
          </a:prstGeom>
        </p:spPr>
        <p:txBody>
          <a:bodyPr vert="horz" lIns="91440" tIns="45720" rIns="91440" bIns="45720" rtlCol="0">
            <a:noAutofit/>
          </a:bodyPr>
          <a:lstStyle/>
          <a:p>
            <a:pPr algn="ctr" rtl="1">
              <a:lnSpc>
                <a:spcPct val="150000"/>
              </a:lnSpc>
              <a:spcAft>
                <a:spcPts val="600"/>
              </a:spcAft>
            </a:pPr>
            <a:r>
              <a:rPr lang="ar-EG" sz="3200" b="1" u="sng"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التحديات التي يواجهها أسلوب </a:t>
            </a:r>
            <a:r>
              <a:rPr lang="en-US" sz="3200" b="1" u="sng"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BYOD </a:t>
            </a:r>
            <a:r>
              <a:rPr lang="ar-EG" sz="3200" b="1" u="sng"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أو الأجهزة المحمولة الشخصية:-</a:t>
            </a:r>
          </a:p>
        </p:txBody>
      </p:sp>
      <p:sp>
        <p:nvSpPr>
          <p:cNvPr id="2" name="Rectangle: Diagonal Corners Rounded 1">
            <a:extLst>
              <a:ext uri="{FF2B5EF4-FFF2-40B4-BE49-F238E27FC236}">
                <a16:creationId xmlns:a16="http://schemas.microsoft.com/office/drawing/2014/main" id="{E647D837-36DA-2767-37C7-E435635A8A62}"/>
              </a:ext>
            </a:extLst>
          </p:cNvPr>
          <p:cNvSpPr/>
          <p:nvPr/>
        </p:nvSpPr>
        <p:spPr>
          <a:xfrm>
            <a:off x="9352712" y="2467583"/>
            <a:ext cx="2392724" cy="1922834"/>
          </a:xfrm>
          <a:prstGeom prst="round2DiagRect">
            <a:avLst>
              <a:gd name="adj1" fmla="val 16667"/>
              <a:gd name="adj2" fmla="val 14165"/>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تكافؤ فرص الوصول</a:t>
            </a:r>
            <a:endParaRPr lang="en-US"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Rectangle: Diagonal Corners Rounded 2">
            <a:extLst>
              <a:ext uri="{FF2B5EF4-FFF2-40B4-BE49-F238E27FC236}">
                <a16:creationId xmlns:a16="http://schemas.microsoft.com/office/drawing/2014/main" id="{9388B411-1580-7241-BAEE-A4EF61B48CD1}"/>
              </a:ext>
            </a:extLst>
          </p:cNvPr>
          <p:cNvSpPr/>
          <p:nvPr/>
        </p:nvSpPr>
        <p:spPr>
          <a:xfrm>
            <a:off x="6569414" y="2467583"/>
            <a:ext cx="2392724" cy="1922834"/>
          </a:xfrm>
          <a:prstGeom prst="round2DiagRect">
            <a:avLst>
              <a:gd name="adj1" fmla="val 16667"/>
              <a:gd name="adj2" fmla="val 14165"/>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الأمن</a:t>
            </a:r>
            <a:endParaRPr lang="en-US"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Diagonal Corners Rounded 3">
            <a:extLst>
              <a:ext uri="{FF2B5EF4-FFF2-40B4-BE49-F238E27FC236}">
                <a16:creationId xmlns:a16="http://schemas.microsoft.com/office/drawing/2014/main" id="{2EC2EA06-2257-AF2F-9F53-68293A641CFB}"/>
              </a:ext>
            </a:extLst>
          </p:cNvPr>
          <p:cNvSpPr/>
          <p:nvPr/>
        </p:nvSpPr>
        <p:spPr>
          <a:xfrm>
            <a:off x="3786116" y="2467583"/>
            <a:ext cx="2392724" cy="1922834"/>
          </a:xfrm>
          <a:prstGeom prst="round2DiagRect">
            <a:avLst>
              <a:gd name="adj1" fmla="val 16667"/>
              <a:gd name="adj2" fmla="val 14165"/>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الدعم الفني</a:t>
            </a:r>
            <a:endParaRPr lang="en-US"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Rectangle: Diagonal Corners Rounded 5">
            <a:extLst>
              <a:ext uri="{FF2B5EF4-FFF2-40B4-BE49-F238E27FC236}">
                <a16:creationId xmlns:a16="http://schemas.microsoft.com/office/drawing/2014/main" id="{02E62A4F-C59F-683D-31DA-061C4D56D74F}"/>
              </a:ext>
            </a:extLst>
          </p:cNvPr>
          <p:cNvSpPr/>
          <p:nvPr/>
        </p:nvSpPr>
        <p:spPr>
          <a:xfrm>
            <a:off x="1002818" y="2467583"/>
            <a:ext cx="2392724" cy="1922834"/>
          </a:xfrm>
          <a:prstGeom prst="round2DiagRect">
            <a:avLst>
              <a:gd name="adj1" fmla="val 16667"/>
              <a:gd name="adj2" fmla="val 14165"/>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اتساق التجارب التعليمية</a:t>
            </a:r>
            <a:endParaRPr lang="en-US" sz="32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8644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7EAB6-D67C-DC50-6AD7-95EC16F75E9F}"/>
              </a:ext>
            </a:extLst>
          </p:cNvPr>
          <p:cNvSpPr txBox="1"/>
          <p:nvPr/>
        </p:nvSpPr>
        <p:spPr>
          <a:xfrm>
            <a:off x="554476" y="151234"/>
            <a:ext cx="11405689" cy="1658111"/>
          </a:xfrm>
          <a:prstGeom prst="rect">
            <a:avLst/>
          </a:prstGeom>
        </p:spPr>
        <p:txBody>
          <a:bodyPr vert="horz" lIns="91440" tIns="45720" rIns="91440" bIns="45720" rtlCol="0">
            <a:noAutofit/>
          </a:bodyPr>
          <a:lstStyle>
            <a:defPPr>
              <a:defRPr lang="en-US"/>
            </a:defPPr>
            <a:lvl1pPr algn="ctr" rtl="1">
              <a:lnSpc>
                <a:spcPct val="150000"/>
              </a:lnSpc>
              <a:spcAft>
                <a:spcPts val="600"/>
              </a:spcAft>
              <a:defRPr sz="3200" b="1" u="sng">
                <a:solidFill>
                  <a:schemeClr val="bg1"/>
                </a:solidFill>
                <a:latin typeface="ADLaM Display" panose="02010000000000000000" pitchFamily="2" charset="0"/>
                <a:ea typeface="ADLaM Display" panose="02010000000000000000" pitchFamily="2" charset="0"/>
                <a:cs typeface="ADLaM Display" panose="02010000000000000000" pitchFamily="2" charset="0"/>
              </a:defRPr>
            </a:lvl1pPr>
          </a:lstStyle>
          <a:p>
            <a:r>
              <a:rPr lang="ar-SA" dirty="0">
                <a:solidFill>
                  <a:schemeClr val="tx2">
                    <a:lumMod val="10000"/>
                  </a:schemeClr>
                </a:solidFill>
              </a:rPr>
              <a:t>معايير انتاج وإستخدام الوسائط التعليمية في بيئة التعلم النقال:-</a:t>
            </a:r>
            <a:endParaRPr lang="en-US" dirty="0">
              <a:solidFill>
                <a:schemeClr val="tx2">
                  <a:lumMod val="10000"/>
                </a:schemeClr>
              </a:solidFill>
            </a:endParaRPr>
          </a:p>
          <a:p>
            <a:pPr algn="r"/>
            <a:r>
              <a:rPr lang="ar-SA" sz="2400" dirty="0">
                <a:solidFill>
                  <a:schemeClr val="tx2">
                    <a:lumMod val="10000"/>
                  </a:schemeClr>
                </a:solidFill>
              </a:rPr>
              <a:t> حيث تعتمد علي مجموعة من المعايير وهي:</a:t>
            </a:r>
            <a:endParaRPr lang="en-US" sz="2400" dirty="0">
              <a:solidFill>
                <a:schemeClr val="tx2">
                  <a:lumMod val="10000"/>
                </a:schemeClr>
              </a:solidFill>
            </a:endParaRPr>
          </a:p>
        </p:txBody>
      </p:sp>
      <p:sp>
        <p:nvSpPr>
          <p:cNvPr id="3" name="Rectangle: Rounded Corners 2">
            <a:extLst>
              <a:ext uri="{FF2B5EF4-FFF2-40B4-BE49-F238E27FC236}">
                <a16:creationId xmlns:a16="http://schemas.microsoft.com/office/drawing/2014/main" id="{71140575-CA45-E1EA-5B4E-C01A83EEF4FF}"/>
              </a:ext>
            </a:extLst>
          </p:cNvPr>
          <p:cNvSpPr/>
          <p:nvPr/>
        </p:nvSpPr>
        <p:spPr>
          <a:xfrm>
            <a:off x="3249038" y="2368685"/>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النصوص</a:t>
            </a:r>
            <a:endParaRPr lang="en-US" sz="600" dirty="0">
              <a:solidFill>
                <a:schemeClr val="bg1"/>
              </a:solidFill>
            </a:endParaRPr>
          </a:p>
        </p:txBody>
      </p:sp>
      <p:sp>
        <p:nvSpPr>
          <p:cNvPr id="5" name="Rectangle: Rounded Corners 4">
            <a:extLst>
              <a:ext uri="{FF2B5EF4-FFF2-40B4-BE49-F238E27FC236}">
                <a16:creationId xmlns:a16="http://schemas.microsoft.com/office/drawing/2014/main" id="{7AB7DDC0-B9DC-8947-9F76-E186164517F7}"/>
              </a:ext>
            </a:extLst>
          </p:cNvPr>
          <p:cNvSpPr/>
          <p:nvPr/>
        </p:nvSpPr>
        <p:spPr>
          <a:xfrm>
            <a:off x="3249038" y="5026769"/>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الملفات الصوتية</a:t>
            </a:r>
            <a:endParaRPr lang="en-US" sz="600" dirty="0">
              <a:solidFill>
                <a:schemeClr val="bg1"/>
              </a:solidFill>
            </a:endParaRPr>
          </a:p>
        </p:txBody>
      </p:sp>
      <p:sp>
        <p:nvSpPr>
          <p:cNvPr id="6" name="Rectangle: Rounded Corners 5">
            <a:extLst>
              <a:ext uri="{FF2B5EF4-FFF2-40B4-BE49-F238E27FC236}">
                <a16:creationId xmlns:a16="http://schemas.microsoft.com/office/drawing/2014/main" id="{7E9FA1B4-F02B-D2AB-7DF1-7385DBA03FE6}"/>
              </a:ext>
            </a:extLst>
          </p:cNvPr>
          <p:cNvSpPr/>
          <p:nvPr/>
        </p:nvSpPr>
        <p:spPr>
          <a:xfrm>
            <a:off x="3249038" y="3254713"/>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الصور الثابتة</a:t>
            </a:r>
            <a:endParaRPr lang="en-US"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Rectangle: Rounded Corners 6">
            <a:extLst>
              <a:ext uri="{FF2B5EF4-FFF2-40B4-BE49-F238E27FC236}">
                <a16:creationId xmlns:a16="http://schemas.microsoft.com/office/drawing/2014/main" id="{01E5080D-0730-13A1-9D78-4BA053D2FC4E}"/>
              </a:ext>
            </a:extLst>
          </p:cNvPr>
          <p:cNvSpPr/>
          <p:nvPr/>
        </p:nvSpPr>
        <p:spPr>
          <a:xfrm>
            <a:off x="3249038" y="4140741"/>
            <a:ext cx="5843079" cy="714983"/>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600" kern="1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لقطات الفيديو</a:t>
            </a:r>
            <a:endParaRPr lang="en-US" sz="600" dirty="0">
              <a:solidFill>
                <a:schemeClr val="bg1"/>
              </a:solidFill>
            </a:endParaRPr>
          </a:p>
        </p:txBody>
      </p:sp>
      <p:sp>
        <p:nvSpPr>
          <p:cNvPr id="9" name="Rectangle: Rounded Corners 8">
            <a:extLst>
              <a:ext uri="{FF2B5EF4-FFF2-40B4-BE49-F238E27FC236}">
                <a16:creationId xmlns:a16="http://schemas.microsoft.com/office/drawing/2014/main" id="{71B849CE-868E-A893-3C96-134797F1B8C9}"/>
              </a:ext>
            </a:extLst>
          </p:cNvPr>
          <p:cNvSpPr/>
          <p:nvPr/>
        </p:nvSpPr>
        <p:spPr>
          <a:xfrm>
            <a:off x="8769700" y="2339716"/>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1</a:t>
            </a:r>
            <a:endParaRPr lang="en-US" sz="3600" dirty="0"/>
          </a:p>
        </p:txBody>
      </p:sp>
      <p:sp>
        <p:nvSpPr>
          <p:cNvPr id="10" name="Rectangle: Rounded Corners 9">
            <a:extLst>
              <a:ext uri="{FF2B5EF4-FFF2-40B4-BE49-F238E27FC236}">
                <a16:creationId xmlns:a16="http://schemas.microsoft.com/office/drawing/2014/main" id="{ECEB5934-9BA4-77D4-3CB3-47D8219552BA}"/>
              </a:ext>
            </a:extLst>
          </p:cNvPr>
          <p:cNvSpPr/>
          <p:nvPr/>
        </p:nvSpPr>
        <p:spPr>
          <a:xfrm>
            <a:off x="8769700" y="3240228"/>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2</a:t>
            </a:r>
            <a:endParaRPr lang="en-US" sz="3600" dirty="0"/>
          </a:p>
        </p:txBody>
      </p:sp>
      <p:sp>
        <p:nvSpPr>
          <p:cNvPr id="11" name="Rectangle: Rounded Corners 10">
            <a:extLst>
              <a:ext uri="{FF2B5EF4-FFF2-40B4-BE49-F238E27FC236}">
                <a16:creationId xmlns:a16="http://schemas.microsoft.com/office/drawing/2014/main" id="{10C283D5-69F7-DE0D-B982-2593C62666CE}"/>
              </a:ext>
            </a:extLst>
          </p:cNvPr>
          <p:cNvSpPr/>
          <p:nvPr/>
        </p:nvSpPr>
        <p:spPr>
          <a:xfrm>
            <a:off x="8720141" y="4105375"/>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3</a:t>
            </a:r>
            <a:endParaRPr lang="en-US" sz="3600" dirty="0"/>
          </a:p>
        </p:txBody>
      </p:sp>
      <p:sp>
        <p:nvSpPr>
          <p:cNvPr id="12" name="Rectangle: Rounded Corners 11">
            <a:extLst>
              <a:ext uri="{FF2B5EF4-FFF2-40B4-BE49-F238E27FC236}">
                <a16:creationId xmlns:a16="http://schemas.microsoft.com/office/drawing/2014/main" id="{9C8ED8AF-8E78-E661-F029-E7B662E0781A}"/>
              </a:ext>
            </a:extLst>
          </p:cNvPr>
          <p:cNvSpPr/>
          <p:nvPr/>
        </p:nvSpPr>
        <p:spPr>
          <a:xfrm>
            <a:off x="8720141" y="4997800"/>
            <a:ext cx="743952" cy="743952"/>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4</a:t>
            </a:r>
            <a:endParaRPr lang="en-US" sz="3600" dirty="0"/>
          </a:p>
        </p:txBody>
      </p:sp>
    </p:spTree>
    <p:extLst>
      <p:ext uri="{BB962C8B-B14F-4D97-AF65-F5344CB8AC3E}">
        <p14:creationId xmlns:p14="http://schemas.microsoft.com/office/powerpoint/2010/main" val="1371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5BA4B2D-B00B-B1E2-E923-B17540AC57A7}"/>
              </a:ext>
            </a:extLst>
          </p:cNvPr>
          <p:cNvSpPr txBox="1"/>
          <p:nvPr/>
        </p:nvSpPr>
        <p:spPr>
          <a:xfrm>
            <a:off x="7091464" y="2407688"/>
            <a:ext cx="3294434" cy="1446550"/>
          </a:xfrm>
          <a:prstGeom prst="rect">
            <a:avLst/>
          </a:prstGeom>
          <a:noFill/>
        </p:spPr>
        <p:txBody>
          <a:bodyPr wrap="square">
            <a:spAutoFit/>
          </a:bodyPr>
          <a:lstStyle/>
          <a:p>
            <a:pPr algn="ctr"/>
            <a:r>
              <a:rPr lang="ar-EG" sz="8800" b="1">
                <a:solidFill>
                  <a:srgbClr val="054F51"/>
                </a:solidFill>
                <a:latin typeface="ADLaM Display" panose="02010000000000000000" pitchFamily="2" charset="0"/>
                <a:ea typeface="ADLaM Display" panose="02010000000000000000" pitchFamily="2" charset="0"/>
                <a:cs typeface="ADLaM Display" panose="02010000000000000000" pitchFamily="2" charset="0"/>
              </a:rPr>
              <a:t>الخلاصة</a:t>
            </a:r>
            <a:endParaRPr lang="en-US" sz="8800" b="1" dirty="0">
              <a:solidFill>
                <a:srgbClr val="054F51"/>
              </a:solidFill>
            </a:endParaRPr>
          </a:p>
        </p:txBody>
      </p:sp>
      <p:pic>
        <p:nvPicPr>
          <p:cNvPr id="15" name="Picture 14" descr="A screenshot of a computer&#10;&#10;Description automatically generated">
            <a:extLst>
              <a:ext uri="{FF2B5EF4-FFF2-40B4-BE49-F238E27FC236}">
                <a16:creationId xmlns:a16="http://schemas.microsoft.com/office/drawing/2014/main" id="{249F3C7D-C4FB-CB74-8374-5D55432A8C07}"/>
              </a:ext>
            </a:extLst>
          </p:cNvPr>
          <p:cNvPicPr>
            <a:picLocks noChangeAspect="1"/>
          </p:cNvPicPr>
          <p:nvPr/>
        </p:nvPicPr>
        <p:blipFill rotWithShape="1">
          <a:blip r:embed="rId2">
            <a:extLst>
              <a:ext uri="{28A0092B-C50C-407E-A947-70E740481C1C}">
                <a14:useLocalDpi xmlns:a14="http://schemas.microsoft.com/office/drawing/2010/main" val="0"/>
              </a:ext>
            </a:extLst>
          </a:blip>
          <a:srcRect l="23059" t="22837" r="53403" b="22269"/>
          <a:stretch/>
        </p:blipFill>
        <p:spPr>
          <a:xfrm>
            <a:off x="2947481" y="1130401"/>
            <a:ext cx="2869659" cy="3764604"/>
          </a:xfrm>
          <a:prstGeom prst="rect">
            <a:avLst/>
          </a:prstGeom>
        </p:spPr>
      </p:pic>
    </p:spTree>
    <p:extLst>
      <p:ext uri="{BB962C8B-B14F-4D97-AF65-F5344CB8AC3E}">
        <p14:creationId xmlns:p14="http://schemas.microsoft.com/office/powerpoint/2010/main" val="4204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2EA4C59-0A55-ABA8-8BB3-42DBDB4A4CF8}"/>
              </a:ext>
            </a:extLst>
          </p:cNvPr>
          <p:cNvSpPr txBox="1"/>
          <p:nvPr/>
        </p:nvSpPr>
        <p:spPr>
          <a:xfrm>
            <a:off x="5432473" y="749224"/>
            <a:ext cx="5909200" cy="36398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7200" spc="-50" dirty="0">
                <a:solidFill>
                  <a:schemeClr val="tx1">
                    <a:lumMod val="95000"/>
                    <a:lumOff val="5000"/>
                  </a:schemeClr>
                </a:solidFill>
                <a:latin typeface="+mj-lt"/>
                <a:ea typeface="+mj-ea"/>
                <a:cs typeface="+mj-cs"/>
              </a:rPr>
              <a:t>تصميم التعلم النقال</a:t>
            </a:r>
          </a:p>
        </p:txBody>
      </p:sp>
      <p:sp>
        <p:nvSpPr>
          <p:cNvPr id="20" name="Rectangle 19">
            <a:extLst>
              <a:ext uri="{FF2B5EF4-FFF2-40B4-BE49-F238E27FC236}">
                <a16:creationId xmlns:a16="http://schemas.microsoft.com/office/drawing/2014/main" id="{F6492087-817F-4287-AC88-93B59686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descr="A hand holding a phone with a graduation cap on the screen&#10;&#10;Description automatically generated">
            <a:extLst>
              <a:ext uri="{FF2B5EF4-FFF2-40B4-BE49-F238E27FC236}">
                <a16:creationId xmlns:a16="http://schemas.microsoft.com/office/drawing/2014/main" id="{EF2DD93D-528A-4360-FB63-A5CE663953F5}"/>
              </a:ext>
            </a:extLst>
          </p:cNvPr>
          <p:cNvPicPr>
            <a:picLocks noChangeAspect="1"/>
          </p:cNvPicPr>
          <p:nvPr/>
        </p:nvPicPr>
        <p:blipFill rotWithShape="1">
          <a:blip r:embed="rId2">
            <a:extLst>
              <a:ext uri="{28A0092B-C50C-407E-A947-70E740481C1C}">
                <a14:useLocalDpi xmlns:a14="http://schemas.microsoft.com/office/drawing/2010/main" val="0"/>
              </a:ext>
            </a:extLst>
          </a:blip>
          <a:srcRect l="11357" r="15103" b="-2"/>
          <a:stretch/>
        </p:blipFill>
        <p:spPr>
          <a:xfrm>
            <a:off x="991282" y="1933575"/>
            <a:ext cx="3779710" cy="3639872"/>
          </a:xfrm>
          <a:prstGeom prst="rect">
            <a:avLst/>
          </a:prstGeom>
        </p:spPr>
      </p:pic>
    </p:spTree>
    <p:extLst>
      <p:ext uri="{BB962C8B-B14F-4D97-AF65-F5344CB8AC3E}">
        <p14:creationId xmlns:p14="http://schemas.microsoft.com/office/powerpoint/2010/main" val="39691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8A9C024-830A-35DF-8EE5-D888E7802CE8}"/>
              </a:ext>
            </a:extLst>
          </p:cNvPr>
          <p:cNvSpPr/>
          <p:nvPr/>
        </p:nvSpPr>
        <p:spPr>
          <a:xfrm>
            <a:off x="1099227" y="1201581"/>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تعريف التعلم النقال</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Rectangle: Rounded Corners 13">
            <a:extLst>
              <a:ext uri="{FF2B5EF4-FFF2-40B4-BE49-F238E27FC236}">
                <a16:creationId xmlns:a16="http://schemas.microsoft.com/office/drawing/2014/main" id="{E041DCEA-EEAA-092A-E2DF-BB0E74F36453}"/>
              </a:ext>
            </a:extLst>
          </p:cNvPr>
          <p:cNvSpPr/>
          <p:nvPr/>
        </p:nvSpPr>
        <p:spPr>
          <a:xfrm>
            <a:off x="8137401" y="1201582"/>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1</a:t>
            </a:r>
            <a:endParaRPr lang="en-US" sz="3600" dirty="0"/>
          </a:p>
        </p:txBody>
      </p:sp>
      <p:sp>
        <p:nvSpPr>
          <p:cNvPr id="20" name="Rectangle 19">
            <a:extLst>
              <a:ext uri="{FF2B5EF4-FFF2-40B4-BE49-F238E27FC236}">
                <a16:creationId xmlns:a16="http://schemas.microsoft.com/office/drawing/2014/main" id="{F6492087-817F-4287-AC88-93B59686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42378C9E-8026-78FC-A699-80FC9FF9C051}"/>
              </a:ext>
            </a:extLst>
          </p:cNvPr>
          <p:cNvSpPr txBox="1"/>
          <p:nvPr/>
        </p:nvSpPr>
        <p:spPr>
          <a:xfrm>
            <a:off x="9272891" y="253589"/>
            <a:ext cx="1982011" cy="830997"/>
          </a:xfrm>
          <a:prstGeom prst="rect">
            <a:avLst/>
          </a:prstGeom>
          <a:noFill/>
        </p:spPr>
        <p:txBody>
          <a:bodyPr wrap="square" anchor="ctr">
            <a:spAutoFit/>
          </a:bodyPr>
          <a:lstStyle/>
          <a:p>
            <a:pPr algn="ctr" rtl="1"/>
            <a:r>
              <a:rPr lang="ar-EG" sz="4800" b="1" spc="0" dirty="0">
                <a:solidFill>
                  <a:srgbClr val="054F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KR HEAD1" pitchFamily="2" charset="-78"/>
              </a:rPr>
              <a:t>الأجندة</a:t>
            </a:r>
            <a:endParaRPr lang="en-US" sz="4800" dirty="0">
              <a:solidFill>
                <a:srgbClr val="054F51"/>
              </a:solidFill>
              <a:effectLst>
                <a:outerShdw blurRad="38100" dist="38100" dir="2700000" algn="tl">
                  <a:srgbClr val="000000">
                    <a:alpha val="43137"/>
                  </a:srgbClr>
                </a:outerShdw>
              </a:effectLst>
            </a:endParaRPr>
          </a:p>
        </p:txBody>
      </p:sp>
      <p:sp>
        <p:nvSpPr>
          <p:cNvPr id="17" name="Rectangle: Rounded Corners 16">
            <a:extLst>
              <a:ext uri="{FF2B5EF4-FFF2-40B4-BE49-F238E27FC236}">
                <a16:creationId xmlns:a16="http://schemas.microsoft.com/office/drawing/2014/main" id="{77F5144B-14F6-4B09-41F6-200DEA384400}"/>
              </a:ext>
            </a:extLst>
          </p:cNvPr>
          <p:cNvSpPr/>
          <p:nvPr/>
        </p:nvSpPr>
        <p:spPr>
          <a:xfrm>
            <a:off x="1099227" y="2549057"/>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تطوير وصول عبر الأجهزة المحمولة</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8" name="Rectangle: Rounded Corners 17">
            <a:extLst>
              <a:ext uri="{FF2B5EF4-FFF2-40B4-BE49-F238E27FC236}">
                <a16:creationId xmlns:a16="http://schemas.microsoft.com/office/drawing/2014/main" id="{3B87FF3E-A981-B8FF-D5DE-904FE81EB43A}"/>
              </a:ext>
            </a:extLst>
          </p:cNvPr>
          <p:cNvSpPr/>
          <p:nvPr/>
        </p:nvSpPr>
        <p:spPr>
          <a:xfrm>
            <a:off x="8137401" y="2549058"/>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2</a:t>
            </a:r>
            <a:endParaRPr lang="en-US" sz="3600" dirty="0"/>
          </a:p>
        </p:txBody>
      </p:sp>
      <p:sp>
        <p:nvSpPr>
          <p:cNvPr id="19" name="Rectangle: Rounded Corners 18">
            <a:extLst>
              <a:ext uri="{FF2B5EF4-FFF2-40B4-BE49-F238E27FC236}">
                <a16:creationId xmlns:a16="http://schemas.microsoft.com/office/drawing/2014/main" id="{256E3846-C77D-2E47-94DC-E9AC993C63BA}"/>
              </a:ext>
            </a:extLst>
          </p:cNvPr>
          <p:cNvSpPr/>
          <p:nvPr/>
        </p:nvSpPr>
        <p:spPr>
          <a:xfrm>
            <a:off x="1099227" y="3896532"/>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استخدام الأجهزة المحمولة في الفصول الدراسية</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1" name="Rectangle: Rounded Corners 20">
            <a:extLst>
              <a:ext uri="{FF2B5EF4-FFF2-40B4-BE49-F238E27FC236}">
                <a16:creationId xmlns:a16="http://schemas.microsoft.com/office/drawing/2014/main" id="{1EBED4D3-0958-82DE-9776-4BD22AC58839}"/>
              </a:ext>
            </a:extLst>
          </p:cNvPr>
          <p:cNvSpPr/>
          <p:nvPr/>
        </p:nvSpPr>
        <p:spPr>
          <a:xfrm>
            <a:off x="8137401" y="3896533"/>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3</a:t>
            </a:r>
            <a:endParaRPr lang="en-US" sz="3600" dirty="0"/>
          </a:p>
        </p:txBody>
      </p:sp>
      <p:sp>
        <p:nvSpPr>
          <p:cNvPr id="22" name="Rectangle: Rounded Corners 21">
            <a:extLst>
              <a:ext uri="{FF2B5EF4-FFF2-40B4-BE49-F238E27FC236}">
                <a16:creationId xmlns:a16="http://schemas.microsoft.com/office/drawing/2014/main" id="{C04131B9-A072-CF99-BF9B-7CA4FEB93234}"/>
              </a:ext>
            </a:extLst>
          </p:cNvPr>
          <p:cNvSpPr/>
          <p:nvPr/>
        </p:nvSpPr>
        <p:spPr>
          <a:xfrm>
            <a:off x="1099227" y="5244006"/>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أفضل الممارسات المقترحة</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3" name="Rectangle: Rounded Corners 22">
            <a:extLst>
              <a:ext uri="{FF2B5EF4-FFF2-40B4-BE49-F238E27FC236}">
                <a16:creationId xmlns:a16="http://schemas.microsoft.com/office/drawing/2014/main" id="{E4774B4D-52D7-6D9B-63E9-8C574D17E588}"/>
              </a:ext>
            </a:extLst>
          </p:cNvPr>
          <p:cNvSpPr/>
          <p:nvPr/>
        </p:nvSpPr>
        <p:spPr>
          <a:xfrm>
            <a:off x="8137401" y="5244007"/>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4</a:t>
            </a:r>
            <a:endParaRPr lang="en-US" sz="3600" dirty="0"/>
          </a:p>
        </p:txBody>
      </p:sp>
    </p:spTree>
    <p:extLst>
      <p:ext uri="{BB962C8B-B14F-4D97-AF65-F5344CB8AC3E}">
        <p14:creationId xmlns:p14="http://schemas.microsoft.com/office/powerpoint/2010/main" val="40116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7" grpId="0" animBg="1"/>
      <p:bldP spid="18" grpId="0" animBg="1"/>
      <p:bldP spid="19"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492087-817F-4287-AC88-93B59686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42378C9E-8026-78FC-A699-80FC9FF9C051}"/>
              </a:ext>
            </a:extLst>
          </p:cNvPr>
          <p:cNvSpPr txBox="1"/>
          <p:nvPr/>
        </p:nvSpPr>
        <p:spPr>
          <a:xfrm>
            <a:off x="9272891" y="253589"/>
            <a:ext cx="1982011" cy="830997"/>
          </a:xfrm>
          <a:prstGeom prst="rect">
            <a:avLst/>
          </a:prstGeom>
          <a:noFill/>
        </p:spPr>
        <p:txBody>
          <a:bodyPr wrap="square" anchor="ctr">
            <a:spAutoFit/>
          </a:bodyPr>
          <a:lstStyle/>
          <a:p>
            <a:pPr algn="ctr" rtl="1"/>
            <a:r>
              <a:rPr lang="ar-EG" sz="4800" b="1" spc="0" dirty="0">
                <a:solidFill>
                  <a:srgbClr val="054F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KR HEAD1" pitchFamily="2" charset="-78"/>
              </a:rPr>
              <a:t>الأجندة</a:t>
            </a:r>
            <a:endParaRPr lang="en-US" sz="4800" dirty="0">
              <a:solidFill>
                <a:srgbClr val="054F51"/>
              </a:solidFill>
              <a:effectLst>
                <a:outerShdw blurRad="38100" dist="38100" dir="2700000" algn="tl">
                  <a:srgbClr val="000000">
                    <a:alpha val="43137"/>
                  </a:srgbClr>
                </a:outerShdw>
              </a:effectLst>
            </a:endParaRPr>
          </a:p>
        </p:txBody>
      </p:sp>
      <p:sp>
        <p:nvSpPr>
          <p:cNvPr id="24" name="Rectangle: Rounded Corners 23">
            <a:extLst>
              <a:ext uri="{FF2B5EF4-FFF2-40B4-BE49-F238E27FC236}">
                <a16:creationId xmlns:a16="http://schemas.microsoft.com/office/drawing/2014/main" id="{195929E9-D497-0FD0-FCDA-AEC007054B1B}"/>
              </a:ext>
            </a:extLst>
          </p:cNvPr>
          <p:cNvSpPr/>
          <p:nvPr/>
        </p:nvSpPr>
        <p:spPr>
          <a:xfrm>
            <a:off x="1235414" y="1084586"/>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أنواع وتنسيقات محتويات الأجهزة المحمولة</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Rectangle: Rounded Corners 24">
            <a:extLst>
              <a:ext uri="{FF2B5EF4-FFF2-40B4-BE49-F238E27FC236}">
                <a16:creationId xmlns:a16="http://schemas.microsoft.com/office/drawing/2014/main" id="{8160E50B-BC2D-DCBE-C463-5812DBE77DB3}"/>
              </a:ext>
            </a:extLst>
          </p:cNvPr>
          <p:cNvSpPr/>
          <p:nvPr/>
        </p:nvSpPr>
        <p:spPr>
          <a:xfrm>
            <a:off x="8273588" y="1084587"/>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5</a:t>
            </a:r>
            <a:endParaRPr lang="en-US" sz="3600" dirty="0"/>
          </a:p>
        </p:txBody>
      </p:sp>
      <p:sp>
        <p:nvSpPr>
          <p:cNvPr id="26" name="Rectangle: Rounded Corners 25">
            <a:extLst>
              <a:ext uri="{FF2B5EF4-FFF2-40B4-BE49-F238E27FC236}">
                <a16:creationId xmlns:a16="http://schemas.microsoft.com/office/drawing/2014/main" id="{71A4553D-490E-FBC8-2837-44C04174942D}"/>
              </a:ext>
            </a:extLst>
          </p:cNvPr>
          <p:cNvSpPr/>
          <p:nvPr/>
        </p:nvSpPr>
        <p:spPr>
          <a:xfrm>
            <a:off x="1235414" y="2355663"/>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تصميم أنشطة الأجهزة المحمولة للتعلم المدمج</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Rectangle: Rounded Corners 26">
            <a:extLst>
              <a:ext uri="{FF2B5EF4-FFF2-40B4-BE49-F238E27FC236}">
                <a16:creationId xmlns:a16="http://schemas.microsoft.com/office/drawing/2014/main" id="{DE3D81B3-F5AC-58E7-D434-A1F676DD7183}"/>
              </a:ext>
            </a:extLst>
          </p:cNvPr>
          <p:cNvSpPr/>
          <p:nvPr/>
        </p:nvSpPr>
        <p:spPr>
          <a:xfrm>
            <a:off x="8273588" y="2355664"/>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6</a:t>
            </a:r>
            <a:endParaRPr lang="en-US" sz="3600" dirty="0"/>
          </a:p>
        </p:txBody>
      </p:sp>
      <p:sp>
        <p:nvSpPr>
          <p:cNvPr id="2" name="Rectangle: Rounded Corners 1">
            <a:extLst>
              <a:ext uri="{FF2B5EF4-FFF2-40B4-BE49-F238E27FC236}">
                <a16:creationId xmlns:a16="http://schemas.microsoft.com/office/drawing/2014/main" id="{B5C63F6A-B692-7C4C-A333-9C31ED3ADF31}"/>
              </a:ext>
            </a:extLst>
          </p:cNvPr>
          <p:cNvSpPr/>
          <p:nvPr/>
        </p:nvSpPr>
        <p:spPr>
          <a:xfrm>
            <a:off x="1235414" y="3622392"/>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سياسة إحضار أجهزة المحمول الشخصية</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Rounded Corners 3">
            <a:extLst>
              <a:ext uri="{FF2B5EF4-FFF2-40B4-BE49-F238E27FC236}">
                <a16:creationId xmlns:a16="http://schemas.microsoft.com/office/drawing/2014/main" id="{61C023ED-E998-9D71-4F3E-14F649292440}"/>
              </a:ext>
            </a:extLst>
          </p:cNvPr>
          <p:cNvSpPr/>
          <p:nvPr/>
        </p:nvSpPr>
        <p:spPr>
          <a:xfrm>
            <a:off x="8273588" y="3622393"/>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7</a:t>
            </a:r>
            <a:endParaRPr lang="en-US" sz="3600" dirty="0"/>
          </a:p>
        </p:txBody>
      </p:sp>
      <p:sp>
        <p:nvSpPr>
          <p:cNvPr id="5" name="Rectangle: Rounded Corners 4">
            <a:extLst>
              <a:ext uri="{FF2B5EF4-FFF2-40B4-BE49-F238E27FC236}">
                <a16:creationId xmlns:a16="http://schemas.microsoft.com/office/drawing/2014/main" id="{5880748B-0F7A-BD31-F1C0-2FF9E32A25FA}"/>
              </a:ext>
            </a:extLst>
          </p:cNvPr>
          <p:cNvSpPr/>
          <p:nvPr/>
        </p:nvSpPr>
        <p:spPr>
          <a:xfrm>
            <a:off x="1235414" y="4893471"/>
            <a:ext cx="7237378" cy="879943"/>
          </a:xfrm>
          <a:prstGeom prst="roundRect">
            <a:avLst>
              <a:gd name="adj" fmla="val 46515"/>
            </a:avLst>
          </a:prstGeom>
          <a:solidFill>
            <a:srgbClr val="054F51"/>
          </a:solidFill>
          <a:ln w="38100" cap="flat">
            <a:no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ar-EG" sz="3200" dirty="0">
                <a:latin typeface="ADLaM Display" panose="02010000000000000000" pitchFamily="2" charset="0"/>
                <a:ea typeface="ADLaM Display" panose="02010000000000000000" pitchFamily="2" charset="0"/>
                <a:cs typeface="ADLaM Display" panose="02010000000000000000" pitchFamily="2" charset="0"/>
              </a:rPr>
              <a:t>	معايير إنتاج واستخدام الوسائط التعليمية</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Rectangle: Rounded Corners 5">
            <a:extLst>
              <a:ext uri="{FF2B5EF4-FFF2-40B4-BE49-F238E27FC236}">
                <a16:creationId xmlns:a16="http://schemas.microsoft.com/office/drawing/2014/main" id="{25CC6FD1-946F-66A8-83B5-23F415DDC691}"/>
              </a:ext>
            </a:extLst>
          </p:cNvPr>
          <p:cNvSpPr/>
          <p:nvPr/>
        </p:nvSpPr>
        <p:spPr>
          <a:xfrm>
            <a:off x="8273588" y="4893472"/>
            <a:ext cx="879943" cy="879943"/>
          </a:xfrm>
          <a:prstGeom prst="roundRect">
            <a:avLst>
              <a:gd name="adj" fmla="val 50000"/>
            </a:avLst>
          </a:prstGeom>
          <a:solidFill>
            <a:srgbClr val="054F51"/>
          </a:solidFill>
          <a:ln w="38100" cap="flat">
            <a:solidFill>
              <a:schemeClr val="bg1"/>
            </a:solidFill>
            <a:extLst>
              <a:ext uri="{C807C97D-BFC1-408E-A445-0C87EB9F89A2}">
                <ask:lineSketchStyleProps xmlns:ask="http://schemas.microsoft.com/office/drawing/2018/sketchyshapes" sd="1219033472">
                  <a:custGeom>
                    <a:avLst/>
                    <a:gdLst>
                      <a:gd name="connsiteX0" fmla="*/ 0 w 1342417"/>
                      <a:gd name="connsiteY0" fmla="*/ 670969 h 1341937"/>
                      <a:gd name="connsiteX1" fmla="*/ 671209 w 1342417"/>
                      <a:gd name="connsiteY1" fmla="*/ 0 h 1341937"/>
                      <a:gd name="connsiteX2" fmla="*/ 1342417 w 1342417"/>
                      <a:gd name="connsiteY2" fmla="*/ 670969 h 1341937"/>
                      <a:gd name="connsiteX3" fmla="*/ 671209 w 1342417"/>
                      <a:gd name="connsiteY3" fmla="*/ 1341937 h 1341937"/>
                      <a:gd name="connsiteX4" fmla="*/ 0 w 1342417"/>
                      <a:gd name="connsiteY4" fmla="*/ 670969 h 134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17" h="1341937" fill="none" extrusionOk="0">
                        <a:moveTo>
                          <a:pt x="0" y="670969"/>
                        </a:moveTo>
                        <a:cubicBezTo>
                          <a:pt x="77354" y="549062"/>
                          <a:pt x="372336" y="203387"/>
                          <a:pt x="671209" y="0"/>
                        </a:cubicBezTo>
                        <a:cubicBezTo>
                          <a:pt x="801023" y="249534"/>
                          <a:pt x="1070175" y="490780"/>
                          <a:pt x="1342417" y="670969"/>
                        </a:cubicBezTo>
                        <a:cubicBezTo>
                          <a:pt x="1245809" y="835933"/>
                          <a:pt x="887211" y="1040437"/>
                          <a:pt x="671209" y="1341937"/>
                        </a:cubicBezTo>
                        <a:cubicBezTo>
                          <a:pt x="366588" y="1103549"/>
                          <a:pt x="29326" y="778855"/>
                          <a:pt x="0" y="670969"/>
                        </a:cubicBezTo>
                        <a:close/>
                      </a:path>
                      <a:path w="1342417" h="1341937" stroke="0" extrusionOk="0">
                        <a:moveTo>
                          <a:pt x="0" y="670969"/>
                        </a:moveTo>
                        <a:cubicBezTo>
                          <a:pt x="293304" y="493313"/>
                          <a:pt x="476959" y="158838"/>
                          <a:pt x="671209" y="0"/>
                        </a:cubicBezTo>
                        <a:cubicBezTo>
                          <a:pt x="694311" y="112450"/>
                          <a:pt x="1195994" y="481220"/>
                          <a:pt x="1342417" y="670969"/>
                        </a:cubicBezTo>
                        <a:cubicBezTo>
                          <a:pt x="1132004" y="905106"/>
                          <a:pt x="753755" y="1244624"/>
                          <a:pt x="671209" y="1341937"/>
                        </a:cubicBezTo>
                        <a:cubicBezTo>
                          <a:pt x="388891" y="1041537"/>
                          <a:pt x="214552" y="796477"/>
                          <a:pt x="0" y="67096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ar-EG" sz="3600" dirty="0"/>
              <a:t>8</a:t>
            </a:r>
            <a:endParaRPr lang="en-US" sz="3600" dirty="0"/>
          </a:p>
        </p:txBody>
      </p:sp>
    </p:spTree>
    <p:extLst>
      <p:ext uri="{BB962C8B-B14F-4D97-AF65-F5344CB8AC3E}">
        <p14:creationId xmlns:p14="http://schemas.microsoft.com/office/powerpoint/2010/main" val="19899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 grpId="0" animBg="1"/>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EAE0FA-05D3-4D55-291B-0A50A711113D}"/>
              </a:ext>
            </a:extLst>
          </p:cNvPr>
          <p:cNvSpPr>
            <a:spLocks noGrp="1"/>
          </p:cNvSpPr>
          <p:nvPr>
            <p:ph type="subTitle" idx="1"/>
          </p:nvPr>
        </p:nvSpPr>
        <p:spPr>
          <a:xfrm>
            <a:off x="793225" y="3198971"/>
            <a:ext cx="11398775" cy="3659029"/>
          </a:xfrm>
        </p:spPr>
        <p:txBody>
          <a:bodyPr>
            <a:normAutofit/>
          </a:bodyPr>
          <a:lstStyle/>
          <a:p>
            <a:pPr algn="r" rtl="1"/>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تعريف </a:t>
            </a:r>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التعلم النقال:-</a:t>
            </a:r>
          </a:p>
          <a:p>
            <a:pPr marL="457200" indent="-457200" algn="justLow" rtl="1">
              <a:lnSpc>
                <a:spcPct val="150000"/>
              </a:lnSpc>
              <a:buFont typeface="Wingdings" panose="05000000000000000000" pitchFamily="2" charset="2"/>
              <a:buChar char="×"/>
            </a:pPr>
            <a:r>
              <a:rPr lang="ar-EG" sz="2800" b="0" i="0" dirty="0">
                <a:effectLst/>
                <a:latin typeface="ADLaM Display" panose="02010000000000000000" pitchFamily="2" charset="0"/>
                <a:ea typeface="ADLaM Display" panose="02010000000000000000" pitchFamily="2" charset="0"/>
                <a:cs typeface="ADLaM Display" panose="02010000000000000000" pitchFamily="2" charset="0"/>
              </a:rPr>
              <a:t>هو العمليات الشخصية والعامة لمحاولة المعرفة من خلال الاستكشاف والمحادثة عبر سياقات متعددة بين الأفراد والتقنيات التفاعلية</a:t>
            </a:r>
          </a:p>
        </p:txBody>
      </p:sp>
      <p:pic>
        <p:nvPicPr>
          <p:cNvPr id="2" name="Picture 1">
            <a:extLst>
              <a:ext uri="{FF2B5EF4-FFF2-40B4-BE49-F238E27FC236}">
                <a16:creationId xmlns:a16="http://schemas.microsoft.com/office/drawing/2014/main" id="{30311CAD-D7B8-6226-8AF9-FACA9114A250}"/>
              </a:ext>
            </a:extLst>
          </p:cNvPr>
          <p:cNvPicPr>
            <a:picLocks noChangeAspect="1"/>
          </p:cNvPicPr>
          <p:nvPr/>
        </p:nvPicPr>
        <p:blipFill>
          <a:blip r:embed="rId2">
            <a:extLst>
              <a:ext uri="{28A0092B-C50C-407E-A947-70E740481C1C}">
                <a14:useLocalDpi xmlns:a14="http://schemas.microsoft.com/office/drawing/2010/main" val="0"/>
              </a:ext>
            </a:extLst>
          </a:blip>
          <a:srcRect l="15141" r="15141"/>
          <a:stretch/>
        </p:blipFill>
        <p:spPr>
          <a:xfrm>
            <a:off x="1409571" y="645611"/>
            <a:ext cx="2967876" cy="2858073"/>
          </a:xfrm>
          <a:prstGeom prst="rect">
            <a:avLst/>
          </a:prstGeom>
        </p:spPr>
      </p:pic>
    </p:spTree>
    <p:extLst>
      <p:ext uri="{BB962C8B-B14F-4D97-AF65-F5344CB8AC3E}">
        <p14:creationId xmlns:p14="http://schemas.microsoft.com/office/powerpoint/2010/main" val="14118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59448" y="348766"/>
            <a:ext cx="11912015" cy="6322082"/>
          </a:xfrm>
          <a:noFill/>
        </p:spPr>
        <p:txBody>
          <a:bodyPr vert="horz" lIns="91440" tIns="45720" rIns="91440" bIns="45720" rtlCol="0">
            <a:normAutofit/>
          </a:bodyPr>
          <a:lstStyle/>
          <a:p>
            <a:pPr algn="r" rtl="1"/>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تطوير الوصول عبر الأجهزة المحمولة</a:t>
            </a:r>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a:t>
            </a:r>
            <a:endPar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متجاوب :-</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هو امتداد لسياسة </a:t>
            </a:r>
            <a:r>
              <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BYOD </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إذا اعتمدت مؤسسة تعليمية </a:t>
            </a:r>
            <a:r>
              <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BYOD</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فهذا يعني أن المتعلمين سيستخدمون الأجهزة المحمولة مثل الهواتف الذكيه للوصول إلي محتوي التعلم والتقييم </a:t>
            </a:r>
            <a:endPar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التطبيق</a:t>
            </a:r>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البديل للتصميم المتجاوب هو تصميم التطبيقات الخاصة بالأنظمة الأساسية للأجهزة.. وأبرزها الكمبيوتر اللوحي والهواتف المحمولة </a:t>
            </a:r>
            <a:endPar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978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593387" y="358494"/>
            <a:ext cx="11458620" cy="6322082"/>
          </a:xfrm>
          <a:noFill/>
        </p:spPr>
        <p:txBody>
          <a:bodyPr vert="horz" lIns="91440" tIns="45720" rIns="91440" bIns="45720" rtlCol="0">
            <a:normAutofit/>
          </a:bodyPr>
          <a:lstStyle/>
          <a:p>
            <a:pPr algn="r" rtl="1"/>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تطبيق </a:t>
            </a:r>
            <a:r>
              <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Blackboard</a:t>
            </a:r>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هذا التطبيق يُمكّن المتعلمين من الاستجابة لاحتياجتهم العاجلة ويساعدهم علي التخطيط ويوفر للمتعلمين طريقة بديهية لمشاهدة الدورات والتفاعل معها..  </a:t>
            </a:r>
            <a:endPar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en-US"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en-US" sz="3600" b="1" kern="100" dirty="0" err="1">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lms</a:t>
            </a:r>
            <a:r>
              <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BB Open</a:t>
            </a:r>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يسمح للمؤسسات بالوصول إلي منصتها من الأجهزة المحمولة وإكمال المهام</a:t>
            </a:r>
            <a:endPar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يركز أسلوب التصميم التقليدي اولا علي إنشاء مقرر دراسي تم تصميمه لشاشة جهاز كمبيوتر أو الكمبيوتر المحمول </a:t>
            </a:r>
            <a:endPar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32437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603114" y="1623089"/>
            <a:ext cx="11458620" cy="3464477"/>
          </a:xfrm>
          <a:noFill/>
        </p:spPr>
        <p:txBody>
          <a:bodyPr vert="horz" lIns="91440" tIns="45720" rIns="91440" bIns="45720" rtlCol="0">
            <a:normAutofit fontScale="92500"/>
          </a:bodyPr>
          <a:lstStyle/>
          <a:p>
            <a:pPr algn="r" rtl="1"/>
            <a:r>
              <a:rPr lang="ar-EG" sz="4400" b="1" dirty="0">
                <a:latin typeface="ADLaM Display" panose="02010000000000000000" pitchFamily="2" charset="0"/>
                <a:ea typeface="ADLaM Display" panose="02010000000000000000" pitchFamily="2" charset="0"/>
                <a:cs typeface="ADLaM Display" panose="02010000000000000000" pitchFamily="2" charset="0"/>
              </a:rPr>
              <a:t>استخدام الأجهزة المحمولة في الفصول الدراسية عبر الإنترنت</a:t>
            </a:r>
          </a:p>
          <a:p>
            <a:pPr algn="r" rtl="1"/>
            <a:endParaRPr lang="ar-EG" sz="4400" b="1" dirty="0">
              <a:latin typeface="ADLaM Display" panose="02010000000000000000" pitchFamily="2" charset="0"/>
              <a:ea typeface="ADLaM Display" panose="02010000000000000000" pitchFamily="2" charset="0"/>
              <a:cs typeface="ADLaM Display" panose="02010000000000000000" pitchFamily="2" charset="0"/>
            </a:endParaRPr>
          </a:p>
          <a:p>
            <a:pPr algn="r" rtl="1"/>
            <a:r>
              <a:rPr lang="ar-EG" sz="3200" b="0" i="0" dirty="0">
                <a:effectLst/>
                <a:latin typeface="ADLaM Display" panose="02010000000000000000" pitchFamily="2" charset="0"/>
                <a:ea typeface="ADLaM Display" panose="02010000000000000000" pitchFamily="2" charset="0"/>
                <a:cs typeface="ADLaM Display" panose="02010000000000000000" pitchFamily="2" charset="0"/>
              </a:rPr>
              <a:t>يركز أسلوب التصميم التقليدي أولا على إنشاء مقرر دراسي تم تصميمه لشاشة جهاز كمبيوتر سطح المكتب أو الكمبيوتر المحمول، على أمل أن يعمل على الأجهزة الأخرى أيضا وإذا لم يعمل، يتم </a:t>
            </a:r>
            <a:r>
              <a:rPr lang="ar-EG" sz="3200" dirty="0">
                <a:latin typeface="ADLaM Display" panose="02010000000000000000" pitchFamily="2" charset="0"/>
                <a:ea typeface="ADLaM Display" panose="02010000000000000000" pitchFamily="2" charset="0"/>
                <a:cs typeface="ADLaM Display" panose="02010000000000000000" pitchFamily="2" charset="0"/>
              </a:rPr>
              <a:t>تنفيذ الاستراتيجيات لتعديل المحتوى ليناسب الأجهزة الأخرى. وفي المقابل، يعتبر التصميم الذي يلبي الاحتياجات هو التوجه الذي يلبي احتياجات "الجهاز المحمول أولا"</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9058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1801046"/>
          </a:xfrm>
          <a:noFill/>
        </p:spPr>
        <p:txBody>
          <a:bodyPr vert="horz" lIns="91440" tIns="45720" rIns="91440" bIns="45720" rtlCol="0">
            <a:normAutofit/>
          </a:bodyPr>
          <a:lstStyle/>
          <a:p>
            <a:pPr algn="r" rtl="1"/>
            <a:r>
              <a:rPr lang="ar-EG" sz="4800" b="1" dirty="0">
                <a:latin typeface="ADLaM Display" panose="02010000000000000000" pitchFamily="2" charset="0"/>
                <a:ea typeface="ADLaM Display" panose="02010000000000000000" pitchFamily="2" charset="0"/>
                <a:cs typeface="ADLaM Display" panose="02010000000000000000" pitchFamily="2" charset="0"/>
              </a:rPr>
              <a:t>أفضل الممارسات المقترحة</a:t>
            </a:r>
            <a:endParaRPr lang="en-US" sz="44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Diagonal Corners Rounded 3">
            <a:extLst>
              <a:ext uri="{FF2B5EF4-FFF2-40B4-BE49-F238E27FC236}">
                <a16:creationId xmlns:a16="http://schemas.microsoft.com/office/drawing/2014/main" id="{F460AA3C-548E-D3ED-3787-8E7DCB37E071}"/>
              </a:ext>
            </a:extLst>
          </p:cNvPr>
          <p:cNvSpPr/>
          <p:nvPr/>
        </p:nvSpPr>
        <p:spPr>
          <a:xfrm>
            <a:off x="620624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البنية</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Rectangle: Diagonal Corners Rounded 4">
            <a:extLst>
              <a:ext uri="{FF2B5EF4-FFF2-40B4-BE49-F238E27FC236}">
                <a16:creationId xmlns:a16="http://schemas.microsoft.com/office/drawing/2014/main" id="{674683FB-BD83-A42C-5F78-2987C2411A7C}"/>
              </a:ext>
            </a:extLst>
          </p:cNvPr>
          <p:cNvSpPr/>
          <p:nvPr/>
        </p:nvSpPr>
        <p:spPr>
          <a:xfrm>
            <a:off x="338550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التخطيط</a:t>
            </a:r>
            <a:endParaRPr lang="en-US" sz="3200" dirty="0">
              <a:solidFill>
                <a:schemeClr val="tx2">
                  <a:lumMod val="10000"/>
                </a:schemeClr>
              </a:solidFill>
            </a:endParaRPr>
          </a:p>
        </p:txBody>
      </p:sp>
      <p:sp>
        <p:nvSpPr>
          <p:cNvPr id="6" name="Rectangle: Diagonal Corners Rounded 5">
            <a:extLst>
              <a:ext uri="{FF2B5EF4-FFF2-40B4-BE49-F238E27FC236}">
                <a16:creationId xmlns:a16="http://schemas.microsoft.com/office/drawing/2014/main" id="{0FE21EAD-3D45-C87A-96AC-FAEC6BFD9BA5}"/>
              </a:ext>
            </a:extLst>
          </p:cNvPr>
          <p:cNvSpPr/>
          <p:nvPr/>
        </p:nvSpPr>
        <p:spPr>
          <a:xfrm>
            <a:off x="56476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مشغل الفيديو</a:t>
            </a:r>
            <a:endParaRPr lang="en-US" sz="3200" dirty="0">
              <a:solidFill>
                <a:schemeClr val="tx2">
                  <a:lumMod val="10000"/>
                </a:schemeClr>
              </a:solidFill>
            </a:endParaRPr>
          </a:p>
        </p:txBody>
      </p:sp>
      <p:sp>
        <p:nvSpPr>
          <p:cNvPr id="7" name="Rectangle: Diagonal Corners Rounded 6">
            <a:extLst>
              <a:ext uri="{FF2B5EF4-FFF2-40B4-BE49-F238E27FC236}">
                <a16:creationId xmlns:a16="http://schemas.microsoft.com/office/drawing/2014/main" id="{BA809F33-B237-3FDC-55B8-73943A548086}"/>
              </a:ext>
            </a:extLst>
          </p:cNvPr>
          <p:cNvSpPr/>
          <p:nvPr/>
        </p:nvSpPr>
        <p:spPr>
          <a:xfrm>
            <a:off x="9026985"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مستجيب</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7762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239</TotalTime>
  <Words>540</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ADLaM Display</vt:lpstr>
      <vt:lpstr>Arial</vt:lpstr>
      <vt:lpstr>Calibri</vt:lpstr>
      <vt:lpstr>Century Schoolbook</vt:lpstr>
      <vt:lpstr>Wingdings</vt:lpstr>
      <vt:lpstr>Wingdings 2</vt:lpstr>
      <vt:lpstr>View</vt:lpstr>
      <vt:lpstr>تصميم وإنتاج البرمجيات التعليمية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تلخيص الفصـل الرابـع ( التعـلم النقـال )</dc:title>
  <dc:creator>Mahmoud Mustafa Elshahat</dc:creator>
  <cp:lastModifiedBy>Mahmoud Mustafa Elshahat</cp:lastModifiedBy>
  <cp:revision>9</cp:revision>
  <dcterms:created xsi:type="dcterms:W3CDTF">2023-11-17T21:53:41Z</dcterms:created>
  <dcterms:modified xsi:type="dcterms:W3CDTF">2023-11-19T12:17:17Z</dcterms:modified>
</cp:coreProperties>
</file>