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8" r:id="rId5"/>
    <p:sldId id="283" r:id="rId6"/>
    <p:sldId id="278" r:id="rId7"/>
    <p:sldId id="264" r:id="rId8"/>
    <p:sldId id="265" r:id="rId9"/>
    <p:sldId id="266" r:id="rId10"/>
    <p:sldId id="286" r:id="rId11"/>
    <p:sldId id="287" r:id="rId12"/>
    <p:sldId id="288" r:id="rId13"/>
    <p:sldId id="270" r:id="rId14"/>
    <p:sldId id="289" r:id="rId15"/>
    <p:sldId id="290" r:id="rId16"/>
    <p:sldId id="285" r:id="rId17"/>
    <p:sldId id="27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30"/>
  </p:normalViewPr>
  <p:slideViewPr>
    <p:cSldViewPr snapToGrid="0" showGuides="1">
      <p:cViewPr varScale="1">
        <p:scale>
          <a:sx n="78" d="100"/>
          <a:sy n="78" d="100"/>
        </p:scale>
        <p:origin x="878" y="67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26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5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88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Coin </a:t>
            </a:r>
            <a:br>
              <a:rPr lang="en-US" dirty="0"/>
            </a:br>
            <a:r>
              <a:rPr lang="en-US" dirty="0"/>
              <a:t>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Dr. Nada    Dr. Younis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Optimizer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FE3B-0736-124B-98B7-5AE437BC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7773383" cy="3343066"/>
          </a:xfrm>
        </p:spPr>
        <p:txBody>
          <a:bodyPr>
            <a:normAutofit/>
          </a:bodyPr>
          <a:lstStyle/>
          <a:p>
            <a:r>
              <a:rPr lang="en-US" sz="2400" dirty="0"/>
              <a:t>The optimizer is a fundamental component of training neural network models in computer vision. It plays a crucial role in controlling the training process, adjusting model parameters, and optimizing performance on tasks ranging from image classification to object detection and beyond.</a:t>
            </a:r>
          </a:p>
        </p:txBody>
      </p:sp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Training of the model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96923-3BAB-9B9C-2D76-4757556B3A44}"/>
              </a:ext>
            </a:extLst>
          </p:cNvPr>
          <p:cNvSpPr txBox="1"/>
          <p:nvPr/>
        </p:nvSpPr>
        <p:spPr>
          <a:xfrm>
            <a:off x="720739" y="2196907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passing the training data and validation data along with how many examples to evaluate at a time "</a:t>
            </a:r>
            <a:r>
              <a:rPr lang="en-US" dirty="0" err="1"/>
              <a:t>batch_size</a:t>
            </a:r>
            <a:r>
              <a:rPr lang="en-US" dirty="0"/>
              <a:t>" and to loop over data how many times "</a:t>
            </a:r>
            <a:r>
              <a:rPr lang="en-US" dirty="0" err="1"/>
              <a:t>epochs“and</a:t>
            </a:r>
            <a:r>
              <a:rPr lang="en-US" dirty="0"/>
              <a:t> shuffle the data help for a faster convergence and better accuracies</a:t>
            </a:r>
          </a:p>
        </p:txBody>
      </p:sp>
      <p:pic>
        <p:nvPicPr>
          <p:cNvPr id="6" name="Picture 5" descr="A diagram of data splitting&#10;&#10;Description automatically generated">
            <a:extLst>
              <a:ext uri="{FF2B5EF4-FFF2-40B4-BE49-F238E27FC236}">
                <a16:creationId xmlns:a16="http://schemas.microsoft.com/office/drawing/2014/main" id="{4B230EBE-16AB-33EA-7D1C-6F8B976FD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39" y="1752570"/>
            <a:ext cx="3100144" cy="4692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6E7C47-24EC-58CB-4132-3084A973C963}"/>
              </a:ext>
            </a:extLst>
          </p:cNvPr>
          <p:cNvSpPr txBox="1"/>
          <p:nvPr/>
        </p:nvSpPr>
        <p:spPr>
          <a:xfrm>
            <a:off x="720739" y="4571428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validation_data</a:t>
            </a:r>
            <a:r>
              <a:rPr lang="en-US" dirty="0"/>
              <a:t>=(</a:t>
            </a:r>
            <a:r>
              <a:rPr lang="en-US" dirty="0" err="1"/>
              <a:t>x_val,y_val</a:t>
            </a:r>
            <a:r>
              <a:rPr lang="en-US" dirty="0"/>
              <a:t>), </a:t>
            </a:r>
            <a:r>
              <a:rPr lang="en-US" dirty="0" err="1"/>
              <a:t>batch_size</a:t>
            </a:r>
            <a:r>
              <a:rPr lang="en-US" dirty="0"/>
              <a:t>=32, epochs=5, verbose=2, shuffle=True, callbacks=[</a:t>
            </a:r>
            <a:r>
              <a:rPr lang="en-US" dirty="0" err="1"/>
              <a:t>checkpoint,tbCallBack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12712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6C7FB9-1D67-4C73-7AAC-B157D99B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048" y="2110886"/>
            <a:ext cx="8951976" cy="1881011"/>
          </a:xfrm>
        </p:spPr>
        <p:txBody>
          <a:bodyPr/>
          <a:lstStyle/>
          <a:p>
            <a:r>
              <a:rPr lang="en-US" sz="6000" dirty="0"/>
              <a:t>Predict </a:t>
            </a:r>
            <a:br>
              <a:rPr lang="en-US" sz="6000" dirty="0"/>
            </a:br>
            <a:r>
              <a:rPr lang="en-US" sz="6000" dirty="0"/>
              <a:t>and Deployment</a:t>
            </a:r>
          </a:p>
        </p:txBody>
      </p:sp>
    </p:spTree>
    <p:extLst>
      <p:ext uri="{BB962C8B-B14F-4D97-AF65-F5344CB8AC3E}">
        <p14:creationId xmlns:p14="http://schemas.microsoft.com/office/powerpoint/2010/main" val="361832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and 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A42FB-888D-4842-C0C0-A6E92ABE1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0559" y="2035277"/>
            <a:ext cx="3218688" cy="1053527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Predict 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E987DA-B378-65C6-474E-1146A0C2F3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70559" y="3138212"/>
            <a:ext cx="4375748" cy="2166538"/>
          </a:xfrm>
        </p:spPr>
        <p:txBody>
          <a:bodyPr>
            <a:normAutofit/>
          </a:bodyPr>
          <a:lstStyle/>
          <a:p>
            <a:pPr marL="285750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Predictive value in computer vision encapsulates the essence of extracting meaningful insights and understanding from visual data</a:t>
            </a:r>
          </a:p>
        </p:txBody>
      </p:sp>
      <p:pic>
        <p:nvPicPr>
          <p:cNvPr id="20" name="Picture 1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850B3BE-EE52-B088-5BE8-5B8AEB62A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898" y="1898579"/>
            <a:ext cx="4208637" cy="3864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703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and Deployment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4FA0F1E-A920-0194-981E-4B573643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44" y="2037956"/>
            <a:ext cx="4547028" cy="1391044"/>
          </a:xfrm>
        </p:spPr>
        <p:txBody>
          <a:bodyPr>
            <a:normAutofit/>
          </a:bodyPr>
          <a:lstStyle/>
          <a:p>
            <a:pPr fontAlgn="base"/>
            <a:r>
              <a:rPr lang="en-US" sz="4400" dirty="0">
                <a:solidFill>
                  <a:srgbClr val="FF0000"/>
                </a:solidFill>
              </a:rPr>
              <a:t>Deployment :</a:t>
            </a:r>
            <a:endParaRPr lang="en-US" sz="4400" b="1" dirty="0">
              <a:solidFill>
                <a:srgbClr val="FF000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A502D19-C614-886C-4945-5880F36E0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46CC291-411B-349C-8657-ED39C084F8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3" name="Picture 2" descr="A currency note with a building and a tower&#10;&#10;Description automatically generated">
            <a:extLst>
              <a:ext uri="{FF2B5EF4-FFF2-40B4-BE49-F238E27FC236}">
                <a16:creationId xmlns:a16="http://schemas.microsoft.com/office/drawing/2014/main" id="{27031CDB-57D4-7000-66A0-9F25DCCF9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26"/>
          <a:stretch/>
        </p:blipFill>
        <p:spPr>
          <a:xfrm>
            <a:off x="491379" y="3028581"/>
            <a:ext cx="7590738" cy="248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Mohammed Abdelnasr</a:t>
            </a:r>
            <a:br>
              <a:rPr lang="en-US" dirty="0"/>
            </a:br>
            <a:r>
              <a:rPr lang="en-US" dirty="0"/>
              <a:t>Mahmoud </a:t>
            </a:r>
            <a:r>
              <a:rPr lang="en-US" dirty="0" err="1"/>
              <a:t>Nagi</a:t>
            </a:r>
            <a:br>
              <a:rPr lang="en-US" dirty="0"/>
            </a:br>
            <a:r>
              <a:rPr lang="en-US" dirty="0"/>
              <a:t>Ziad </a:t>
            </a:r>
            <a:r>
              <a:rPr lang="en-US" dirty="0" err="1"/>
              <a:t>Abdelmohsen</a:t>
            </a:r>
            <a:br>
              <a:rPr lang="en-US" dirty="0"/>
            </a:br>
            <a:r>
              <a:rPr lang="en-US" dirty="0"/>
              <a:t>Mohammed </a:t>
            </a:r>
            <a:r>
              <a:rPr lang="en-US" dirty="0" err="1"/>
              <a:t>Assem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54" y="384048"/>
            <a:ext cx="8762246" cy="1325880"/>
          </a:xfrm>
        </p:spPr>
        <p:txBody>
          <a:bodyPr/>
          <a:lstStyle/>
          <a:p>
            <a:r>
              <a:rPr lang="en-US" sz="800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 - Processing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dirty="0"/>
              <a:t>Optimizer and Training of the model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Predict and Deployment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19" y="2357381"/>
            <a:ext cx="4249993" cy="251941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Model is currency recognition model using Convolutional Neural Networks (CNNs) in </a:t>
            </a:r>
            <a:r>
              <a:rPr lang="en-US" sz="2000" dirty="0" err="1"/>
              <a:t>Keras</a:t>
            </a:r>
            <a:r>
              <a:rPr lang="en-US" sz="2000" dirty="0"/>
              <a:t>. This model takes images of currency notes as input and predicts their denominations</a:t>
            </a:r>
            <a:br>
              <a:rPr lang="en-US" sz="2000" dirty="0"/>
            </a:br>
            <a:r>
              <a:rPr lang="en-US" sz="2000" dirty="0"/>
              <a:t>for output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4" name="Picture 3" descr="A currency note with a building and a tower&#10;&#10;Description automatically generated">
            <a:extLst>
              <a:ext uri="{FF2B5EF4-FFF2-40B4-BE49-F238E27FC236}">
                <a16:creationId xmlns:a16="http://schemas.microsoft.com/office/drawing/2014/main" id="{B525A7EF-6ACB-2E40-C854-37501ED55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71" y="1932264"/>
            <a:ext cx="4149213" cy="3341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938" y="2638585"/>
            <a:ext cx="5513832" cy="2432304"/>
          </a:xfrm>
        </p:spPr>
        <p:txBody>
          <a:bodyPr/>
          <a:lstStyle/>
          <a:p>
            <a:r>
              <a:rPr lang="en-US" sz="9600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33BBAAB5-9AB9-0D60-766D-EF07BC4C3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020" y="2302129"/>
            <a:ext cx="5347374" cy="3067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06EE0-70F9-D36A-4A05-DDA646E5289C}"/>
              </a:ext>
            </a:extLst>
          </p:cNvPr>
          <p:cNvSpPr txBox="1"/>
          <p:nvPr/>
        </p:nvSpPr>
        <p:spPr>
          <a:xfrm>
            <a:off x="925606" y="2820374"/>
            <a:ext cx="4208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Keras</a:t>
            </a:r>
            <a:r>
              <a:rPr lang="en-US" sz="18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deep learning library provides utilities for working with image data. The main API is the </a:t>
            </a:r>
            <a:r>
              <a:rPr lang="en-US" sz="1800" dirty="0" err="1">
                <a:solidFill>
                  <a:srgbClr val="FF0000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ImageDataGenerator</a:t>
            </a:r>
            <a:r>
              <a:rPr lang="en-US" sz="18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class that combines data loading, preparation, and augmentation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6C7FB9-1D67-4C73-7AAC-B157D99B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048" y="2110886"/>
            <a:ext cx="8951976" cy="1881011"/>
          </a:xfrm>
        </p:spPr>
        <p:txBody>
          <a:bodyPr/>
          <a:lstStyle/>
          <a:p>
            <a:r>
              <a:rPr lang="en-US" sz="7200" dirty="0"/>
              <a:t>Pre – </a:t>
            </a:r>
            <a:br>
              <a:rPr lang="en-US" sz="7200" dirty="0"/>
            </a:br>
            <a:r>
              <a:rPr lang="en-US" sz="7200" dirty="0"/>
              <a:t>Processing</a:t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2568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DA0A-EB65-6297-3106-9D9D0EA1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D2B0-498E-2CA7-CD17-7AC9F303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91" y="1853838"/>
            <a:ext cx="4036978" cy="6217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(1) Pre-definitions 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ED27-278F-C650-307E-0C605878AB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C51B3-061B-8821-094C-D94C92F490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7" name="Picture 6" descr="A close-up of several dollar bills&#10;&#10;Description automatically generated">
            <a:extLst>
              <a:ext uri="{FF2B5EF4-FFF2-40B4-BE49-F238E27FC236}">
                <a16:creationId xmlns:a16="http://schemas.microsoft.com/office/drawing/2014/main" id="{53522763-2ADD-508B-CBB5-123D62317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110" y="2844178"/>
            <a:ext cx="6149950" cy="2581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EC2B8-3AD1-1D84-47C5-060C0273D231}"/>
              </a:ext>
            </a:extLst>
          </p:cNvPr>
          <p:cNvSpPr txBox="1">
            <a:spLocks/>
          </p:cNvSpPr>
          <p:nvPr/>
        </p:nvSpPr>
        <p:spPr>
          <a:xfrm>
            <a:off x="678991" y="3118103"/>
            <a:ext cx="4036978" cy="621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1917-281E-18A9-166E-AAD2195602FF}"/>
              </a:ext>
            </a:extLst>
          </p:cNvPr>
          <p:cNvSpPr txBox="1"/>
          <p:nvPr/>
        </p:nvSpPr>
        <p:spPr>
          <a:xfrm>
            <a:off x="854981" y="3165623"/>
            <a:ext cx="38609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pre-definitions" likely refers to the initial setup or preparation steps that need to be taken before processing or analyzing images or videos</a:t>
            </a:r>
          </a:p>
        </p:txBody>
      </p:sp>
    </p:spTree>
    <p:extLst>
      <p:ext uri="{BB962C8B-B14F-4D97-AF65-F5344CB8AC3E}">
        <p14:creationId xmlns:p14="http://schemas.microsoft.com/office/powerpoint/2010/main" val="303588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DA0A-EB65-6297-3106-9D9D0EA1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D2B0-498E-2CA7-CD17-7AC9F303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91" y="1853838"/>
            <a:ext cx="4036978" cy="6217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(2) Pre-processing 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ED27-278F-C650-307E-0C605878AB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C51B3-061B-8821-094C-D94C92F490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EC2B8-3AD1-1D84-47C5-060C0273D231}"/>
              </a:ext>
            </a:extLst>
          </p:cNvPr>
          <p:cNvSpPr txBox="1">
            <a:spLocks/>
          </p:cNvSpPr>
          <p:nvPr/>
        </p:nvSpPr>
        <p:spPr>
          <a:xfrm>
            <a:off x="678991" y="3118103"/>
            <a:ext cx="4036978" cy="621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1917-281E-18A9-166E-AAD2195602FF}"/>
              </a:ext>
            </a:extLst>
          </p:cNvPr>
          <p:cNvSpPr txBox="1"/>
          <p:nvPr/>
        </p:nvSpPr>
        <p:spPr>
          <a:xfrm>
            <a:off x="678991" y="2547583"/>
            <a:ext cx="44029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Image preprocessing is the process of manipulating raw image data into a usable and meaningful format. It allows you to eliminate unwanted distortions and enhance specific qualities essential for computer vision applications. Preprocessing is a crucial first step to prepare your image data before feeding it into machine learning models</a:t>
            </a:r>
          </a:p>
        </p:txBody>
      </p:sp>
      <p:pic>
        <p:nvPicPr>
          <p:cNvPr id="9" name="Picture 8" descr="A diagram of data processing&#10;&#10;Description automatically generated">
            <a:extLst>
              <a:ext uri="{FF2B5EF4-FFF2-40B4-BE49-F238E27FC236}">
                <a16:creationId xmlns:a16="http://schemas.microsoft.com/office/drawing/2014/main" id="{5D021515-235C-BC5C-3E5F-31B971D9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14" y="2164734"/>
            <a:ext cx="5845047" cy="4168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50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361" y="2369574"/>
            <a:ext cx="7157884" cy="2734753"/>
          </a:xfrm>
        </p:spPr>
        <p:txBody>
          <a:bodyPr/>
          <a:lstStyle/>
          <a:p>
            <a:r>
              <a:rPr lang="en-US" sz="6000" dirty="0"/>
              <a:t>Optimizer and Training of the model</a:t>
            </a:r>
          </a:p>
        </p:txBody>
      </p:sp>
    </p:spTree>
    <p:extLst>
      <p:ext uri="{BB962C8B-B14F-4D97-AF65-F5344CB8AC3E}">
        <p14:creationId xmlns:p14="http://schemas.microsoft.com/office/powerpoint/2010/main" val="246081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Metropolitan design</Template>
  <TotalTime>108</TotalTime>
  <Words>401</Words>
  <Application>Microsoft Office PowerPoint</Application>
  <PresentationFormat>Widescreen</PresentationFormat>
  <Paragraphs>58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Calibri</vt:lpstr>
      <vt:lpstr>Office Theme</vt:lpstr>
      <vt:lpstr>Coin  Detection</vt:lpstr>
      <vt:lpstr>Agenda</vt:lpstr>
      <vt:lpstr>Introduction</vt:lpstr>
      <vt:lpstr>Library</vt:lpstr>
      <vt:lpstr>Libraries</vt:lpstr>
      <vt:lpstr>Pre –  Processing </vt:lpstr>
      <vt:lpstr>Pre - Processing</vt:lpstr>
      <vt:lpstr>Pre - Processing</vt:lpstr>
      <vt:lpstr>Optimizer and Training of the model</vt:lpstr>
      <vt:lpstr>Optimizer</vt:lpstr>
      <vt:lpstr>Training of the model</vt:lpstr>
      <vt:lpstr>Predict  and Deployment</vt:lpstr>
      <vt:lpstr>Predict and Deployment</vt:lpstr>
      <vt:lpstr>Predict and Deployment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  Detection</dc:title>
  <dc:creator>Mohammed Abdelnasr</dc:creator>
  <cp:lastModifiedBy>Mohammed Abdelnasr</cp:lastModifiedBy>
  <cp:revision>1</cp:revision>
  <dcterms:created xsi:type="dcterms:W3CDTF">2024-05-17T14:42:20Z</dcterms:created>
  <dcterms:modified xsi:type="dcterms:W3CDTF">2024-05-17T16:30:42Z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