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3" r:id="rId4"/>
    <p:sldId id="260" r:id="rId5"/>
    <p:sldId id="295" r:id="rId6"/>
    <p:sldId id="296" r:id="rId7"/>
    <p:sldId id="288" r:id="rId8"/>
    <p:sldId id="297" r:id="rId9"/>
    <p:sldId id="298" r:id="rId10"/>
    <p:sldId id="299" r:id="rId11"/>
    <p:sldId id="289" r:id="rId12"/>
    <p:sldId id="300" r:id="rId13"/>
    <p:sldId id="301" r:id="rId14"/>
    <p:sldId id="302" r:id="rId15"/>
    <p:sldId id="303" r:id="rId16"/>
    <p:sldId id="290" r:id="rId17"/>
    <p:sldId id="304" r:id="rId18"/>
    <p:sldId id="305" r:id="rId19"/>
    <p:sldId id="310" r:id="rId20"/>
    <p:sldId id="311" r:id="rId21"/>
    <p:sldId id="312" r:id="rId22"/>
    <p:sldId id="313" r:id="rId23"/>
    <p:sldId id="314" r:id="rId24"/>
    <p:sldId id="309" r:id="rId25"/>
    <p:sldId id="258"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B0EB"/>
    <a:srgbClr val="E4095F"/>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5" d="100"/>
          <a:sy n="115" d="100"/>
        </p:scale>
        <p:origin x="-3544" y="-9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t>13/01/15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388260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t>13/01/15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238736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t>13/01/15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290881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493781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62094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205159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GB">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00554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GB">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58829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GB">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439898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GB">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417281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GB">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53106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t>13/01/15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412201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GB">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4105274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54910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60152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ABEE7-1B08-40F4-827B-A319B7068DBB}" type="datetimeFigureOut">
              <a:rPr lang="en-GB" smtClean="0"/>
              <a:t>13/01/15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419647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0FABEE7-1B08-40F4-827B-A319B7068DBB}" type="datetimeFigureOut">
              <a:rPr lang="en-GB" smtClean="0"/>
              <a:t>13/01/15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302470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0FABEE7-1B08-40F4-827B-A319B7068DBB}" type="datetimeFigureOut">
              <a:rPr lang="en-GB" smtClean="0"/>
              <a:t>13/01/15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352543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0FABEE7-1B08-40F4-827B-A319B7068DBB}" type="datetimeFigureOut">
              <a:rPr lang="en-GB" smtClean="0"/>
              <a:t>13/01/15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94672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ABEE7-1B08-40F4-827B-A319B7068DBB}" type="datetimeFigureOut">
              <a:rPr lang="en-GB" smtClean="0"/>
              <a:t>13/01/15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4355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ABEE7-1B08-40F4-827B-A319B7068DBB}" type="datetimeFigureOut">
              <a:rPr lang="en-GB" smtClean="0"/>
              <a:t>13/01/15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92870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ABEE7-1B08-40F4-827B-A319B7068DBB}" type="datetimeFigureOut">
              <a:rPr lang="en-GB" smtClean="0"/>
              <a:t>13/01/15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53C5E2-30BD-4422-B44E-FA37606535B3}" type="slidenum">
              <a:rPr lang="en-GB" smtClean="0"/>
              <a:t>‹#›</a:t>
            </a:fld>
            <a:endParaRPr lang="en-GB"/>
          </a:p>
        </p:txBody>
      </p:sp>
    </p:spTree>
    <p:extLst>
      <p:ext uri="{BB962C8B-B14F-4D97-AF65-F5344CB8AC3E}">
        <p14:creationId xmlns:p14="http://schemas.microsoft.com/office/powerpoint/2010/main" val="36160324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ABEE7-1B08-40F4-827B-A319B7068DBB}" type="datetimeFigureOut">
              <a:rPr lang="en-GB" smtClean="0"/>
              <a:t>13/01/15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3C5E2-30BD-4422-B44E-FA37606535B3}" type="slidenum">
              <a:rPr lang="en-GB" smtClean="0"/>
              <a:t>‹#›</a:t>
            </a:fld>
            <a:endParaRPr lang="en-GB"/>
          </a:p>
        </p:txBody>
      </p:sp>
    </p:spTree>
    <p:extLst>
      <p:ext uri="{BB962C8B-B14F-4D97-AF65-F5344CB8AC3E}">
        <p14:creationId xmlns:p14="http://schemas.microsoft.com/office/powerpoint/2010/main" val="292201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ABEE7-1B08-40F4-827B-A319B7068DBB}" type="datetimeFigureOut">
              <a:rPr lang="en-GB" smtClean="0">
                <a:solidFill>
                  <a:prstClr val="black">
                    <a:tint val="75000"/>
                  </a:prstClr>
                </a:solidFill>
                <a:latin typeface="Calibri"/>
              </a:rPr>
              <a:pPr/>
              <a:t>13/01/15</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3C5E2-30BD-4422-B44E-FA37606535B3}"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4224462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http://www.wiley.com/buy/978111896583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http://www.wiley.com/buy/9781118965832"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bernardmarr" TargetMode="External"/><Relationship Id="rId4" Type="http://schemas.openxmlformats.org/officeDocument/2006/relationships/hyperlink" Target="https://www.youtube.com/user/bernardmarr?feature=watch" TargetMode="External"/><Relationship Id="rId5" Type="http://schemas.openxmlformats.org/officeDocument/2006/relationships/hyperlink" Target="https://twitter.com/BernardMarr" TargetMode="External"/><Relationship Id="rId6" Type="http://schemas.openxmlformats.org/officeDocument/2006/relationships/hyperlink" Target="https://plus.google.com/112735442179895525362/posts" TargetMode="External"/><Relationship Id="rId7" Type="http://schemas.openxmlformats.org/officeDocument/2006/relationships/hyperlink" Target="https://www.facebook.com/apinstitute" TargetMode="External"/><Relationship Id="rId8" Type="http://schemas.openxmlformats.org/officeDocument/2006/relationships/hyperlink" Target="http://smartdatacollective.com/big-data-guru" TargetMode="External"/><Relationship Id="rId9" Type="http://schemas.openxmlformats.org/officeDocument/2006/relationships/hyperlink" Target="https://www.linkedin.com/today/posts/bernardmarr" TargetMode="External"/><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www.wiley.com/buy/9781118965832" TargetMode="External"/><Relationship Id="rId5" Type="http://schemas.openxmlformats.org/officeDocument/2006/relationships/image" Target="../media/image3.png"/><Relationship Id="rId1" Type="http://schemas.openxmlformats.org/officeDocument/2006/relationships/tags" Target="../tags/tag1.xml"/><Relationship Id="rId2"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jpg"/><Relationship Id="rId3" Type="http://schemas.openxmlformats.org/officeDocument/2006/relationships/hyperlink" Target="http://www.wiley.com/buy/97811189658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6792"/>
            <a:ext cx="7772400" cy="2043658"/>
          </a:xfrm>
        </p:spPr>
        <p:txBody>
          <a:bodyPr>
            <a:noAutofit/>
          </a:bodyPr>
          <a:lstStyle/>
          <a:p>
            <a:r>
              <a:rPr lang="en-GB" sz="15000" b="1" dirty="0" smtClean="0"/>
              <a:t>BIG Data</a:t>
            </a:r>
            <a:endParaRPr lang="en-GB" sz="15000" b="1" dirty="0"/>
          </a:p>
        </p:txBody>
      </p:sp>
      <p:sp>
        <p:nvSpPr>
          <p:cNvPr id="3" name="Subtitle 2"/>
          <p:cNvSpPr>
            <a:spLocks noGrp="1"/>
          </p:cNvSpPr>
          <p:nvPr>
            <p:ph type="subTitle" idx="1"/>
          </p:nvPr>
        </p:nvSpPr>
        <p:spPr>
          <a:xfrm>
            <a:off x="323528" y="3789040"/>
            <a:ext cx="8640960" cy="1752600"/>
          </a:xfrm>
        </p:spPr>
        <p:txBody>
          <a:bodyPr>
            <a:noAutofit/>
          </a:bodyPr>
          <a:lstStyle/>
          <a:p>
            <a:r>
              <a:rPr lang="en-GB" sz="8800" b="1" dirty="0" smtClean="0">
                <a:solidFill>
                  <a:srgbClr val="FF0080"/>
                </a:solidFill>
              </a:rPr>
              <a:t>What is it?</a:t>
            </a:r>
            <a:endParaRPr lang="en-GB" sz="6600" dirty="0">
              <a:solidFill>
                <a:schemeClr val="tx1"/>
              </a:solidFill>
            </a:endParaRPr>
          </a:p>
        </p:txBody>
      </p:sp>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0460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6" name="TextBox 5"/>
          <p:cNvSpPr txBox="1"/>
          <p:nvPr/>
        </p:nvSpPr>
        <p:spPr>
          <a:xfrm>
            <a:off x="846705" y="457193"/>
            <a:ext cx="7037664" cy="4955203"/>
          </a:xfrm>
          <a:prstGeom prst="rect">
            <a:avLst/>
          </a:prstGeom>
          <a:noFill/>
        </p:spPr>
        <p:txBody>
          <a:bodyPr wrap="square" rtlCol="0">
            <a:spAutoFit/>
          </a:bodyPr>
          <a:lstStyle/>
          <a:p>
            <a:r>
              <a:rPr lang="en-GB" sz="4400" dirty="0" smtClean="0">
                <a:solidFill>
                  <a:srgbClr val="FFFFFF"/>
                </a:solidFill>
              </a:rPr>
              <a:t>With </a:t>
            </a:r>
            <a:r>
              <a:rPr lang="en-GB" sz="4400" dirty="0">
                <a:solidFill>
                  <a:srgbClr val="FFFFFF"/>
                </a:solidFill>
              </a:rPr>
              <a:t>the </a:t>
            </a:r>
            <a:r>
              <a:rPr lang="en-GB" sz="4400" dirty="0" err="1">
                <a:solidFill>
                  <a:srgbClr val="FFFFFF"/>
                </a:solidFill>
              </a:rPr>
              <a:t>datafication</a:t>
            </a:r>
            <a:r>
              <a:rPr lang="en-GB" sz="4400" dirty="0">
                <a:solidFill>
                  <a:srgbClr val="FFFFFF"/>
                </a:solidFill>
              </a:rPr>
              <a:t> comes big data, which is often described using the four </a:t>
            </a:r>
            <a:r>
              <a:rPr lang="en-GB" sz="4400" dirty="0" err="1">
                <a:solidFill>
                  <a:srgbClr val="FFFFFF"/>
                </a:solidFill>
              </a:rPr>
              <a:t>Vs</a:t>
            </a:r>
            <a:r>
              <a:rPr lang="en-GB" sz="4400" dirty="0" smtClean="0">
                <a:solidFill>
                  <a:srgbClr val="FFFFFF"/>
                </a:solidFill>
              </a:rPr>
              <a:t>:</a:t>
            </a:r>
          </a:p>
          <a:p>
            <a:endParaRPr lang="en-GB" sz="800" dirty="0" smtClean="0">
              <a:solidFill>
                <a:srgbClr val="FFFFFF"/>
              </a:solidFill>
            </a:endParaRPr>
          </a:p>
          <a:p>
            <a:pPr marL="571500" indent="-571500">
              <a:buFont typeface="Arial"/>
              <a:buChar char="•"/>
            </a:pPr>
            <a:r>
              <a:rPr lang="en-GB" sz="4400" dirty="0" smtClean="0">
                <a:solidFill>
                  <a:srgbClr val="FFFFFF"/>
                </a:solidFill>
              </a:rPr>
              <a:t>Volume</a:t>
            </a:r>
          </a:p>
          <a:p>
            <a:pPr marL="571500" indent="-571500">
              <a:buFont typeface="Arial"/>
              <a:buChar char="•"/>
            </a:pPr>
            <a:r>
              <a:rPr lang="en-GB" sz="4400" dirty="0" smtClean="0">
                <a:solidFill>
                  <a:srgbClr val="FFFFFF"/>
                </a:solidFill>
              </a:rPr>
              <a:t>Velocity</a:t>
            </a:r>
          </a:p>
          <a:p>
            <a:pPr marL="571500" indent="-571500">
              <a:buFont typeface="Arial"/>
              <a:buChar char="•"/>
            </a:pPr>
            <a:r>
              <a:rPr lang="en-GB" sz="4400" dirty="0" smtClean="0">
                <a:solidFill>
                  <a:srgbClr val="FFFFFF"/>
                </a:solidFill>
              </a:rPr>
              <a:t>Variety </a:t>
            </a:r>
          </a:p>
          <a:p>
            <a:pPr marL="571500" indent="-571500">
              <a:buFont typeface="Arial"/>
              <a:buChar char="•"/>
            </a:pPr>
            <a:r>
              <a:rPr lang="en-GB" sz="4400" dirty="0" smtClean="0">
                <a:solidFill>
                  <a:srgbClr val="FFFFFF"/>
                </a:solidFill>
              </a:rPr>
              <a:t>Veracity</a:t>
            </a:r>
            <a:endParaRPr lang="en-GB" sz="4400" dirty="0">
              <a:solidFill>
                <a:srgbClr val="FFFFFF"/>
              </a:solidFill>
            </a:endParaRPr>
          </a:p>
        </p:txBody>
      </p:sp>
    </p:spTree>
    <p:extLst>
      <p:ext uri="{BB962C8B-B14F-4D97-AF65-F5344CB8AC3E}">
        <p14:creationId xmlns:p14="http://schemas.microsoft.com/office/powerpoint/2010/main" val="37812327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056784" cy="5755422"/>
          </a:xfrm>
          <a:prstGeom prst="rect">
            <a:avLst/>
          </a:prstGeom>
        </p:spPr>
        <p:txBody>
          <a:bodyPr wrap="square">
            <a:spAutoFit/>
          </a:bodyPr>
          <a:lstStyle/>
          <a:p>
            <a:r>
              <a:rPr lang="en-GB" sz="4400" b="1" dirty="0" smtClean="0">
                <a:solidFill>
                  <a:srgbClr val="FF0080"/>
                </a:solidFill>
                <a:latin typeface="Arial"/>
                <a:cs typeface="Arial"/>
              </a:rPr>
              <a:t>Volume…</a:t>
            </a:r>
          </a:p>
          <a:p>
            <a:endParaRPr lang="en-GB" sz="8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smtClean="0">
                <a:solidFill>
                  <a:srgbClr val="FFFFFF"/>
                </a:solidFill>
              </a:rPr>
              <a:t>…refers </a:t>
            </a:r>
            <a:r>
              <a:rPr lang="en-GB" sz="2800" dirty="0">
                <a:solidFill>
                  <a:srgbClr val="FFFFFF"/>
                </a:solidFill>
              </a:rPr>
              <a:t>to the vast amounts of data generated every second. We are not talking Terabytes but </a:t>
            </a:r>
            <a:r>
              <a:rPr lang="en-GB" sz="2800" dirty="0" err="1">
                <a:solidFill>
                  <a:srgbClr val="FFFFFF"/>
                </a:solidFill>
              </a:rPr>
              <a:t>Zettabytes</a:t>
            </a:r>
            <a:r>
              <a:rPr lang="en-GB" sz="2800" dirty="0">
                <a:solidFill>
                  <a:srgbClr val="FFFFFF"/>
                </a:solidFill>
              </a:rPr>
              <a:t> or </a:t>
            </a:r>
            <a:r>
              <a:rPr lang="en-GB" sz="2800" dirty="0" err="1">
                <a:solidFill>
                  <a:srgbClr val="FFFFFF"/>
                </a:solidFill>
              </a:rPr>
              <a:t>Brontobytes</a:t>
            </a:r>
            <a:r>
              <a:rPr lang="en-GB" sz="2800" dirty="0">
                <a:solidFill>
                  <a:srgbClr val="FFFFFF"/>
                </a:solidFill>
              </a:rPr>
              <a:t>. If we take all the data generated in the world between the beginning of time and 2008, the same amount of data will soon be generated every minute. New big data tools use distributed systems so that we can store and analyse data across databases that are dotted around anywhere in the world</a:t>
            </a:r>
            <a:r>
              <a:rPr lang="en-GB" sz="2800" dirty="0" smtClean="0">
                <a:solidFill>
                  <a:srgbClr val="FFFFFF"/>
                </a:solidFill>
              </a:rPr>
              <a:t>.</a:t>
            </a:r>
            <a:endParaRPr lang="en-GB" sz="32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5644404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056784" cy="5447646"/>
          </a:xfrm>
          <a:prstGeom prst="rect">
            <a:avLst/>
          </a:prstGeom>
        </p:spPr>
        <p:txBody>
          <a:bodyPr wrap="square">
            <a:spAutoFit/>
          </a:bodyPr>
          <a:lstStyle/>
          <a:p>
            <a:r>
              <a:rPr lang="en-GB" sz="4400" b="1" dirty="0" smtClean="0">
                <a:solidFill>
                  <a:srgbClr val="FF0080"/>
                </a:solidFill>
                <a:latin typeface="Arial"/>
                <a:cs typeface="Arial"/>
              </a:rPr>
              <a:t>Velocity…</a:t>
            </a:r>
          </a:p>
          <a:p>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a:solidFill>
                  <a:srgbClr val="FFFFFF"/>
                </a:solidFill>
              </a:rPr>
              <a:t>…refers to the speed at which new data is generated and the speed at which data moves around. Just think of social media messages going viral in seconds. Technology allows us now to analyse the data while it is being generated (sometimes referred to as in-memory analytics), without ever putting it into databases. </a:t>
            </a:r>
            <a:endParaRPr lang="en-GB" sz="32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5644404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056784" cy="5755422"/>
          </a:xfrm>
          <a:prstGeom prst="rect">
            <a:avLst/>
          </a:prstGeom>
        </p:spPr>
        <p:txBody>
          <a:bodyPr wrap="square">
            <a:spAutoFit/>
          </a:bodyPr>
          <a:lstStyle/>
          <a:p>
            <a:r>
              <a:rPr lang="en-GB" sz="4400" b="1" dirty="0" smtClean="0">
                <a:solidFill>
                  <a:srgbClr val="FF0080"/>
                </a:solidFill>
                <a:latin typeface="Arial"/>
                <a:cs typeface="Arial"/>
              </a:rPr>
              <a:t>Variety…</a:t>
            </a:r>
          </a:p>
          <a:p>
            <a:endParaRPr lang="en-GB" sz="8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smtClean="0">
                <a:solidFill>
                  <a:srgbClr val="FFFFFF"/>
                </a:solidFill>
              </a:rPr>
              <a:t>…refers </a:t>
            </a:r>
            <a:r>
              <a:rPr lang="en-GB" sz="2800" dirty="0">
                <a:solidFill>
                  <a:srgbClr val="FFFFFF"/>
                </a:solidFill>
              </a:rPr>
              <a:t>to the different types of data we can now use. In the past we only focused on structured data that neatly fitted into tables or relational databases, such as financial data. In fact, 80% of the world’s data is unstructured (text, images, video, voice, etc.) With big data technology we can now analyse and bring together data of different types such as messages, social media conversations, photos, sensor data, video or voice recordings.</a:t>
            </a:r>
          </a:p>
          <a:p>
            <a:endParaRPr lang="en-GB" sz="2800" dirty="0">
              <a:solidFill>
                <a:prstClr val="white"/>
              </a:solidFill>
              <a:latin typeface="Arial"/>
              <a:cs typeface="Arial"/>
            </a:endParaRPr>
          </a:p>
        </p:txBody>
      </p:sp>
    </p:spTree>
    <p:extLst>
      <p:ext uri="{BB962C8B-B14F-4D97-AF65-F5344CB8AC3E}">
        <p14:creationId xmlns:p14="http://schemas.microsoft.com/office/powerpoint/2010/main" val="564440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056784" cy="5940088"/>
          </a:xfrm>
          <a:prstGeom prst="rect">
            <a:avLst/>
          </a:prstGeom>
        </p:spPr>
        <p:txBody>
          <a:bodyPr wrap="square">
            <a:spAutoFit/>
          </a:bodyPr>
          <a:lstStyle/>
          <a:p>
            <a:r>
              <a:rPr lang="en-GB" sz="4400" b="1" dirty="0" smtClean="0">
                <a:solidFill>
                  <a:srgbClr val="FF0080"/>
                </a:solidFill>
                <a:latin typeface="Arial"/>
                <a:cs typeface="Arial"/>
              </a:rPr>
              <a:t>Veracity…</a:t>
            </a:r>
          </a:p>
          <a:p>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smtClean="0">
                <a:solidFill>
                  <a:srgbClr val="FFFFFF"/>
                </a:solidFill>
              </a:rPr>
              <a:t>…refers </a:t>
            </a:r>
            <a:r>
              <a:rPr lang="en-GB" sz="2800" dirty="0">
                <a:solidFill>
                  <a:srgbClr val="FFFFFF"/>
                </a:solidFill>
              </a:rPr>
              <a:t>to the messiness or trustworthiness of the data. With many forms of big data quality and accuracy are less controllable (just think of Twitter posts with hash tags, abbreviations, typos and colloquial speech as well as the reliability and accuracy of content) but technology now allows us to work with this type of data.</a:t>
            </a:r>
          </a:p>
          <a:p>
            <a:r>
              <a:rPr lang="en-GB" sz="3200" dirty="0" smtClean="0">
                <a:solidFill>
                  <a:srgbClr val="FFFFFF"/>
                </a:solidFill>
                <a:latin typeface="Calibri"/>
              </a:rPr>
              <a:t> </a:t>
            </a:r>
            <a:endParaRPr lang="en-GB" sz="32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5644404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6" name="TextBox 5"/>
          <p:cNvSpPr txBox="1"/>
          <p:nvPr/>
        </p:nvSpPr>
        <p:spPr>
          <a:xfrm>
            <a:off x="323528" y="332656"/>
            <a:ext cx="7416824" cy="5293756"/>
          </a:xfrm>
          <a:prstGeom prst="rect">
            <a:avLst/>
          </a:prstGeom>
          <a:noFill/>
        </p:spPr>
        <p:txBody>
          <a:bodyPr wrap="square" rtlCol="0">
            <a:spAutoFit/>
          </a:bodyPr>
          <a:lstStyle/>
          <a:p>
            <a:r>
              <a:rPr lang="en-GB" sz="4000" b="1" dirty="0" smtClean="0">
                <a:solidFill>
                  <a:srgbClr val="FF0080"/>
                </a:solidFill>
                <a:latin typeface="Arial"/>
                <a:cs typeface="Arial"/>
              </a:rPr>
              <a:t>Turning </a:t>
            </a:r>
            <a:r>
              <a:rPr lang="en-GB" sz="4000" b="1" dirty="0">
                <a:solidFill>
                  <a:srgbClr val="FF0080"/>
                </a:solidFill>
                <a:latin typeface="Arial"/>
                <a:cs typeface="Arial"/>
              </a:rPr>
              <a:t>Big Data into Value: </a:t>
            </a:r>
            <a:endParaRPr lang="en-GB" sz="4000" b="1" dirty="0" smtClean="0">
              <a:solidFill>
                <a:srgbClr val="FF0080"/>
              </a:solidFill>
              <a:latin typeface="Arial"/>
              <a:cs typeface="Arial"/>
            </a:endParaRPr>
          </a:p>
          <a:p>
            <a:endParaRPr lang="en-GB" sz="1000" b="1" dirty="0">
              <a:solidFill>
                <a:srgbClr val="FF0080"/>
              </a:solidFill>
              <a:latin typeface="Arial"/>
              <a:cs typeface="Arial"/>
            </a:endParaRPr>
          </a:p>
          <a:p>
            <a:r>
              <a:rPr lang="en-GB" sz="3200" dirty="0" smtClean="0">
                <a:solidFill>
                  <a:schemeClr val="bg1"/>
                </a:solidFill>
                <a:latin typeface="Arial"/>
                <a:cs typeface="Arial"/>
              </a:rPr>
              <a:t>The </a:t>
            </a:r>
            <a:r>
              <a:rPr lang="en-GB" sz="3200" dirty="0" err="1">
                <a:solidFill>
                  <a:schemeClr val="bg1"/>
                </a:solidFill>
                <a:latin typeface="Arial"/>
                <a:cs typeface="Arial"/>
              </a:rPr>
              <a:t>datafication</a:t>
            </a:r>
            <a:r>
              <a:rPr lang="en-GB" sz="3200" dirty="0">
                <a:solidFill>
                  <a:schemeClr val="bg1"/>
                </a:solidFill>
                <a:latin typeface="Arial"/>
                <a:cs typeface="Arial"/>
              </a:rPr>
              <a:t> of our world gives us unprecedented amounts of data in terms of Volume, Velocity, Variety and Veracity. The latest technology such as </a:t>
            </a:r>
            <a:r>
              <a:rPr lang="en-GB" sz="3200" dirty="0" smtClean="0">
                <a:solidFill>
                  <a:schemeClr val="bg1"/>
                </a:solidFill>
                <a:latin typeface="Arial"/>
                <a:cs typeface="Arial"/>
              </a:rPr>
              <a:t>cloud </a:t>
            </a:r>
            <a:r>
              <a:rPr lang="en-GB" sz="3200" dirty="0">
                <a:solidFill>
                  <a:schemeClr val="bg1"/>
                </a:solidFill>
                <a:latin typeface="Arial"/>
                <a:cs typeface="Arial"/>
              </a:rPr>
              <a:t>computing and distributed systems together with the latest software and analysis approaches allow us to leverage all types of data to </a:t>
            </a:r>
            <a:r>
              <a:rPr lang="en-GB" sz="3200" dirty="0" smtClean="0">
                <a:solidFill>
                  <a:schemeClr val="bg1"/>
                </a:solidFill>
                <a:latin typeface="Arial"/>
                <a:cs typeface="Arial"/>
              </a:rPr>
              <a:t>gain insights and add value</a:t>
            </a:r>
            <a:r>
              <a:rPr lang="en-GB" sz="3200" dirty="0">
                <a:solidFill>
                  <a:schemeClr val="bg1"/>
                </a:solidFill>
                <a:latin typeface="Arial"/>
                <a:cs typeface="Arial"/>
              </a:rPr>
              <a:t>. </a:t>
            </a:r>
          </a:p>
        </p:txBody>
      </p:sp>
    </p:spTree>
    <p:extLst>
      <p:ext uri="{BB962C8B-B14F-4D97-AF65-F5344CB8AC3E}">
        <p14:creationId xmlns:p14="http://schemas.microsoft.com/office/powerpoint/2010/main" val="31438801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Arial"/>
              <a:cs typeface="Arial"/>
            </a:endParaRPr>
          </a:p>
        </p:txBody>
      </p:sp>
      <p:sp>
        <p:nvSpPr>
          <p:cNvPr id="5" name="Explosion 1 4"/>
          <p:cNvSpPr/>
          <p:nvPr/>
        </p:nvSpPr>
        <p:spPr>
          <a:xfrm>
            <a:off x="6116979" y="2901480"/>
            <a:ext cx="929538" cy="1084415"/>
          </a:xfrm>
          <a:prstGeom prst="irregularSeal1">
            <a:avLst/>
          </a:prstGeom>
          <a:solidFill>
            <a:srgbClr val="FF008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latin typeface="Arial"/>
              <a:cs typeface="Arial"/>
            </a:endParaRPr>
          </a:p>
        </p:txBody>
      </p:sp>
      <p:sp>
        <p:nvSpPr>
          <p:cNvPr id="16" name="Rectangle 15"/>
          <p:cNvSpPr/>
          <p:nvPr/>
        </p:nvSpPr>
        <p:spPr>
          <a:xfrm>
            <a:off x="653938" y="1789366"/>
            <a:ext cx="1706813" cy="2893100"/>
          </a:xfrm>
          <a:prstGeom prst="rect">
            <a:avLst/>
          </a:prstGeom>
        </p:spPr>
        <p:txBody>
          <a:bodyPr wrap="square">
            <a:spAutoFit/>
          </a:bodyPr>
          <a:lstStyle/>
          <a:p>
            <a:pPr>
              <a:defRPr/>
            </a:pPr>
            <a:r>
              <a:rPr lang="en-GB" sz="1400" dirty="0">
                <a:solidFill>
                  <a:srgbClr val="FFFFFF"/>
                </a:solidFill>
                <a:latin typeface="Arial"/>
                <a:cs typeface="Arial"/>
              </a:rPr>
              <a:t>The ‘</a:t>
            </a:r>
            <a:r>
              <a:rPr lang="en-GB" sz="1400" dirty="0" err="1" smtClean="0">
                <a:solidFill>
                  <a:srgbClr val="FFFFFF"/>
                </a:solidFill>
                <a:latin typeface="Arial"/>
                <a:cs typeface="Arial"/>
              </a:rPr>
              <a:t>Datafication</a:t>
            </a:r>
            <a:r>
              <a:rPr lang="en-GB" sz="1400" dirty="0">
                <a:solidFill>
                  <a:srgbClr val="FFFFFF"/>
                </a:solidFill>
                <a:latin typeface="Arial"/>
                <a:cs typeface="Arial"/>
              </a:rPr>
              <a:t>’ of our World;</a:t>
            </a:r>
          </a:p>
          <a:p>
            <a:pPr>
              <a:defRPr/>
            </a:pPr>
            <a:endParaRPr lang="en-GB" sz="1400" dirty="0">
              <a:solidFill>
                <a:srgbClr val="FFFFFF"/>
              </a:solidFill>
              <a:latin typeface="Arial"/>
              <a:cs typeface="Arial"/>
            </a:endParaRPr>
          </a:p>
          <a:p>
            <a:pPr marL="342900" indent="-342900">
              <a:buFont typeface="Arial"/>
              <a:buChar char="•"/>
              <a:defRPr/>
            </a:pPr>
            <a:r>
              <a:rPr lang="en-GB" sz="1400" dirty="0">
                <a:solidFill>
                  <a:srgbClr val="FFFFFF"/>
                </a:solidFill>
                <a:latin typeface="Arial"/>
                <a:cs typeface="Arial"/>
              </a:rPr>
              <a:t>Activities</a:t>
            </a:r>
          </a:p>
          <a:p>
            <a:pPr marL="342900" indent="-342900">
              <a:buFont typeface="Arial"/>
              <a:buChar char="•"/>
              <a:defRPr/>
            </a:pPr>
            <a:r>
              <a:rPr lang="en-GB" sz="1400" dirty="0">
                <a:solidFill>
                  <a:srgbClr val="FFFFFF"/>
                </a:solidFill>
                <a:latin typeface="Arial"/>
                <a:cs typeface="Arial"/>
              </a:rPr>
              <a:t>Conversations</a:t>
            </a:r>
          </a:p>
          <a:p>
            <a:pPr marL="342900" indent="-342900">
              <a:buFont typeface="Arial"/>
              <a:buChar char="•"/>
              <a:defRPr/>
            </a:pPr>
            <a:r>
              <a:rPr lang="en-GB" sz="1400" dirty="0">
                <a:solidFill>
                  <a:srgbClr val="FFFFFF"/>
                </a:solidFill>
                <a:latin typeface="Arial"/>
                <a:cs typeface="Arial"/>
              </a:rPr>
              <a:t>Words</a:t>
            </a:r>
          </a:p>
          <a:p>
            <a:pPr marL="342900" indent="-342900">
              <a:buFont typeface="Arial"/>
              <a:buChar char="•"/>
              <a:defRPr/>
            </a:pPr>
            <a:r>
              <a:rPr lang="en-GB" sz="1400" dirty="0">
                <a:solidFill>
                  <a:srgbClr val="FFFFFF"/>
                </a:solidFill>
                <a:latin typeface="Arial"/>
                <a:cs typeface="Arial"/>
              </a:rPr>
              <a:t>Voice</a:t>
            </a:r>
          </a:p>
          <a:p>
            <a:pPr marL="342900" indent="-342900">
              <a:buFont typeface="Arial"/>
              <a:buChar char="•"/>
              <a:defRPr/>
            </a:pPr>
            <a:r>
              <a:rPr lang="en-GB" sz="1400" dirty="0">
                <a:solidFill>
                  <a:srgbClr val="FFFFFF"/>
                </a:solidFill>
                <a:latin typeface="Arial"/>
                <a:cs typeface="Arial"/>
              </a:rPr>
              <a:t>Social Media</a:t>
            </a:r>
          </a:p>
          <a:p>
            <a:pPr marL="342900" indent="-342900">
              <a:buFont typeface="Arial"/>
              <a:buChar char="•"/>
              <a:defRPr/>
            </a:pPr>
            <a:r>
              <a:rPr lang="en-GB" sz="1400" dirty="0">
                <a:solidFill>
                  <a:srgbClr val="FFFFFF"/>
                </a:solidFill>
                <a:latin typeface="Arial"/>
                <a:cs typeface="Arial"/>
              </a:rPr>
              <a:t>Browser logs</a:t>
            </a:r>
          </a:p>
          <a:p>
            <a:pPr marL="342900" indent="-342900">
              <a:buFont typeface="Arial"/>
              <a:buChar char="•"/>
              <a:defRPr/>
            </a:pPr>
            <a:r>
              <a:rPr lang="en-GB" sz="1400" dirty="0">
                <a:solidFill>
                  <a:srgbClr val="FFFFFF"/>
                </a:solidFill>
                <a:latin typeface="Arial"/>
                <a:cs typeface="Arial"/>
              </a:rPr>
              <a:t>Photos </a:t>
            </a:r>
          </a:p>
          <a:p>
            <a:pPr marL="342900" indent="-342900">
              <a:buFont typeface="Arial"/>
              <a:buChar char="•"/>
              <a:defRPr/>
            </a:pPr>
            <a:r>
              <a:rPr lang="en-GB" sz="1400" dirty="0">
                <a:solidFill>
                  <a:srgbClr val="FFFFFF"/>
                </a:solidFill>
                <a:latin typeface="Arial"/>
                <a:cs typeface="Arial"/>
              </a:rPr>
              <a:t>Videos</a:t>
            </a:r>
          </a:p>
          <a:p>
            <a:pPr marL="342900" indent="-342900">
              <a:buFont typeface="Arial"/>
              <a:buChar char="•"/>
              <a:defRPr/>
            </a:pPr>
            <a:r>
              <a:rPr lang="en-GB" sz="1400" dirty="0">
                <a:solidFill>
                  <a:srgbClr val="FFFFFF"/>
                </a:solidFill>
                <a:latin typeface="Arial"/>
                <a:cs typeface="Arial"/>
              </a:rPr>
              <a:t>Sensors</a:t>
            </a:r>
          </a:p>
          <a:p>
            <a:pPr marL="342900" indent="-342900">
              <a:buFont typeface="Arial"/>
              <a:buChar char="•"/>
              <a:defRPr/>
            </a:pPr>
            <a:r>
              <a:rPr lang="en-GB" sz="1400" dirty="0">
                <a:solidFill>
                  <a:srgbClr val="FFFFFF"/>
                </a:solidFill>
                <a:latin typeface="Arial"/>
                <a:cs typeface="Arial"/>
              </a:rPr>
              <a:t>Etc.</a:t>
            </a:r>
          </a:p>
        </p:txBody>
      </p:sp>
      <p:sp>
        <p:nvSpPr>
          <p:cNvPr id="17" name="Rounded Rectangle 16"/>
          <p:cNvSpPr/>
          <p:nvPr/>
        </p:nvSpPr>
        <p:spPr>
          <a:xfrm>
            <a:off x="2524402" y="1682195"/>
            <a:ext cx="1109750" cy="611863"/>
          </a:xfrm>
          <a:prstGeom prst="roundRect">
            <a:avLst/>
          </a:prstGeom>
          <a:solidFill>
            <a:srgbClr val="FF00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rgbClr val="FFFFFF"/>
                </a:solidFill>
                <a:latin typeface="Arial"/>
                <a:cs typeface="Arial"/>
              </a:rPr>
              <a:t>Volume</a:t>
            </a:r>
            <a:endParaRPr lang="en-GB" sz="1400" dirty="0">
              <a:solidFill>
                <a:srgbClr val="FFFFFF"/>
              </a:solidFill>
              <a:latin typeface="Arial"/>
              <a:cs typeface="Arial"/>
            </a:endParaRPr>
          </a:p>
        </p:txBody>
      </p:sp>
      <p:sp>
        <p:nvSpPr>
          <p:cNvPr id="18" name="Rounded Rectangle 17"/>
          <p:cNvSpPr/>
          <p:nvPr/>
        </p:nvSpPr>
        <p:spPr>
          <a:xfrm>
            <a:off x="2524402" y="4359600"/>
            <a:ext cx="1109750" cy="611863"/>
          </a:xfrm>
          <a:prstGeom prst="roundRect">
            <a:avLst/>
          </a:prstGeom>
          <a:solidFill>
            <a:srgbClr val="FF00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rgbClr val="FFFFFF"/>
                </a:solidFill>
                <a:latin typeface="Arial"/>
                <a:cs typeface="Arial"/>
              </a:rPr>
              <a:t>Veracity</a:t>
            </a:r>
            <a:endParaRPr lang="en-GB" sz="1400" dirty="0">
              <a:solidFill>
                <a:srgbClr val="FFFFFF"/>
              </a:solidFill>
              <a:latin typeface="Arial"/>
              <a:cs typeface="Arial"/>
            </a:endParaRPr>
          </a:p>
        </p:txBody>
      </p:sp>
      <p:sp>
        <p:nvSpPr>
          <p:cNvPr id="19" name="Rounded Rectangle 18"/>
          <p:cNvSpPr/>
          <p:nvPr/>
        </p:nvSpPr>
        <p:spPr>
          <a:xfrm>
            <a:off x="2524402" y="3452742"/>
            <a:ext cx="1109750" cy="611863"/>
          </a:xfrm>
          <a:prstGeom prst="roundRect">
            <a:avLst/>
          </a:prstGeom>
          <a:solidFill>
            <a:srgbClr val="FF00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rgbClr val="FFFFFF"/>
                </a:solidFill>
                <a:latin typeface="Arial"/>
                <a:cs typeface="Arial"/>
              </a:rPr>
              <a:t>Variety</a:t>
            </a:r>
            <a:endParaRPr lang="en-GB" sz="1400" dirty="0">
              <a:solidFill>
                <a:srgbClr val="FFFFFF"/>
              </a:solidFill>
              <a:latin typeface="Arial"/>
              <a:cs typeface="Arial"/>
            </a:endParaRPr>
          </a:p>
        </p:txBody>
      </p:sp>
      <p:sp>
        <p:nvSpPr>
          <p:cNvPr id="20" name="Rounded Rectangle 19"/>
          <p:cNvSpPr/>
          <p:nvPr/>
        </p:nvSpPr>
        <p:spPr>
          <a:xfrm>
            <a:off x="2524402" y="2543959"/>
            <a:ext cx="1109750" cy="611863"/>
          </a:xfrm>
          <a:prstGeom prst="roundRect">
            <a:avLst/>
          </a:prstGeom>
          <a:solidFill>
            <a:srgbClr val="FF008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rgbClr val="FFFFFF"/>
                </a:solidFill>
                <a:latin typeface="Arial"/>
                <a:cs typeface="Arial"/>
              </a:rPr>
              <a:t>Velocity</a:t>
            </a:r>
            <a:endParaRPr lang="en-GB" sz="1400" dirty="0">
              <a:solidFill>
                <a:srgbClr val="FFFFFF"/>
              </a:solidFill>
              <a:latin typeface="Arial"/>
              <a:cs typeface="Arial"/>
            </a:endParaRPr>
          </a:p>
        </p:txBody>
      </p:sp>
      <p:sp>
        <p:nvSpPr>
          <p:cNvPr id="22" name="Rectangle 21"/>
          <p:cNvSpPr/>
          <p:nvPr/>
        </p:nvSpPr>
        <p:spPr>
          <a:xfrm>
            <a:off x="4038314" y="1772816"/>
            <a:ext cx="1402528" cy="3108544"/>
          </a:xfrm>
          <a:prstGeom prst="rect">
            <a:avLst/>
          </a:prstGeom>
        </p:spPr>
        <p:txBody>
          <a:bodyPr wrap="square">
            <a:spAutoFit/>
          </a:bodyPr>
          <a:lstStyle/>
          <a:p>
            <a:pPr>
              <a:defRPr/>
            </a:pPr>
            <a:r>
              <a:rPr lang="en-GB" sz="1400" dirty="0">
                <a:solidFill>
                  <a:srgbClr val="FFFFFF"/>
                </a:solidFill>
                <a:latin typeface="Arial"/>
                <a:cs typeface="Arial"/>
              </a:rPr>
              <a:t>Analysing </a:t>
            </a:r>
          </a:p>
          <a:p>
            <a:pPr>
              <a:defRPr/>
            </a:pPr>
            <a:r>
              <a:rPr lang="en-GB" sz="1400" dirty="0">
                <a:solidFill>
                  <a:srgbClr val="FFFFFF"/>
                </a:solidFill>
                <a:latin typeface="Arial"/>
                <a:cs typeface="Arial"/>
              </a:rPr>
              <a:t>Big Data:</a:t>
            </a:r>
          </a:p>
          <a:p>
            <a:pPr>
              <a:defRPr/>
            </a:pPr>
            <a:endParaRPr lang="en-GB" sz="1400" dirty="0">
              <a:solidFill>
                <a:srgbClr val="FFFFFF"/>
              </a:solidFill>
              <a:latin typeface="Arial"/>
              <a:cs typeface="Arial"/>
            </a:endParaRPr>
          </a:p>
          <a:p>
            <a:pPr marL="342900" indent="-342900">
              <a:buFont typeface="Arial"/>
              <a:buChar char="•"/>
              <a:defRPr/>
            </a:pPr>
            <a:r>
              <a:rPr lang="en-GB" sz="1400" dirty="0">
                <a:solidFill>
                  <a:srgbClr val="FFFFFF"/>
                </a:solidFill>
                <a:latin typeface="Arial"/>
                <a:cs typeface="Arial"/>
              </a:rPr>
              <a:t>Text analytics</a:t>
            </a:r>
          </a:p>
          <a:p>
            <a:pPr marL="342900" indent="-342900">
              <a:buFont typeface="Arial"/>
              <a:buChar char="•"/>
              <a:defRPr/>
            </a:pPr>
            <a:r>
              <a:rPr lang="en-GB" sz="1400" dirty="0">
                <a:solidFill>
                  <a:srgbClr val="FFFFFF"/>
                </a:solidFill>
                <a:latin typeface="Arial"/>
                <a:cs typeface="Arial"/>
              </a:rPr>
              <a:t>Sentiment analysis</a:t>
            </a:r>
          </a:p>
          <a:p>
            <a:pPr marL="342900" indent="-342900">
              <a:buFont typeface="Arial"/>
              <a:buChar char="•"/>
              <a:defRPr/>
            </a:pPr>
            <a:r>
              <a:rPr lang="en-GB" sz="1400" dirty="0">
                <a:solidFill>
                  <a:srgbClr val="FFFFFF"/>
                </a:solidFill>
                <a:latin typeface="Arial"/>
                <a:cs typeface="Arial"/>
              </a:rPr>
              <a:t>Face recognition</a:t>
            </a:r>
          </a:p>
          <a:p>
            <a:pPr marL="342900" indent="-342900">
              <a:buFont typeface="Arial"/>
              <a:buChar char="•"/>
              <a:defRPr/>
            </a:pPr>
            <a:r>
              <a:rPr lang="en-GB" sz="1400" dirty="0">
                <a:solidFill>
                  <a:srgbClr val="FFFFFF"/>
                </a:solidFill>
                <a:latin typeface="Arial"/>
                <a:cs typeface="Arial"/>
              </a:rPr>
              <a:t>Voice analytics</a:t>
            </a:r>
          </a:p>
          <a:p>
            <a:pPr marL="342900" indent="-342900">
              <a:buFont typeface="Arial"/>
              <a:buChar char="•"/>
              <a:defRPr/>
            </a:pPr>
            <a:r>
              <a:rPr lang="en-GB" sz="1400" dirty="0">
                <a:solidFill>
                  <a:srgbClr val="FFFFFF"/>
                </a:solidFill>
                <a:latin typeface="Arial"/>
                <a:cs typeface="Arial"/>
              </a:rPr>
              <a:t>Movement analytics</a:t>
            </a:r>
          </a:p>
          <a:p>
            <a:pPr marL="342900" indent="-342900">
              <a:buFont typeface="Arial"/>
              <a:buChar char="•"/>
              <a:defRPr/>
            </a:pPr>
            <a:r>
              <a:rPr lang="en-GB" sz="1400" dirty="0">
                <a:solidFill>
                  <a:srgbClr val="FFFFFF"/>
                </a:solidFill>
                <a:latin typeface="Arial"/>
                <a:cs typeface="Arial"/>
              </a:rPr>
              <a:t>Etc.</a:t>
            </a:r>
          </a:p>
        </p:txBody>
      </p:sp>
      <p:sp>
        <p:nvSpPr>
          <p:cNvPr id="23" name="Rounded Rectangle 22"/>
          <p:cNvSpPr/>
          <p:nvPr/>
        </p:nvSpPr>
        <p:spPr>
          <a:xfrm>
            <a:off x="5982530" y="1268760"/>
            <a:ext cx="1109750" cy="4281037"/>
          </a:xfrm>
          <a:prstGeom prst="round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smtClean="0">
                <a:solidFill>
                  <a:srgbClr val="FFFFFF"/>
                </a:solidFill>
                <a:latin typeface="Arial"/>
                <a:cs typeface="Arial"/>
              </a:rPr>
              <a:t>Value</a:t>
            </a:r>
            <a:endParaRPr lang="en-GB" sz="1400" b="1" dirty="0">
              <a:solidFill>
                <a:srgbClr val="FFFFFF"/>
              </a:solidFill>
              <a:latin typeface="Arial"/>
              <a:cs typeface="Arial"/>
            </a:endParaRPr>
          </a:p>
        </p:txBody>
      </p:sp>
      <p:sp>
        <p:nvSpPr>
          <p:cNvPr id="24" name="Notched Right Arrow 23"/>
          <p:cNvSpPr/>
          <p:nvPr/>
        </p:nvSpPr>
        <p:spPr>
          <a:xfrm>
            <a:off x="725946" y="5229200"/>
            <a:ext cx="4896544" cy="360040"/>
          </a:xfrm>
          <a:prstGeom prst="notchedRightArrow">
            <a:avLst/>
          </a:prstGeom>
          <a:solidFill>
            <a:srgbClr val="FF008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Arial"/>
              <a:cs typeface="Arial"/>
            </a:endParaRPr>
          </a:p>
        </p:txBody>
      </p:sp>
      <p:sp>
        <p:nvSpPr>
          <p:cNvPr id="25" name="Notched Right Arrow 24"/>
          <p:cNvSpPr/>
          <p:nvPr/>
        </p:nvSpPr>
        <p:spPr>
          <a:xfrm>
            <a:off x="725946" y="1207672"/>
            <a:ext cx="4896544" cy="360040"/>
          </a:xfrm>
          <a:prstGeom prst="notchedRightArrow">
            <a:avLst/>
          </a:prstGeom>
          <a:solidFill>
            <a:srgbClr val="FF008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Arial"/>
              <a:cs typeface="Arial"/>
            </a:endParaRPr>
          </a:p>
        </p:txBody>
      </p:sp>
      <p:sp>
        <p:nvSpPr>
          <p:cNvPr id="2" name="Rectangle 1"/>
          <p:cNvSpPr/>
          <p:nvPr/>
        </p:nvSpPr>
        <p:spPr>
          <a:xfrm>
            <a:off x="395536" y="188640"/>
            <a:ext cx="7014711" cy="707886"/>
          </a:xfrm>
          <a:prstGeom prst="rect">
            <a:avLst/>
          </a:prstGeom>
        </p:spPr>
        <p:txBody>
          <a:bodyPr wrap="none">
            <a:spAutoFit/>
          </a:bodyPr>
          <a:lstStyle/>
          <a:p>
            <a:pPr lvl="0"/>
            <a:r>
              <a:rPr lang="en-GB" sz="4000" b="1" dirty="0">
                <a:solidFill>
                  <a:srgbClr val="FF0080"/>
                </a:solidFill>
                <a:latin typeface="Arial"/>
                <a:cs typeface="Arial"/>
              </a:rPr>
              <a:t>Turning Big Data into Value: </a:t>
            </a:r>
          </a:p>
        </p:txBody>
      </p:sp>
    </p:spTree>
    <p:extLst>
      <p:ext uri="{BB962C8B-B14F-4D97-AF65-F5344CB8AC3E}">
        <p14:creationId xmlns:p14="http://schemas.microsoft.com/office/powerpoint/2010/main" val="37239107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323528" y="188640"/>
            <a:ext cx="7632848" cy="6001643"/>
          </a:xfrm>
          <a:prstGeom prst="rect">
            <a:avLst/>
          </a:prstGeom>
        </p:spPr>
        <p:txBody>
          <a:bodyPr wrap="square">
            <a:spAutoFit/>
          </a:bodyPr>
          <a:lstStyle/>
          <a:p>
            <a:r>
              <a:rPr lang="en-GB" sz="2800" b="1" dirty="0" smtClean="0">
                <a:solidFill>
                  <a:srgbClr val="FFFFFF"/>
                </a:solidFill>
                <a:latin typeface="Arial"/>
                <a:cs typeface="Arial"/>
              </a:rPr>
              <a:t>How is Big Data actually used? Example 1</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Better understand and target customers: </a:t>
            </a:r>
            <a:endParaRPr lang="en-GB" sz="3200" b="1" dirty="0" smtClean="0">
              <a:solidFill>
                <a:srgbClr val="FF0080"/>
              </a:solidFill>
            </a:endParaRPr>
          </a:p>
          <a:p>
            <a:endParaRPr lang="en-GB" sz="800" b="1" dirty="0" smtClean="0">
              <a:solidFill>
                <a:srgbClr val="FF0080"/>
              </a:solidFill>
            </a:endParaRPr>
          </a:p>
          <a:p>
            <a:r>
              <a:rPr lang="en-GB" sz="2800" dirty="0" smtClean="0">
                <a:solidFill>
                  <a:srgbClr val="FFFFFF"/>
                </a:solidFill>
              </a:rPr>
              <a:t>To </a:t>
            </a:r>
            <a:r>
              <a:rPr lang="en-GB" sz="2800" dirty="0">
                <a:solidFill>
                  <a:srgbClr val="FFFFFF"/>
                </a:solidFill>
              </a:rPr>
              <a:t>better understand and target customers, companies expand their traditional data sets with social media data, browser, text analytics or sensor data to get a more complete picture of their customers. The big objective, in many cases, is to create predictive models. Using big data, Telecom companies can now better predict customer churn; retailers can predict what products will sell, and car insurance companies understand how well their customers actually drive. </a:t>
            </a:r>
          </a:p>
          <a:p>
            <a:endParaRPr lang="en-GB" sz="2800" dirty="0">
              <a:solidFill>
                <a:prstClr val="white"/>
              </a:solidFill>
              <a:latin typeface="Arial"/>
              <a:cs typeface="Arial"/>
            </a:endParaRPr>
          </a:p>
        </p:txBody>
      </p:sp>
    </p:spTree>
    <p:extLst>
      <p:ext uri="{BB962C8B-B14F-4D97-AF65-F5344CB8AC3E}">
        <p14:creationId xmlns:p14="http://schemas.microsoft.com/office/powerpoint/2010/main" val="11796546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323528" y="188640"/>
            <a:ext cx="7632848" cy="5632312"/>
          </a:xfrm>
          <a:prstGeom prst="rect">
            <a:avLst/>
          </a:prstGeom>
        </p:spPr>
        <p:txBody>
          <a:bodyPr wrap="square">
            <a:spAutoFit/>
          </a:bodyPr>
          <a:lstStyle/>
          <a:p>
            <a:r>
              <a:rPr lang="en-GB" sz="2800" b="1" dirty="0">
                <a:solidFill>
                  <a:srgbClr val="FFFFFF"/>
                </a:solidFill>
                <a:latin typeface="Arial"/>
                <a:cs typeface="Arial"/>
              </a:rPr>
              <a:t>How is Big Data actually used? </a:t>
            </a:r>
            <a:r>
              <a:rPr lang="en-GB" sz="2800" b="1" dirty="0" smtClean="0">
                <a:solidFill>
                  <a:srgbClr val="FFFFFF"/>
                </a:solidFill>
                <a:latin typeface="Arial"/>
                <a:cs typeface="Arial"/>
              </a:rPr>
              <a:t>Example 2</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Understand and Optimize Business Processes: </a:t>
            </a:r>
            <a:endParaRPr lang="en-GB" sz="3200" b="1" dirty="0" smtClean="0">
              <a:solidFill>
                <a:srgbClr val="FF0080"/>
              </a:solidFill>
            </a:endParaRPr>
          </a:p>
          <a:p>
            <a:endParaRPr lang="en-GB" sz="800" b="1" dirty="0" smtClean="0">
              <a:solidFill>
                <a:srgbClr val="FF0080"/>
              </a:solidFill>
            </a:endParaRPr>
          </a:p>
          <a:p>
            <a:r>
              <a:rPr lang="en-GB" sz="2800" dirty="0" smtClean="0">
                <a:solidFill>
                  <a:schemeClr val="bg1"/>
                </a:solidFill>
              </a:rPr>
              <a:t>Big </a:t>
            </a:r>
            <a:r>
              <a:rPr lang="en-GB" sz="2800" dirty="0">
                <a:solidFill>
                  <a:schemeClr val="bg1"/>
                </a:solidFill>
              </a:rPr>
              <a:t>data is also increasingly used to optimize business processes. Retailers are able to optimize their stock based on predictive models generated from social media data, web search trends and weather forecasts. Another example is supply chain or delivery route optimization using data from geographic positioning and radio frequency identification sensors.</a:t>
            </a:r>
          </a:p>
          <a:p>
            <a:endParaRPr lang="en-GB" sz="2800" dirty="0">
              <a:solidFill>
                <a:prstClr val="white"/>
              </a:solidFill>
              <a:latin typeface="Arial"/>
              <a:cs typeface="Arial"/>
            </a:endParaRPr>
          </a:p>
        </p:txBody>
      </p:sp>
    </p:spTree>
    <p:extLst>
      <p:ext uri="{BB962C8B-B14F-4D97-AF65-F5344CB8AC3E}">
        <p14:creationId xmlns:p14="http://schemas.microsoft.com/office/powerpoint/2010/main" val="8142887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323528" y="188640"/>
            <a:ext cx="7632848" cy="6432531"/>
          </a:xfrm>
          <a:prstGeom prst="rect">
            <a:avLst/>
          </a:prstGeom>
        </p:spPr>
        <p:txBody>
          <a:bodyPr wrap="square">
            <a:spAutoFit/>
          </a:bodyPr>
          <a:lstStyle/>
          <a:p>
            <a:r>
              <a:rPr lang="en-GB" sz="2800" b="1" dirty="0">
                <a:solidFill>
                  <a:srgbClr val="FFFFFF"/>
                </a:solidFill>
                <a:latin typeface="Arial"/>
                <a:cs typeface="Arial"/>
              </a:rPr>
              <a:t>How is Big Data actually used? </a:t>
            </a:r>
            <a:r>
              <a:rPr lang="en-GB" sz="2800" b="1" dirty="0" smtClean="0">
                <a:solidFill>
                  <a:srgbClr val="FFFFFF"/>
                </a:solidFill>
                <a:latin typeface="Arial"/>
                <a:cs typeface="Arial"/>
              </a:rPr>
              <a:t>Example 3</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Improving </a:t>
            </a:r>
            <a:r>
              <a:rPr lang="en-GB" sz="3200" b="1" dirty="0" smtClean="0">
                <a:solidFill>
                  <a:srgbClr val="FF0080"/>
                </a:solidFill>
              </a:rPr>
              <a:t>Health: </a:t>
            </a:r>
            <a:endParaRPr lang="en-GB" sz="3200" b="1" dirty="0" smtClean="0">
              <a:solidFill>
                <a:srgbClr val="FF0080"/>
              </a:solidFill>
              <a:latin typeface="Calibri"/>
            </a:endParaRPr>
          </a:p>
          <a:p>
            <a:endParaRPr lang="en-GB" sz="800" b="1" dirty="0" smtClean="0">
              <a:solidFill>
                <a:srgbClr val="FF0080"/>
              </a:solidFill>
              <a:latin typeface="Calibri"/>
            </a:endParaRPr>
          </a:p>
          <a:p>
            <a:r>
              <a:rPr lang="en-GB" sz="2800" dirty="0">
                <a:solidFill>
                  <a:srgbClr val="FFFFFF"/>
                </a:solidFill>
              </a:rPr>
              <a:t>The computing power of big data analytics enables us to find new cures and better understand and predict disease patterns. We can use all the data from smart watches and wearable devices to better understand links between lifestyles and diseases. Big data analytics also allow us to monitor and predict epidemics and disease outbreaks, simply by listening to what people are saying, i.e. “Feeling rubbish today - in bed with a cold” or searching </a:t>
            </a:r>
            <a:r>
              <a:rPr lang="en-GB" sz="2800" dirty="0" smtClean="0">
                <a:solidFill>
                  <a:srgbClr val="FFFFFF"/>
                </a:solidFill>
              </a:rPr>
              <a:t>  for </a:t>
            </a:r>
            <a:r>
              <a:rPr lang="en-GB" sz="2800" dirty="0">
                <a:solidFill>
                  <a:srgbClr val="FFFFFF"/>
                </a:solidFill>
              </a:rPr>
              <a:t>on the </a:t>
            </a:r>
            <a:r>
              <a:rPr lang="en-GB" sz="2800" dirty="0" smtClean="0">
                <a:solidFill>
                  <a:srgbClr val="FFFFFF"/>
                </a:solidFill>
              </a:rPr>
              <a:t>Internet, i.e. “cures for flu”.</a:t>
            </a:r>
            <a:endParaRPr lang="en-GB" sz="2800" dirty="0">
              <a:solidFill>
                <a:srgbClr val="FFFFFF"/>
              </a:solidFill>
            </a:endParaRPr>
          </a:p>
          <a:p>
            <a:r>
              <a:rPr lang="en-GB" sz="2800" dirty="0" smtClean="0">
                <a:solidFill>
                  <a:srgbClr val="FFFFFF"/>
                </a:solidFill>
                <a:latin typeface="Calibri"/>
              </a:rPr>
              <a:t> </a:t>
            </a:r>
            <a:endParaRPr lang="en-GB" sz="28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39703444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5" name="TextBox 4"/>
          <p:cNvSpPr txBox="1"/>
          <p:nvPr/>
        </p:nvSpPr>
        <p:spPr>
          <a:xfrm>
            <a:off x="395537" y="260648"/>
            <a:ext cx="7416824" cy="5078314"/>
          </a:xfrm>
          <a:prstGeom prst="rect">
            <a:avLst/>
          </a:prstGeom>
          <a:noFill/>
        </p:spPr>
        <p:txBody>
          <a:bodyPr wrap="square" rtlCol="0">
            <a:spAutoFit/>
          </a:bodyPr>
          <a:lstStyle/>
          <a:p>
            <a:r>
              <a:rPr lang="en-GB" sz="3600" dirty="0" smtClean="0">
                <a:solidFill>
                  <a:schemeClr val="bg1"/>
                </a:solidFill>
                <a:latin typeface="Arial"/>
                <a:cs typeface="Arial"/>
              </a:rPr>
              <a:t>There </a:t>
            </a:r>
            <a:r>
              <a:rPr lang="en-GB" sz="3600" dirty="0">
                <a:solidFill>
                  <a:schemeClr val="bg1"/>
                </a:solidFill>
                <a:latin typeface="Arial"/>
                <a:cs typeface="Arial"/>
              </a:rPr>
              <a:t>are some things that are </a:t>
            </a:r>
            <a:r>
              <a:rPr lang="en-GB" sz="3600" dirty="0">
                <a:solidFill>
                  <a:srgbClr val="FF0080"/>
                </a:solidFill>
                <a:latin typeface="Arial"/>
                <a:cs typeface="Arial"/>
              </a:rPr>
              <a:t>so big</a:t>
            </a:r>
            <a:r>
              <a:rPr lang="en-GB" sz="3600" dirty="0">
                <a:solidFill>
                  <a:schemeClr val="bg1"/>
                </a:solidFill>
                <a:latin typeface="Arial"/>
                <a:cs typeface="Arial"/>
              </a:rPr>
              <a:t> that they have implications for everyone, whether we want it or not. </a:t>
            </a:r>
          </a:p>
          <a:p>
            <a:endParaRPr lang="en-GB" sz="3600" dirty="0">
              <a:solidFill>
                <a:schemeClr val="bg1"/>
              </a:solidFill>
              <a:latin typeface="Arial"/>
              <a:cs typeface="Arial"/>
            </a:endParaRPr>
          </a:p>
          <a:p>
            <a:r>
              <a:rPr lang="en-GB" sz="3600" dirty="0">
                <a:solidFill>
                  <a:srgbClr val="FF0080"/>
                </a:solidFill>
                <a:latin typeface="Arial"/>
                <a:cs typeface="Arial"/>
              </a:rPr>
              <a:t>Big Data </a:t>
            </a:r>
            <a:r>
              <a:rPr lang="en-GB" sz="3600" dirty="0">
                <a:solidFill>
                  <a:schemeClr val="bg1"/>
                </a:solidFill>
                <a:latin typeface="Arial"/>
                <a:cs typeface="Arial"/>
              </a:rPr>
              <a:t>is one of those things, and is completely transforming the way we do business and is impacting most other parts of our lives. </a:t>
            </a:r>
          </a:p>
        </p:txBody>
      </p:sp>
    </p:spTree>
    <p:extLst>
      <p:ext uri="{BB962C8B-B14F-4D97-AF65-F5344CB8AC3E}">
        <p14:creationId xmlns:p14="http://schemas.microsoft.com/office/powerpoint/2010/main" val="17187217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539552" y="692696"/>
            <a:ext cx="7416824" cy="4278094"/>
          </a:xfrm>
          <a:prstGeom prst="rect">
            <a:avLst/>
          </a:prstGeom>
        </p:spPr>
        <p:txBody>
          <a:bodyPr wrap="square">
            <a:spAutoFit/>
          </a:bodyPr>
          <a:lstStyle/>
          <a:p>
            <a:r>
              <a:rPr lang="en-GB" sz="2800" b="1" dirty="0">
                <a:solidFill>
                  <a:srgbClr val="FFFFFF"/>
                </a:solidFill>
                <a:latin typeface="Arial"/>
                <a:cs typeface="Arial"/>
              </a:rPr>
              <a:t>How is Big Data actually used? </a:t>
            </a:r>
            <a:r>
              <a:rPr lang="en-GB" sz="2800" b="1" dirty="0" smtClean="0">
                <a:solidFill>
                  <a:srgbClr val="FFFFFF"/>
                </a:solidFill>
                <a:latin typeface="Arial"/>
                <a:cs typeface="Arial"/>
              </a:rPr>
              <a:t>Example 4</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Improving Security and Law </a:t>
            </a:r>
            <a:r>
              <a:rPr lang="en-GB" sz="3200" b="1" dirty="0" smtClean="0">
                <a:solidFill>
                  <a:srgbClr val="FF0080"/>
                </a:solidFill>
              </a:rPr>
              <a:t>Enforcement: </a:t>
            </a:r>
            <a:endParaRPr lang="en-GB" sz="3200" b="1" dirty="0" smtClean="0">
              <a:solidFill>
                <a:srgbClr val="FF0080"/>
              </a:solidFill>
              <a:latin typeface="Calibri"/>
            </a:endParaRPr>
          </a:p>
          <a:p>
            <a:endParaRPr lang="en-GB" sz="800" b="1" dirty="0" smtClean="0">
              <a:solidFill>
                <a:srgbClr val="FF0080"/>
              </a:solidFill>
              <a:latin typeface="Calibri"/>
            </a:endParaRPr>
          </a:p>
          <a:p>
            <a:r>
              <a:rPr lang="en-GB" sz="2800" dirty="0">
                <a:solidFill>
                  <a:srgbClr val="FFFFFF"/>
                </a:solidFill>
              </a:rPr>
              <a:t>Security services use big data analytics to foil terrorist plots and detect cyber attacks. Police forces use big data tools to catch criminals and even predict criminal activity and credit card companies use big data analytics it to detect fraudulent transactions.</a:t>
            </a:r>
          </a:p>
          <a:p>
            <a:endParaRPr lang="en-GB" sz="2800" dirty="0">
              <a:solidFill>
                <a:prstClr val="white"/>
              </a:solidFill>
              <a:latin typeface="Arial"/>
              <a:cs typeface="Arial"/>
            </a:endParaRPr>
          </a:p>
        </p:txBody>
      </p:sp>
    </p:spTree>
    <p:extLst>
      <p:ext uri="{BB962C8B-B14F-4D97-AF65-F5344CB8AC3E}">
        <p14:creationId xmlns:p14="http://schemas.microsoft.com/office/powerpoint/2010/main" val="20082970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323528" y="357618"/>
            <a:ext cx="7632848" cy="5447646"/>
          </a:xfrm>
          <a:prstGeom prst="rect">
            <a:avLst/>
          </a:prstGeom>
        </p:spPr>
        <p:txBody>
          <a:bodyPr wrap="square">
            <a:spAutoFit/>
          </a:bodyPr>
          <a:lstStyle/>
          <a:p>
            <a:r>
              <a:rPr lang="en-GB" sz="2800" b="1" dirty="0">
                <a:solidFill>
                  <a:srgbClr val="FFFFFF"/>
                </a:solidFill>
                <a:latin typeface="Arial"/>
                <a:cs typeface="Arial"/>
              </a:rPr>
              <a:t>How is Big Data actually used? </a:t>
            </a:r>
            <a:r>
              <a:rPr lang="en-GB" sz="2800" b="1" dirty="0" smtClean="0">
                <a:solidFill>
                  <a:srgbClr val="FFFFFF"/>
                </a:solidFill>
                <a:latin typeface="Arial"/>
                <a:cs typeface="Arial"/>
              </a:rPr>
              <a:t>Example 5</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Improving Sports Performance</a:t>
            </a:r>
            <a:r>
              <a:rPr lang="en-GB" sz="3200" b="1" dirty="0" smtClean="0">
                <a:solidFill>
                  <a:srgbClr val="FF0080"/>
                </a:solidFill>
              </a:rPr>
              <a:t>:</a:t>
            </a:r>
          </a:p>
          <a:p>
            <a:r>
              <a:rPr lang="en-GB" sz="2800" dirty="0">
                <a:solidFill>
                  <a:srgbClr val="FFFFFF"/>
                </a:solidFill>
              </a:rPr>
              <a:t>Most elite sports have now embraced big data analytics. Many use video analytics to track the performance of every player in a football or baseball game, sensor technology is built into sports equipment such as basket balls or golf clubs, and many elite sports teams track athletes outside of the sporting environment – using smart technology to track nutrition and sleep, as well as social media conversations to monitor emotional wellbeing</a:t>
            </a:r>
            <a:r>
              <a:rPr lang="en-GB" sz="2800" dirty="0" smtClean="0">
                <a:solidFill>
                  <a:srgbClr val="FFFFFF"/>
                </a:solidFill>
              </a:rPr>
              <a:t>.</a:t>
            </a:r>
            <a:endParaRPr lang="en-GB" sz="2800" dirty="0">
              <a:solidFill>
                <a:srgbClr val="FFFFFF"/>
              </a:solidFill>
            </a:endParaRPr>
          </a:p>
        </p:txBody>
      </p:sp>
    </p:spTree>
    <p:extLst>
      <p:ext uri="{BB962C8B-B14F-4D97-AF65-F5344CB8AC3E}">
        <p14:creationId xmlns:p14="http://schemas.microsoft.com/office/powerpoint/2010/main" val="39703444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323528" y="188640"/>
            <a:ext cx="7632848" cy="5755423"/>
          </a:xfrm>
          <a:prstGeom prst="rect">
            <a:avLst/>
          </a:prstGeom>
        </p:spPr>
        <p:txBody>
          <a:bodyPr wrap="square">
            <a:spAutoFit/>
          </a:bodyPr>
          <a:lstStyle/>
          <a:p>
            <a:r>
              <a:rPr lang="en-GB" sz="2800" b="1" dirty="0">
                <a:solidFill>
                  <a:srgbClr val="FFFFFF"/>
                </a:solidFill>
                <a:latin typeface="Arial"/>
                <a:cs typeface="Arial"/>
              </a:rPr>
              <a:t>How is Big Data actually used? </a:t>
            </a:r>
            <a:r>
              <a:rPr lang="en-GB" sz="2800" b="1" dirty="0" smtClean="0">
                <a:solidFill>
                  <a:srgbClr val="FFFFFF"/>
                </a:solidFill>
                <a:latin typeface="Arial"/>
                <a:cs typeface="Arial"/>
              </a:rPr>
              <a:t>Example 6</a:t>
            </a:r>
            <a:endParaRPr lang="en-GB" sz="2800" b="1" dirty="0">
              <a:solidFill>
                <a:srgbClr val="FFFFFF"/>
              </a:solidFill>
              <a:latin typeface="Arial"/>
              <a:cs typeface="Arial"/>
            </a:endParaRPr>
          </a:p>
          <a:p>
            <a:endParaRPr lang="en-GB" sz="800" b="1" dirty="0" smtClean="0">
              <a:solidFill>
                <a:srgbClr val="FF0080"/>
              </a:solidFill>
              <a:latin typeface="Arial"/>
              <a:cs typeface="Arial"/>
            </a:endParaRPr>
          </a:p>
          <a:p>
            <a:r>
              <a:rPr lang="en-GB" sz="3200" b="1" dirty="0">
                <a:solidFill>
                  <a:srgbClr val="FF0080"/>
                </a:solidFill>
              </a:rPr>
              <a:t>Improving and Optimizing Cities and </a:t>
            </a:r>
            <a:r>
              <a:rPr lang="en-GB" sz="3200" b="1" dirty="0" smtClean="0">
                <a:solidFill>
                  <a:srgbClr val="FF0080"/>
                </a:solidFill>
              </a:rPr>
              <a:t>Countries</a:t>
            </a:r>
            <a:r>
              <a:rPr lang="en-GB" sz="3200" b="1" dirty="0" smtClean="0">
                <a:solidFill>
                  <a:srgbClr val="FF0080"/>
                </a:solidFill>
                <a:latin typeface="Calibri"/>
              </a:rPr>
              <a:t>: </a:t>
            </a:r>
            <a:endParaRPr lang="en-GB" sz="3200" b="1" dirty="0" smtClean="0">
              <a:solidFill>
                <a:srgbClr val="FF0080"/>
              </a:solidFill>
              <a:latin typeface="Calibri"/>
            </a:endParaRPr>
          </a:p>
          <a:p>
            <a:endParaRPr lang="en-GB" sz="800" b="1" dirty="0" smtClean="0">
              <a:solidFill>
                <a:srgbClr val="FF0080"/>
              </a:solidFill>
              <a:latin typeface="Calibri"/>
            </a:endParaRPr>
          </a:p>
          <a:p>
            <a:r>
              <a:rPr lang="en-GB" sz="2600" dirty="0">
                <a:solidFill>
                  <a:srgbClr val="FFFFFF"/>
                </a:solidFill>
              </a:rPr>
              <a:t>Big data is used to improve many aspects of our cities and countries. For example, it allows cities to optimize traffic flows based on real time traffic information as well as social media and weather data. A number of cities are currently using big data analytics with the aim of turning themselves into Smart Cities, where the transport infrastructure and utility processes are all joined up. Where a bus would wait for a delayed train and where traffic signals predict traffic volumes and operate to minimize jams</a:t>
            </a:r>
            <a:r>
              <a:rPr lang="en-GB" sz="2600" dirty="0" smtClean="0">
                <a:solidFill>
                  <a:srgbClr val="FFFFFF"/>
                </a:solidFill>
              </a:rPr>
              <a:t>.</a:t>
            </a:r>
            <a:endParaRPr lang="en-GB" sz="2600" dirty="0">
              <a:solidFill>
                <a:srgbClr val="FFFFFF"/>
              </a:solidFill>
            </a:endParaRPr>
          </a:p>
        </p:txBody>
      </p:sp>
    </p:spTree>
    <p:extLst>
      <p:ext uri="{BB962C8B-B14F-4D97-AF65-F5344CB8AC3E}">
        <p14:creationId xmlns:p14="http://schemas.microsoft.com/office/powerpoint/2010/main" val="2008297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404664"/>
            <a:ext cx="7272808" cy="6186309"/>
          </a:xfrm>
          <a:prstGeom prst="rect">
            <a:avLst/>
          </a:prstGeom>
        </p:spPr>
        <p:txBody>
          <a:bodyPr wrap="square">
            <a:spAutoFit/>
          </a:bodyPr>
          <a:lstStyle/>
          <a:p>
            <a:r>
              <a:rPr lang="en-GB" sz="4000" b="1" dirty="0" smtClean="0">
                <a:solidFill>
                  <a:srgbClr val="FF0080"/>
                </a:solidFill>
                <a:latin typeface="Arial"/>
                <a:cs typeface="Arial"/>
              </a:rPr>
              <a:t>But the applications of Big Data are endless!</a:t>
            </a:r>
            <a:endParaRPr lang="en-GB" sz="4000" b="1" dirty="0">
              <a:solidFill>
                <a:srgbClr val="FF0080"/>
              </a:solidFill>
              <a:latin typeface="Arial"/>
              <a:cs typeface="Arial"/>
            </a:endParaRPr>
          </a:p>
          <a:p>
            <a:endParaRPr lang="en-GB" sz="800" b="1" dirty="0" smtClean="0">
              <a:solidFill>
                <a:srgbClr val="FF0080"/>
              </a:solidFill>
              <a:latin typeface="Arial"/>
              <a:cs typeface="Arial"/>
            </a:endParaRPr>
          </a:p>
          <a:p>
            <a:r>
              <a:rPr lang="en-GB" sz="3200" dirty="0">
                <a:solidFill>
                  <a:srgbClr val="FFFFFF"/>
                </a:solidFill>
              </a:rPr>
              <a:t>C</a:t>
            </a:r>
            <a:r>
              <a:rPr lang="en-GB" sz="3200" dirty="0" smtClean="0">
                <a:solidFill>
                  <a:srgbClr val="FFFFFF"/>
                </a:solidFill>
              </a:rPr>
              <a:t>urrently we are only seeing </a:t>
            </a:r>
            <a:r>
              <a:rPr lang="en-GB" sz="3200" dirty="0">
                <a:solidFill>
                  <a:srgbClr val="FFFFFF"/>
                </a:solidFill>
              </a:rPr>
              <a:t>the beginnings of a transformation into a big data economy. </a:t>
            </a:r>
            <a:endParaRPr lang="en-GB" sz="3200" dirty="0" smtClean="0">
              <a:solidFill>
                <a:srgbClr val="FFFFFF"/>
              </a:solidFill>
            </a:endParaRPr>
          </a:p>
          <a:p>
            <a:endParaRPr lang="en-GB" sz="3200" dirty="0">
              <a:solidFill>
                <a:srgbClr val="FFFFFF"/>
              </a:solidFill>
            </a:endParaRPr>
          </a:p>
          <a:p>
            <a:r>
              <a:rPr lang="en-GB" sz="3200" dirty="0">
                <a:solidFill>
                  <a:srgbClr val="FFFFFF"/>
                </a:solidFill>
              </a:rPr>
              <a:t>Any business that doesn’t </a:t>
            </a:r>
            <a:r>
              <a:rPr lang="en-GB" sz="3200" dirty="0">
                <a:solidFill>
                  <a:srgbClr val="FF0080"/>
                </a:solidFill>
              </a:rPr>
              <a:t>seriously</a:t>
            </a:r>
            <a:r>
              <a:rPr lang="en-GB" sz="3200" dirty="0">
                <a:solidFill>
                  <a:srgbClr val="FFFFFF"/>
                </a:solidFill>
              </a:rPr>
              <a:t> consider the implications of Big Data runs the risk of being left </a:t>
            </a:r>
            <a:r>
              <a:rPr lang="en-GB" sz="3200" dirty="0" smtClean="0">
                <a:solidFill>
                  <a:srgbClr val="FFFFFF"/>
                </a:solidFill>
              </a:rPr>
              <a:t>behind.</a:t>
            </a:r>
          </a:p>
          <a:p>
            <a:endParaRPr lang="en-GB" sz="2800" dirty="0">
              <a:solidFill>
                <a:srgbClr val="FFFFFF"/>
              </a:solidFill>
            </a:endParaRPr>
          </a:p>
          <a:p>
            <a:r>
              <a:rPr lang="en-GB" sz="2800" dirty="0" smtClean="0">
                <a:solidFill>
                  <a:srgbClr val="FFFFFF"/>
                </a:solidFill>
                <a:latin typeface="Calibri"/>
              </a:rPr>
              <a:t>.</a:t>
            </a:r>
            <a:endParaRPr lang="en-GB" sz="28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11796546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a:hlinkClick r:id="rId3"/>
          </p:cNvPr>
          <p:cNvSpPr/>
          <p:nvPr/>
        </p:nvSpPr>
        <p:spPr>
          <a:xfrm>
            <a:off x="4499992" y="1628800"/>
            <a:ext cx="4392488" cy="4608512"/>
          </a:xfrm>
          <a:prstGeom prst="ellipse">
            <a:avLst/>
          </a:prstGeom>
          <a:no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4095F"/>
              </a:solidFill>
            </a:endParaRPr>
          </a:p>
        </p:txBody>
      </p:sp>
    </p:spTree>
    <p:extLst>
      <p:ext uri="{BB962C8B-B14F-4D97-AF65-F5344CB8AC3E}">
        <p14:creationId xmlns:p14="http://schemas.microsoft.com/office/powerpoint/2010/main" val="19203547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Oval 5">
            <a:hlinkClick r:id="rId3"/>
          </p:cNvPr>
          <p:cNvSpPr/>
          <p:nvPr/>
        </p:nvSpPr>
        <p:spPr>
          <a:xfrm>
            <a:off x="2771800" y="5229312"/>
            <a:ext cx="1008000" cy="1008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7" name="Oval 6">
            <a:hlinkClick r:id="rId4"/>
          </p:cNvPr>
          <p:cNvSpPr/>
          <p:nvPr/>
        </p:nvSpPr>
        <p:spPr>
          <a:xfrm>
            <a:off x="1475656" y="5229312"/>
            <a:ext cx="1008000" cy="1008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8" name="Oval 7">
            <a:hlinkClick r:id="rId5"/>
          </p:cNvPr>
          <p:cNvSpPr/>
          <p:nvPr/>
        </p:nvSpPr>
        <p:spPr>
          <a:xfrm>
            <a:off x="4067944" y="5229312"/>
            <a:ext cx="1008000" cy="1008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9" name="Oval 8">
            <a:hlinkClick r:id="rId6"/>
          </p:cNvPr>
          <p:cNvSpPr/>
          <p:nvPr/>
        </p:nvSpPr>
        <p:spPr>
          <a:xfrm>
            <a:off x="5364088" y="5229312"/>
            <a:ext cx="1008000" cy="1008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10" name="Oval 9">
            <a:hlinkClick r:id="rId7"/>
          </p:cNvPr>
          <p:cNvSpPr/>
          <p:nvPr/>
        </p:nvSpPr>
        <p:spPr>
          <a:xfrm>
            <a:off x="6660232" y="5226964"/>
            <a:ext cx="1008000" cy="1008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endParaRPr>
          </a:p>
        </p:txBody>
      </p:sp>
      <p:sp>
        <p:nvSpPr>
          <p:cNvPr id="2" name="Rounded Rectangle 1">
            <a:hlinkClick r:id="rId8"/>
          </p:cNvPr>
          <p:cNvSpPr/>
          <p:nvPr/>
        </p:nvSpPr>
        <p:spPr>
          <a:xfrm>
            <a:off x="5004048" y="4437112"/>
            <a:ext cx="2304256" cy="28803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9"/>
          </p:cNvPr>
          <p:cNvSpPr/>
          <p:nvPr/>
        </p:nvSpPr>
        <p:spPr>
          <a:xfrm>
            <a:off x="1763688" y="4437112"/>
            <a:ext cx="2304256" cy="28803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85143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5" name="Rectangle 4"/>
          <p:cNvSpPr/>
          <p:nvPr/>
        </p:nvSpPr>
        <p:spPr>
          <a:xfrm>
            <a:off x="539552" y="476672"/>
            <a:ext cx="7344816" cy="5078314"/>
          </a:xfrm>
          <a:prstGeom prst="rect">
            <a:avLst/>
          </a:prstGeom>
        </p:spPr>
        <p:txBody>
          <a:bodyPr wrap="square">
            <a:spAutoFit/>
          </a:bodyPr>
          <a:lstStyle/>
          <a:p>
            <a:r>
              <a:rPr lang="en-GB" sz="3600" dirty="0" smtClean="0">
                <a:solidFill>
                  <a:srgbClr val="FFFFFF"/>
                </a:solidFill>
                <a:latin typeface="Arial"/>
                <a:cs typeface="Arial"/>
              </a:rPr>
              <a:t>The basic idea behind the phrase </a:t>
            </a:r>
            <a:r>
              <a:rPr lang="en-GB" sz="3600" dirty="0" smtClean="0">
                <a:solidFill>
                  <a:srgbClr val="FF0080"/>
                </a:solidFill>
                <a:latin typeface="Arial"/>
                <a:cs typeface="Arial"/>
              </a:rPr>
              <a:t>'Big Data' </a:t>
            </a:r>
            <a:r>
              <a:rPr lang="en-GB" sz="3600" dirty="0" smtClean="0">
                <a:solidFill>
                  <a:srgbClr val="FFFFFF"/>
                </a:solidFill>
                <a:latin typeface="Arial"/>
                <a:cs typeface="Arial"/>
              </a:rPr>
              <a:t>is that everything we do is increasingly leaving a digital trace (or data), which we (and others) can use and analyse.</a:t>
            </a:r>
          </a:p>
          <a:p>
            <a:endParaRPr lang="en-GB" sz="3600" dirty="0" smtClean="0">
              <a:solidFill>
                <a:srgbClr val="FFFFFF"/>
              </a:solidFill>
              <a:latin typeface="Arial"/>
              <a:cs typeface="Arial"/>
            </a:endParaRPr>
          </a:p>
          <a:p>
            <a:r>
              <a:rPr lang="en-GB" sz="3600" dirty="0" smtClean="0">
                <a:solidFill>
                  <a:srgbClr val="FFFFFF"/>
                </a:solidFill>
                <a:latin typeface="Arial"/>
                <a:cs typeface="Arial"/>
              </a:rPr>
              <a:t>Big Data therefore refers to our ability to make use of the ever-increasing volumes of data. </a:t>
            </a:r>
          </a:p>
        </p:txBody>
      </p:sp>
    </p:spTree>
    <p:extLst>
      <p:ext uri="{BB962C8B-B14F-4D97-AF65-F5344CB8AC3E}">
        <p14:creationId xmlns:p14="http://schemas.microsoft.com/office/powerpoint/2010/main" val="3597441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4"/>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pic>
        <p:nvPicPr>
          <p:cNvPr id="6" name="Picture 5"/>
          <p:cNvPicPr>
            <a:picLocks noChangeAspect="1"/>
          </p:cNvPicPr>
          <p:nvPr/>
        </p:nvPicPr>
        <p:blipFill>
          <a:blip r:embed="rId5"/>
          <a:stretch>
            <a:fillRect/>
          </a:stretch>
        </p:blipFill>
        <p:spPr>
          <a:xfrm>
            <a:off x="899592" y="829228"/>
            <a:ext cx="6647347" cy="4976036"/>
          </a:xfrm>
          <a:prstGeom prst="rect">
            <a:avLst/>
          </a:prstGeom>
        </p:spPr>
      </p:pic>
      <p:grpSp>
        <p:nvGrpSpPr>
          <p:cNvPr id="7" name="Group 12"/>
          <p:cNvGrpSpPr>
            <a:grpSpLocks/>
          </p:cNvGrpSpPr>
          <p:nvPr>
            <p:custDataLst>
              <p:tags r:id="rId1"/>
            </p:custDataLst>
          </p:nvPr>
        </p:nvGrpSpPr>
        <p:grpSpPr bwMode="auto">
          <a:xfrm>
            <a:off x="107504" y="116632"/>
            <a:ext cx="4608512" cy="3073360"/>
            <a:chOff x="676" y="961"/>
            <a:chExt cx="4491" cy="3175"/>
          </a:xfrm>
          <a:solidFill>
            <a:srgbClr val="FF0080"/>
          </a:solidFill>
        </p:grpSpPr>
        <p:sp>
          <p:nvSpPr>
            <p:cNvPr id="8" name="PubRRectCallout"/>
            <p:cNvSpPr>
              <a:spLocks noEditPoints="1" noChangeArrowheads="1"/>
            </p:cNvSpPr>
            <p:nvPr/>
          </p:nvSpPr>
          <p:spPr bwMode="auto">
            <a:xfrm>
              <a:off x="676" y="961"/>
              <a:ext cx="4491" cy="3175"/>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grpFill/>
            <a:ln>
              <a:headEnd/>
              <a:tailEnd/>
            </a:ln>
          </p:spPr>
          <p:style>
            <a:lnRef idx="0">
              <a:schemeClr val="accent3"/>
            </a:lnRef>
            <a:fillRef idx="3">
              <a:schemeClr val="accent3"/>
            </a:fillRef>
            <a:effectRef idx="3">
              <a:schemeClr val="accent3"/>
            </a:effectRef>
            <a:fontRef idx="minor">
              <a:schemeClr val="lt1"/>
            </a:fontRef>
          </p:style>
          <p:txBody>
            <a:bodyPr/>
            <a:lstStyle/>
            <a:p>
              <a:pPr>
                <a:defRPr/>
              </a:pPr>
              <a:endParaRPr lang="en-GB" sz="2000">
                <a:cs typeface="+mn-cs"/>
              </a:endParaRPr>
            </a:p>
          </p:txBody>
        </p:sp>
        <p:sp>
          <p:nvSpPr>
            <p:cNvPr id="9" name="Text Box 3"/>
            <p:cNvSpPr txBox="1">
              <a:spLocks noChangeArrowheads="1"/>
            </p:cNvSpPr>
            <p:nvPr/>
          </p:nvSpPr>
          <p:spPr bwMode="auto">
            <a:xfrm>
              <a:off x="788" y="1050"/>
              <a:ext cx="4360" cy="1722"/>
            </a:xfrm>
            <a:prstGeom prst="rect">
              <a:avLst/>
            </a:prstGeom>
            <a:grpFill/>
            <a:ln w="12700">
              <a:noFill/>
              <a:miter lim="800000"/>
              <a:headEnd type="none" w="sm" len="sm"/>
              <a:tailEnd type="none" w="sm" len="sm"/>
            </a:ln>
          </p:spPr>
          <p:txBody>
            <a:bodyPr wrap="square" lIns="63500" tIns="63500" rIns="63500" bIns="63500">
              <a:spAutoFit/>
            </a:bodyPr>
            <a:lstStyle/>
            <a:p>
              <a:r>
                <a:rPr lang="en-GB" sz="2000" b="1" dirty="0" smtClean="0">
                  <a:solidFill>
                    <a:schemeClr val="bg1"/>
                  </a:solidFill>
                  <a:latin typeface="Arial"/>
                  <a:cs typeface="Arial"/>
                </a:rPr>
                <a:t>From the dawn of civilization until 2003, humankind generated five </a:t>
              </a:r>
              <a:r>
                <a:rPr lang="en-GB" sz="2000" b="1" dirty="0" err="1" smtClean="0">
                  <a:solidFill>
                    <a:schemeClr val="bg1"/>
                  </a:solidFill>
                  <a:latin typeface="Arial"/>
                  <a:cs typeface="Arial"/>
                </a:rPr>
                <a:t>exabytes</a:t>
              </a:r>
              <a:r>
                <a:rPr lang="en-GB" sz="2000" b="1" dirty="0" smtClean="0">
                  <a:solidFill>
                    <a:schemeClr val="bg1"/>
                  </a:solidFill>
                  <a:latin typeface="Arial"/>
                  <a:cs typeface="Arial"/>
                </a:rPr>
                <a:t> of data. Now we produce five </a:t>
              </a:r>
              <a:r>
                <a:rPr lang="en-GB" sz="2000" b="1" dirty="0" err="1" smtClean="0">
                  <a:solidFill>
                    <a:schemeClr val="bg1"/>
                  </a:solidFill>
                  <a:latin typeface="Arial"/>
                  <a:cs typeface="Arial"/>
                </a:rPr>
                <a:t>exabytes</a:t>
              </a:r>
              <a:r>
                <a:rPr lang="en-GB" sz="2000" b="1" dirty="0" smtClean="0">
                  <a:solidFill>
                    <a:schemeClr val="bg1"/>
                  </a:solidFill>
                  <a:latin typeface="Arial"/>
                  <a:cs typeface="Arial"/>
                </a:rPr>
                <a:t> every two days…and the pace is accelerating.</a:t>
              </a:r>
              <a:endParaRPr lang="en-GB" sz="2000" b="1" dirty="0">
                <a:solidFill>
                  <a:schemeClr val="bg1"/>
                </a:solidFill>
                <a:latin typeface="Arial"/>
                <a:cs typeface="Arial"/>
              </a:endParaRPr>
            </a:p>
          </p:txBody>
        </p:sp>
        <p:sp>
          <p:nvSpPr>
            <p:cNvPr id="10" name="Text Box 4"/>
            <p:cNvSpPr txBox="1">
              <a:spLocks noChangeArrowheads="1"/>
            </p:cNvSpPr>
            <p:nvPr/>
          </p:nvSpPr>
          <p:spPr bwMode="auto">
            <a:xfrm>
              <a:off x="1992" y="2746"/>
              <a:ext cx="2879" cy="656"/>
            </a:xfrm>
            <a:prstGeom prst="rect">
              <a:avLst/>
            </a:prstGeom>
            <a:grpFill/>
            <a:ln w="12700">
              <a:noFill/>
              <a:miter lim="800000"/>
              <a:headEnd type="none" w="sm" len="sm"/>
              <a:tailEnd type="none" w="sm" len="sm"/>
            </a:ln>
          </p:spPr>
          <p:txBody>
            <a:bodyPr lIns="63500" tIns="63500" rIns="63500" bIns="63500"/>
            <a:lstStyle/>
            <a:p>
              <a:pPr marL="573088" indent="-573088"/>
              <a:r>
                <a:rPr lang="en-GB" sz="1600" b="1" dirty="0" smtClean="0">
                  <a:solidFill>
                    <a:schemeClr val="bg1"/>
                  </a:solidFill>
                  <a:latin typeface="Arial"/>
                  <a:cs typeface="Arial"/>
                </a:rPr>
                <a:t>Eric Schmidt,</a:t>
              </a:r>
              <a:endParaRPr lang="en-GB" sz="1600" b="1" dirty="0">
                <a:solidFill>
                  <a:schemeClr val="bg1"/>
                </a:solidFill>
                <a:latin typeface="Arial"/>
                <a:cs typeface="Arial"/>
              </a:endParaRPr>
            </a:p>
            <a:p>
              <a:pPr marL="573088" indent="-573088"/>
              <a:r>
                <a:rPr lang="en-GB" sz="1600" b="1" i="1" dirty="0" smtClean="0">
                  <a:solidFill>
                    <a:schemeClr val="bg1"/>
                  </a:solidFill>
                  <a:latin typeface="Arial"/>
                  <a:cs typeface="Arial"/>
                </a:rPr>
                <a:t>Executive Chairman, Google</a:t>
              </a:r>
              <a:endParaRPr lang="en-GB" sz="1600" b="1" dirty="0">
                <a:solidFill>
                  <a:schemeClr val="bg1"/>
                </a:solidFill>
                <a:latin typeface="Arial"/>
                <a:cs typeface="Arial"/>
              </a:endParaRPr>
            </a:p>
          </p:txBody>
        </p:sp>
      </p:grpSp>
    </p:spTree>
    <p:extLst>
      <p:ext uri="{BB962C8B-B14F-4D97-AF65-F5344CB8AC3E}">
        <p14:creationId xmlns:p14="http://schemas.microsoft.com/office/powerpoint/2010/main" val="3634558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16968"/>
            <a:ext cx="7488832" cy="5632312"/>
          </a:xfrm>
          <a:prstGeom prst="rect">
            <a:avLst/>
          </a:prstGeom>
        </p:spPr>
        <p:txBody>
          <a:bodyPr wrap="square">
            <a:spAutoFit/>
          </a:bodyPr>
          <a:lstStyle/>
          <a:p>
            <a:r>
              <a:rPr lang="en-GB" sz="4400" b="1" dirty="0" smtClean="0">
                <a:solidFill>
                  <a:srgbClr val="FF0080"/>
                </a:solidFill>
                <a:latin typeface="Arial"/>
                <a:cs typeface="Arial"/>
              </a:rPr>
              <a:t>Activity Data</a:t>
            </a:r>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smtClean="0">
                <a:solidFill>
                  <a:prstClr val="white"/>
                </a:solidFill>
                <a:latin typeface="Arial"/>
                <a:cs typeface="Arial"/>
              </a:rPr>
              <a:t>Simple activities like listening to music or reading a book are now generating data. Digital music players and eBooks collect data on our activities. Your smart phone collects data on how you use it and your web browser collects information on what you are searching for. Your credit card company collects data on where you shop and your shop collects data on what you buy. </a:t>
            </a:r>
            <a:r>
              <a:rPr lang="en-GB" sz="2800" dirty="0" smtClean="0">
                <a:solidFill>
                  <a:prstClr val="white"/>
                </a:solidFill>
                <a:latin typeface="Arial"/>
                <a:cs typeface="Arial"/>
              </a:rPr>
              <a:t>It is hard to imagine any activity that does not </a:t>
            </a:r>
            <a:r>
              <a:rPr lang="en-GB" sz="2800" dirty="0" smtClean="0">
                <a:solidFill>
                  <a:prstClr val="white"/>
                </a:solidFill>
                <a:latin typeface="Arial"/>
                <a:cs typeface="Arial"/>
              </a:rPr>
              <a:t>  generate </a:t>
            </a:r>
            <a:r>
              <a:rPr lang="en-GB" sz="2800" dirty="0" smtClean="0">
                <a:solidFill>
                  <a:prstClr val="white"/>
                </a:solidFill>
                <a:latin typeface="Arial"/>
                <a:cs typeface="Arial"/>
              </a:rPr>
              <a:t>data.</a:t>
            </a:r>
            <a:endParaRPr lang="en-GB" sz="2800" dirty="0">
              <a:solidFill>
                <a:prstClr val="white"/>
              </a:solidFill>
              <a:latin typeface="Arial"/>
              <a:cs typeface="Arial"/>
            </a:endParaRPr>
          </a:p>
        </p:txBody>
      </p:sp>
    </p:spTree>
    <p:extLst>
      <p:ext uri="{BB962C8B-B14F-4D97-AF65-F5344CB8AC3E}">
        <p14:creationId xmlns:p14="http://schemas.microsoft.com/office/powerpoint/2010/main" val="12444834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542285"/>
            <a:ext cx="7056784" cy="5262979"/>
          </a:xfrm>
          <a:prstGeom prst="rect">
            <a:avLst/>
          </a:prstGeom>
        </p:spPr>
        <p:txBody>
          <a:bodyPr wrap="square">
            <a:spAutoFit/>
          </a:bodyPr>
          <a:lstStyle/>
          <a:p>
            <a:r>
              <a:rPr lang="en-GB" sz="4400" b="1" dirty="0">
                <a:solidFill>
                  <a:srgbClr val="FF0080"/>
                </a:solidFill>
                <a:latin typeface="Arial"/>
                <a:cs typeface="Arial"/>
              </a:rPr>
              <a:t>Conversation </a:t>
            </a:r>
            <a:r>
              <a:rPr lang="en-GB" sz="4400" b="1" dirty="0" smtClean="0">
                <a:solidFill>
                  <a:srgbClr val="FF0080"/>
                </a:solidFill>
                <a:latin typeface="Arial"/>
                <a:cs typeface="Arial"/>
              </a:rPr>
              <a:t>Data</a:t>
            </a:r>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3200" dirty="0" smtClean="0">
                <a:solidFill>
                  <a:srgbClr val="FFFFFF"/>
                </a:solidFill>
              </a:rPr>
              <a:t>Our </a:t>
            </a:r>
            <a:r>
              <a:rPr lang="en-GB" sz="3200" dirty="0">
                <a:solidFill>
                  <a:srgbClr val="FFFFFF"/>
                </a:solidFill>
              </a:rPr>
              <a:t>conversations are now digitally recorded. It all started with emails but nowadays most of our conversations leave a digital trail. Just think of all the conversations we have on social media sites like Facebook or Twitter. Even many of our phone conversations are now digitally recorded. </a:t>
            </a:r>
          </a:p>
          <a:p>
            <a:endParaRPr lang="en-GB" sz="2800" dirty="0">
              <a:solidFill>
                <a:schemeClr val="bg1"/>
              </a:solidFill>
              <a:latin typeface="Arial"/>
              <a:cs typeface="Arial"/>
            </a:endParaRPr>
          </a:p>
        </p:txBody>
      </p:sp>
    </p:spTree>
    <p:extLst>
      <p:ext uri="{BB962C8B-B14F-4D97-AF65-F5344CB8AC3E}">
        <p14:creationId xmlns:p14="http://schemas.microsoft.com/office/powerpoint/2010/main" val="20318458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416824" cy="5940087"/>
          </a:xfrm>
          <a:prstGeom prst="rect">
            <a:avLst/>
          </a:prstGeom>
        </p:spPr>
        <p:txBody>
          <a:bodyPr wrap="square">
            <a:spAutoFit/>
          </a:bodyPr>
          <a:lstStyle/>
          <a:p>
            <a:r>
              <a:rPr lang="en-GB" sz="4400" b="1" dirty="0">
                <a:solidFill>
                  <a:srgbClr val="FF0080"/>
                </a:solidFill>
                <a:latin typeface="Arial"/>
                <a:cs typeface="Arial"/>
              </a:rPr>
              <a:t>Photo and Video Image </a:t>
            </a:r>
            <a:r>
              <a:rPr lang="en-GB" sz="4400" b="1" dirty="0" smtClean="0">
                <a:solidFill>
                  <a:srgbClr val="FF0080"/>
                </a:solidFill>
                <a:latin typeface="Arial"/>
                <a:cs typeface="Arial"/>
              </a:rPr>
              <a:t>Data</a:t>
            </a:r>
          </a:p>
          <a:p>
            <a:endParaRPr lang="en-GB" sz="800" b="1" dirty="0" smtClean="0">
              <a:solidFill>
                <a:srgbClr val="FF0080"/>
              </a:solidFill>
              <a:latin typeface="Arial"/>
              <a:cs typeface="Arial"/>
            </a:endParaRPr>
          </a:p>
          <a:p>
            <a:r>
              <a:rPr lang="en-GB" sz="3200" dirty="0" smtClean="0">
                <a:solidFill>
                  <a:srgbClr val="FFFFFF"/>
                </a:solidFill>
              </a:rPr>
              <a:t>Just think about all the pictures we take on our smart phones or digital cameras. We upload and share 100s of thousands of them on social media sites every second. The increasing amounts of CCTV cameras take video images and we up-load hundreds of hours of video images to YouTube and other sites </a:t>
            </a:r>
            <a:r>
              <a:rPr lang="en-GB" sz="3200" dirty="0">
                <a:solidFill>
                  <a:srgbClr val="FFFFFF"/>
                </a:solidFill>
              </a:rPr>
              <a:t>every minute </a:t>
            </a:r>
            <a:r>
              <a:rPr lang="en-GB" sz="3200" dirty="0" smtClean="0">
                <a:solidFill>
                  <a:srgbClr val="FFFFFF"/>
                </a:solidFill>
              </a:rPr>
              <a:t>. </a:t>
            </a:r>
            <a:endParaRPr lang="en-GB" sz="3200" dirty="0" smtClean="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11195726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476672"/>
            <a:ext cx="7416824" cy="6247864"/>
          </a:xfrm>
          <a:prstGeom prst="rect">
            <a:avLst/>
          </a:prstGeom>
        </p:spPr>
        <p:txBody>
          <a:bodyPr wrap="square">
            <a:spAutoFit/>
          </a:bodyPr>
          <a:lstStyle/>
          <a:p>
            <a:r>
              <a:rPr lang="en-GB" sz="4400" b="1" dirty="0" smtClean="0">
                <a:solidFill>
                  <a:srgbClr val="FF0080"/>
                </a:solidFill>
                <a:latin typeface="Arial"/>
                <a:cs typeface="Arial"/>
              </a:rPr>
              <a:t>Sensor Data</a:t>
            </a:r>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3200" dirty="0">
                <a:solidFill>
                  <a:srgbClr val="FFFFFF"/>
                </a:solidFill>
              </a:rPr>
              <a:t>We are increasingly surrounded by sensors that collect and share data. Take your smart phone, it contains a global positioning sensor to track exactly where you are every second of the day,  it includes an </a:t>
            </a:r>
            <a:r>
              <a:rPr lang="en-GB" sz="3200" dirty="0" err="1">
                <a:solidFill>
                  <a:srgbClr val="FFFFFF"/>
                </a:solidFill>
              </a:rPr>
              <a:t>accelometer</a:t>
            </a:r>
            <a:r>
              <a:rPr lang="en-GB" sz="3200" dirty="0">
                <a:solidFill>
                  <a:srgbClr val="FFFFFF"/>
                </a:solidFill>
              </a:rPr>
              <a:t> to track the speed and direction at which you are travelling. We now have sensors in many devices and products.</a:t>
            </a:r>
          </a:p>
          <a:p>
            <a:r>
              <a:rPr lang="en-GB" sz="3200" dirty="0" smtClean="0">
                <a:solidFill>
                  <a:srgbClr val="FFFFFF"/>
                </a:solidFill>
                <a:latin typeface="Calibri"/>
              </a:rPr>
              <a:t> </a:t>
            </a:r>
            <a:endParaRPr lang="en-GB" sz="32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11195726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hlinkClick r:id="rId3"/>
          </p:cNvPr>
          <p:cNvSpPr/>
          <p:nvPr/>
        </p:nvSpPr>
        <p:spPr>
          <a:xfrm>
            <a:off x="827584" y="6093296"/>
            <a:ext cx="67687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a:endParaRPr>
          </a:p>
        </p:txBody>
      </p:sp>
      <p:sp>
        <p:nvSpPr>
          <p:cNvPr id="7" name="Rectangle 6"/>
          <p:cNvSpPr/>
          <p:nvPr/>
        </p:nvSpPr>
        <p:spPr>
          <a:xfrm>
            <a:off x="467544" y="332656"/>
            <a:ext cx="7056784" cy="6370975"/>
          </a:xfrm>
          <a:prstGeom prst="rect">
            <a:avLst/>
          </a:prstGeom>
        </p:spPr>
        <p:txBody>
          <a:bodyPr wrap="square">
            <a:spAutoFit/>
          </a:bodyPr>
          <a:lstStyle/>
          <a:p>
            <a:r>
              <a:rPr lang="en-GB" sz="4400" b="1" dirty="0" smtClean="0">
                <a:solidFill>
                  <a:srgbClr val="FF0080"/>
                </a:solidFill>
                <a:latin typeface="Arial"/>
                <a:cs typeface="Arial"/>
              </a:rPr>
              <a:t>The Internet of Things Data</a:t>
            </a:r>
            <a:endParaRPr lang="en-GB" sz="4400" b="1" dirty="0">
              <a:solidFill>
                <a:srgbClr val="FF0080"/>
              </a:solidFill>
              <a:latin typeface="Arial"/>
              <a:cs typeface="Arial"/>
            </a:endParaRPr>
          </a:p>
          <a:p>
            <a:endParaRPr lang="en-GB" sz="800" b="1" dirty="0" smtClean="0">
              <a:solidFill>
                <a:srgbClr val="FF0080"/>
              </a:solidFill>
              <a:latin typeface="Arial"/>
              <a:cs typeface="Arial"/>
            </a:endParaRPr>
          </a:p>
          <a:p>
            <a:r>
              <a:rPr lang="en-GB" sz="2800" dirty="0">
                <a:solidFill>
                  <a:srgbClr val="FFFFFF"/>
                </a:solidFill>
              </a:rPr>
              <a:t>We now have smart TVs that are able to collect and process data, we have smart watches, smart fridges, and smart alarms. The Internet of Things, or Internet of Everything connects these devices so </a:t>
            </a:r>
            <a:r>
              <a:rPr lang="en-GB" sz="2800" dirty="0" smtClean="0">
                <a:solidFill>
                  <a:srgbClr val="FFFFFF"/>
                </a:solidFill>
              </a:rPr>
              <a:t>that e.g. </a:t>
            </a:r>
            <a:r>
              <a:rPr lang="en-GB" sz="2800" dirty="0">
                <a:solidFill>
                  <a:srgbClr val="FFFFFF"/>
                </a:solidFill>
              </a:rPr>
              <a:t>the traffic sensors on the road send data to your alarm clock which will wake you up earlier than planned because the blocked road means you have to leave earlier to make your 9am meeting… </a:t>
            </a:r>
          </a:p>
          <a:p>
            <a:r>
              <a:rPr lang="en-GB" sz="3200" dirty="0" smtClean="0">
                <a:solidFill>
                  <a:srgbClr val="FFFFFF"/>
                </a:solidFill>
                <a:latin typeface="Calibri"/>
              </a:rPr>
              <a:t>. </a:t>
            </a:r>
            <a:endParaRPr lang="en-GB" sz="3200" dirty="0">
              <a:solidFill>
                <a:srgbClr val="FFFFFF"/>
              </a:solidFill>
              <a:latin typeface="Calibri"/>
            </a:endParaRPr>
          </a:p>
          <a:p>
            <a:endParaRPr lang="en-GB" sz="2800" dirty="0">
              <a:solidFill>
                <a:prstClr val="white"/>
              </a:solidFill>
              <a:latin typeface="Arial"/>
              <a:cs typeface="Arial"/>
            </a:endParaRPr>
          </a:p>
        </p:txBody>
      </p:sp>
    </p:spTree>
    <p:extLst>
      <p:ext uri="{BB962C8B-B14F-4D97-AF65-F5344CB8AC3E}">
        <p14:creationId xmlns:p14="http://schemas.microsoft.com/office/powerpoint/2010/main" val="111957262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1505</Words>
  <Application>Microsoft Macintosh PowerPoint</Application>
  <PresentationFormat>On-screen Show (4:3)</PresentationFormat>
  <Paragraphs>118</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1_Office Theme</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Dora Romo Castillejo</dc:creator>
  <cp:lastModifiedBy>Bernard Marr</cp:lastModifiedBy>
  <cp:revision>38</cp:revision>
  <cp:lastPrinted>2015-01-13T21:10:44Z</cp:lastPrinted>
  <dcterms:created xsi:type="dcterms:W3CDTF">2015-01-12T09:44:09Z</dcterms:created>
  <dcterms:modified xsi:type="dcterms:W3CDTF">2015-01-14T10:26:25Z</dcterms:modified>
</cp:coreProperties>
</file>