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371" r:id="rId2"/>
    <p:sldId id="462" r:id="rId3"/>
    <p:sldId id="425" r:id="rId4"/>
    <p:sldId id="479" r:id="rId5"/>
    <p:sldId id="480" r:id="rId6"/>
    <p:sldId id="463" r:id="rId7"/>
    <p:sldId id="464" r:id="rId8"/>
    <p:sldId id="475" r:id="rId9"/>
    <p:sldId id="476" r:id="rId10"/>
    <p:sldId id="465" r:id="rId11"/>
    <p:sldId id="439" r:id="rId12"/>
    <p:sldId id="427" r:id="rId13"/>
    <p:sldId id="451" r:id="rId14"/>
    <p:sldId id="445" r:id="rId15"/>
    <p:sldId id="477" r:id="rId16"/>
    <p:sldId id="446" r:id="rId17"/>
    <p:sldId id="452" r:id="rId18"/>
    <p:sldId id="453" r:id="rId19"/>
    <p:sldId id="454" r:id="rId20"/>
    <p:sldId id="458" r:id="rId21"/>
    <p:sldId id="456" r:id="rId22"/>
    <p:sldId id="472" r:id="rId23"/>
    <p:sldId id="478" r:id="rId24"/>
    <p:sldId id="469" r:id="rId25"/>
    <p:sldId id="471" r:id="rId26"/>
    <p:sldId id="459" r:id="rId27"/>
    <p:sldId id="460" r:id="rId28"/>
    <p:sldId id="457" r:id="rId29"/>
    <p:sldId id="455" r:id="rId30"/>
    <p:sldId id="461" r:id="rId31"/>
    <p:sldId id="473" r:id="rId32"/>
    <p:sldId id="466" r:id="rId33"/>
    <p:sldId id="468" r:id="rId34"/>
    <p:sldId id="470" r:id="rId35"/>
    <p:sldId id="467" r:id="rId36"/>
    <p:sldId id="474" r:id="rId37"/>
    <p:sldId id="448" r:id="rId3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CF565C-4A2B-4058-9D51-FC0D36B66802}">
          <p14:sldIdLst>
            <p14:sldId id="371"/>
            <p14:sldId id="462"/>
            <p14:sldId id="425"/>
            <p14:sldId id="479"/>
            <p14:sldId id="480"/>
            <p14:sldId id="463"/>
            <p14:sldId id="464"/>
            <p14:sldId id="475"/>
            <p14:sldId id="476"/>
            <p14:sldId id="465"/>
            <p14:sldId id="439"/>
            <p14:sldId id="427"/>
            <p14:sldId id="451"/>
            <p14:sldId id="445"/>
            <p14:sldId id="477"/>
            <p14:sldId id="446"/>
            <p14:sldId id="452"/>
            <p14:sldId id="453"/>
            <p14:sldId id="454"/>
            <p14:sldId id="458"/>
            <p14:sldId id="456"/>
            <p14:sldId id="472"/>
            <p14:sldId id="478"/>
            <p14:sldId id="469"/>
            <p14:sldId id="471"/>
            <p14:sldId id="459"/>
            <p14:sldId id="460"/>
            <p14:sldId id="457"/>
            <p14:sldId id="455"/>
            <p14:sldId id="461"/>
            <p14:sldId id="473"/>
            <p14:sldId id="466"/>
            <p14:sldId id="468"/>
            <p14:sldId id="470"/>
            <p14:sldId id="467"/>
            <p14:sldId id="474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643200"/>
    <a:srgbClr val="006600"/>
    <a:srgbClr val="000066"/>
    <a:srgbClr val="008000"/>
    <a:srgbClr val="CC3300"/>
    <a:srgbClr val="663300"/>
    <a:srgbClr val="66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027" autoAdjust="0"/>
  </p:normalViewPr>
  <p:slideViewPr>
    <p:cSldViewPr>
      <p:cViewPr varScale="1">
        <p:scale>
          <a:sx n="98" d="100"/>
          <a:sy n="98" d="100"/>
        </p:scale>
        <p:origin x="25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339D8-22F0-475C-B334-1F0744A43D93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02CC5-C223-443D-8E3C-43EEF074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E3EC3-E9A6-4745-96A2-3B207558CE4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072DB-288D-41CF-9840-06B017A0D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45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82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7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3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3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895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41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4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26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76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89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6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82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84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0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03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2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7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1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6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4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16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9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3991335"/>
            <a:ext cx="6858000" cy="1395551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5386885"/>
            <a:ext cx="6858000" cy="556715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242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2" y="1620991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1081798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1081799"/>
            <a:ext cx="5035292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3667447"/>
            <a:ext cx="5035292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47220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464895"/>
            <a:ext cx="5035292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85083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2371725"/>
            <a:ext cx="5035292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81407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5" y="1110976"/>
            <a:ext cx="4407083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533317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5" y="2512705"/>
            <a:ext cx="4407083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600200"/>
            <a:ext cx="27432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987688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3" y="1078391"/>
            <a:ext cx="2749209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671110"/>
            <a:ext cx="2749454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7" y="1078391"/>
            <a:ext cx="25145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50" y="1078393"/>
            <a:ext cx="25145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11355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1081242"/>
            <a:ext cx="6591807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54204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2493845"/>
            <a:ext cx="3206494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2493845"/>
            <a:ext cx="3206494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661947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1" y="1620992"/>
            <a:ext cx="2749209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3187150"/>
            <a:ext cx="2749454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447391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2401603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4349939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854465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1081242"/>
            <a:ext cx="6466444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54204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924792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361423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50287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3424738"/>
            <a:ext cx="265176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3471305"/>
            <a:ext cx="265176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3471305"/>
            <a:ext cx="265176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223165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361423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50287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6" y="3587178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700" y="3587177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4" y="3587175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978788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81392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41798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4" y="2277977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6" y="2588653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7" y="3591434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4" y="2277975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4" y="2591402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5" y="3594183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4" y="2277975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5" y="2591402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6" y="3594183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3" y="2277978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5" y="2588653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6" y="3591434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62104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06843"/>
            <a:ext cx="6858000" cy="3070496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89609"/>
            <a:ext cx="6858000" cy="623015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15672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60487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8356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70414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72606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060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242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244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34167"/>
            <a:ext cx="4024312" cy="539751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11297"/>
            <a:ext cx="78867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69670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976617"/>
            <a:ext cx="78867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378638"/>
            <a:ext cx="4024312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2111297"/>
            <a:ext cx="78867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0843132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2" y="1081798"/>
            <a:ext cx="4023953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542605"/>
            <a:ext cx="4024312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756452"/>
            <a:ext cx="8303872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986449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2" y="1174027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634834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634834"/>
            <a:ext cx="5035292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6211760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3586056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3046863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3046863"/>
            <a:ext cx="5035292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1163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72127"/>
            <a:ext cx="78867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4" y="725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86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2763738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br>
              <a:rPr lang="en-US" sz="7200" b="1" dirty="0">
                <a:solidFill>
                  <a:srgbClr val="0000FF"/>
                </a:solidFill>
              </a:rPr>
            </a:br>
            <a:r>
              <a:rPr lang="en-US" sz="7200" b="1" dirty="0">
                <a:solidFill>
                  <a:srgbClr val="0000FF"/>
                </a:solidFill>
              </a:rPr>
              <a:t>Filters </a:t>
            </a:r>
            <a:br>
              <a:rPr lang="en-US" sz="7200" b="1" dirty="0">
                <a:solidFill>
                  <a:srgbClr val="0000FF"/>
                </a:solidFill>
              </a:rPr>
            </a:br>
            <a:r>
              <a:rPr lang="en-US" sz="7200" b="1" dirty="0">
                <a:solidFill>
                  <a:srgbClr val="0000FF"/>
                </a:solidFill>
              </a:rPr>
              <a:t>in</a:t>
            </a:r>
            <a:br>
              <a:rPr lang="en-US" sz="7200" b="1" dirty="0">
                <a:solidFill>
                  <a:srgbClr val="0000FF"/>
                </a:solidFill>
              </a:rPr>
            </a:br>
            <a:r>
              <a:rPr lang="en-US" sz="7200" b="1" dirty="0">
                <a:solidFill>
                  <a:srgbClr val="0000FF"/>
                </a:solidFill>
              </a:rPr>
              <a:t>MapReduce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87625" y="4581128"/>
            <a:ext cx="6400800" cy="864096"/>
          </a:xfrm>
        </p:spPr>
        <p:txBody>
          <a:bodyPr/>
          <a:lstStyle/>
          <a:p>
            <a:r>
              <a:rPr lang="en-US" sz="2400"/>
              <a:t>Mahmoud </a:t>
            </a:r>
            <a:r>
              <a:rPr lang="en-US" sz="2400" dirty="0"/>
              <a:t>Parsian</a:t>
            </a:r>
          </a:p>
          <a:p>
            <a:r>
              <a:rPr lang="en-US" sz="16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90592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A7CA-0879-B54B-A827-3A448012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D3C9C6-B2F5-A544-812B-56707A3EE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632848" cy="45686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692F-DA78-CD4D-81FE-9C298CA4E5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11</a:t>
            </a:fld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5638800" y="2886348"/>
            <a:ext cx="990600" cy="1447800"/>
            <a:chOff x="5638800" y="2886348"/>
            <a:chExt cx="990600" cy="1447800"/>
          </a:xfrm>
        </p:grpSpPr>
        <p:sp>
          <p:nvSpPr>
            <p:cNvPr id="70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71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</p:grpSp>
      <p:grpSp>
        <p:nvGrpSpPr>
          <p:cNvPr id="75" name="Group 65"/>
          <p:cNvGrpSpPr>
            <a:grpSpLocks/>
          </p:cNvGrpSpPr>
          <p:nvPr/>
        </p:nvGrpSpPr>
        <p:grpSpPr bwMode="auto">
          <a:xfrm>
            <a:off x="1981200" y="2581548"/>
            <a:ext cx="990600" cy="2133600"/>
            <a:chOff x="1248" y="2352"/>
            <a:chExt cx="624" cy="1344"/>
          </a:xfrm>
        </p:grpSpPr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84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</p:grpSp>
      <p:grpSp>
        <p:nvGrpSpPr>
          <p:cNvPr id="91" name="Group 46"/>
          <p:cNvGrpSpPr>
            <a:grpSpLocks/>
          </p:cNvGrpSpPr>
          <p:nvPr/>
        </p:nvGrpSpPr>
        <p:grpSpPr bwMode="auto">
          <a:xfrm>
            <a:off x="1066800" y="2810148"/>
            <a:ext cx="914400" cy="1676400"/>
            <a:chOff x="672" y="2496"/>
            <a:chExt cx="576" cy="1056"/>
          </a:xfrm>
        </p:grpSpPr>
        <p:sp>
          <p:nvSpPr>
            <p:cNvPr id="92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read</a:t>
              </a:r>
            </a:p>
          </p:txBody>
        </p:sp>
      </p:grpSp>
      <p:grpSp>
        <p:nvGrpSpPr>
          <p:cNvPr id="96" name="Group 51"/>
          <p:cNvGrpSpPr>
            <a:grpSpLocks/>
          </p:cNvGrpSpPr>
          <p:nvPr/>
        </p:nvGrpSpPr>
        <p:grpSpPr bwMode="auto">
          <a:xfrm>
            <a:off x="2971800" y="2581548"/>
            <a:ext cx="1600200" cy="2133600"/>
            <a:chOff x="1872" y="2352"/>
            <a:chExt cx="1008" cy="1344"/>
          </a:xfrm>
        </p:grpSpPr>
        <p:grpSp>
          <p:nvGrpSpPr>
            <p:cNvPr id="97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108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8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9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104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0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48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local</a:t>
              </a:r>
              <a:endParaRPr lang="en-US" altLang="en-US" dirty="0"/>
            </a:p>
            <a:p>
              <a:r>
                <a:rPr lang="en-US" altLang="en-US" dirty="0"/>
                <a:t>write</a:t>
              </a:r>
            </a:p>
          </p:txBody>
        </p:sp>
      </p:grpSp>
      <p:grpSp>
        <p:nvGrpSpPr>
          <p:cNvPr id="110" name="Group 59"/>
          <p:cNvGrpSpPr>
            <a:grpSpLocks/>
          </p:cNvGrpSpPr>
          <p:nvPr/>
        </p:nvGrpSpPr>
        <p:grpSpPr bwMode="auto">
          <a:xfrm>
            <a:off x="4572000" y="2810147"/>
            <a:ext cx="1074738" cy="2416175"/>
            <a:chOff x="2880" y="2496"/>
            <a:chExt cx="677" cy="1522"/>
          </a:xfrm>
        </p:grpSpPr>
        <p:sp>
          <p:nvSpPr>
            <p:cNvPr id="111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581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remote</a:t>
              </a:r>
            </a:p>
            <a:p>
              <a:r>
                <a:rPr lang="en-US" altLang="en-US" sz="1600" dirty="0"/>
                <a:t>read</a:t>
              </a:r>
              <a:r>
                <a:rPr lang="en-US" altLang="en-US" dirty="0"/>
                <a:t>,</a:t>
              </a:r>
            </a:p>
            <a:p>
              <a:r>
                <a:rPr lang="en-US" altLang="en-US" dirty="0"/>
                <a:t>sort</a:t>
              </a:r>
            </a:p>
          </p:txBody>
        </p:sp>
      </p:grpSp>
      <p:grpSp>
        <p:nvGrpSpPr>
          <p:cNvPr id="118" name="Group 63"/>
          <p:cNvGrpSpPr>
            <a:grpSpLocks/>
          </p:cNvGrpSpPr>
          <p:nvPr/>
        </p:nvGrpSpPr>
        <p:grpSpPr bwMode="auto">
          <a:xfrm>
            <a:off x="6629400" y="2733948"/>
            <a:ext cx="1981200" cy="1600200"/>
            <a:chOff x="4176" y="2448"/>
            <a:chExt cx="1248" cy="1008"/>
          </a:xfrm>
        </p:grpSpPr>
        <p:sp>
          <p:nvSpPr>
            <p:cNvPr id="119" name="Rectangle 27"/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Output</a:t>
              </a:r>
            </a:p>
            <a:p>
              <a:pPr algn="ctr"/>
              <a:r>
                <a:rPr lang="en-US" altLang="en-US" dirty="0"/>
                <a:t>File 0</a:t>
              </a:r>
            </a:p>
          </p:txBody>
        </p:sp>
        <p:sp>
          <p:nvSpPr>
            <p:cNvPr id="120" name="Rectangle 28"/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Output</a:t>
              </a:r>
            </a:p>
            <a:p>
              <a:pPr algn="ctr"/>
              <a:r>
                <a:rPr lang="en-US" altLang="en-US"/>
                <a:t>File 1</a:t>
              </a:r>
            </a:p>
          </p:txBody>
        </p:sp>
        <p:sp>
          <p:nvSpPr>
            <p:cNvPr id="121" name="Line 60"/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61"/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Text Box 62"/>
            <p:cNvSpPr txBox="1">
              <a:spLocks noChangeArrowheads="1"/>
            </p:cNvSpPr>
            <p:nvPr/>
          </p:nvSpPr>
          <p:spPr bwMode="auto">
            <a:xfrm>
              <a:off x="4214" y="2468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write</a:t>
              </a:r>
            </a:p>
          </p:txBody>
        </p:sp>
      </p:grpSp>
      <p:grpSp>
        <p:nvGrpSpPr>
          <p:cNvPr id="125" name="Group 64"/>
          <p:cNvGrpSpPr>
            <a:grpSpLocks/>
          </p:cNvGrpSpPr>
          <p:nvPr/>
        </p:nvGrpSpPr>
        <p:grpSpPr bwMode="auto">
          <a:xfrm>
            <a:off x="228600" y="3178448"/>
            <a:ext cx="838200" cy="1066800"/>
            <a:chOff x="144" y="2736"/>
            <a:chExt cx="528" cy="576"/>
          </a:xfrm>
        </p:grpSpPr>
        <p:sp>
          <p:nvSpPr>
            <p:cNvPr id="127" name="Rectangle 9"/>
            <p:cNvSpPr>
              <a:spLocks noChangeArrowheads="1"/>
            </p:cNvSpPr>
            <p:nvPr/>
          </p:nvSpPr>
          <p:spPr bwMode="auto">
            <a:xfrm>
              <a:off x="144" y="2736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Split 1</a:t>
              </a:r>
            </a:p>
          </p:txBody>
        </p:sp>
        <p:sp>
          <p:nvSpPr>
            <p:cNvPr id="128" name="Rectangle 10"/>
            <p:cNvSpPr>
              <a:spLocks noChangeArrowheads="1"/>
            </p:cNvSpPr>
            <p:nvPr/>
          </p:nvSpPr>
          <p:spPr bwMode="auto">
            <a:xfrm>
              <a:off x="144" y="2928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Split 2</a:t>
              </a:r>
            </a:p>
          </p:txBody>
        </p:sp>
        <p:sp>
          <p:nvSpPr>
            <p:cNvPr id="129" name="Rectangle 11"/>
            <p:cNvSpPr>
              <a:spLocks noChangeArrowheads="1"/>
            </p:cNvSpPr>
            <p:nvPr/>
          </p:nvSpPr>
          <p:spPr bwMode="auto">
            <a:xfrm>
              <a:off x="144" y="3120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Split 3</a:t>
              </a:r>
            </a:p>
          </p:txBody>
        </p:sp>
      </p:grpSp>
      <p:sp>
        <p:nvSpPr>
          <p:cNvPr id="126" name="Text Box 69"/>
          <p:cNvSpPr txBox="1">
            <a:spLocks noChangeArrowheads="1"/>
          </p:cNvSpPr>
          <p:nvPr/>
        </p:nvSpPr>
        <p:spPr bwMode="auto">
          <a:xfrm>
            <a:off x="-65088" y="2060848"/>
            <a:ext cx="1423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dirty="0"/>
              <a:t>Input Data</a:t>
            </a:r>
          </a:p>
        </p:txBody>
      </p:sp>
      <p:sp>
        <p:nvSpPr>
          <p:cNvPr id="131" name="Text Box 69"/>
          <p:cNvSpPr txBox="1">
            <a:spLocks noChangeArrowheads="1"/>
          </p:cNvSpPr>
          <p:nvPr/>
        </p:nvSpPr>
        <p:spPr bwMode="auto">
          <a:xfrm>
            <a:off x="7346953" y="2060848"/>
            <a:ext cx="1611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dirty="0"/>
              <a:t>Output Data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254919" y="5226322"/>
            <a:ext cx="24431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Map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r>
              <a:rPr lang="en-US" dirty="0"/>
              <a:t>extract something you care about from each record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229852" y="5226322"/>
            <a:ext cx="21694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Reduce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dirty="0"/>
              <a:t>aggregate, summarize, filter, or transform</a:t>
            </a:r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D8D5ED5A-6EF0-DB40-8196-91618C36D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43" y="4245248"/>
            <a:ext cx="838200" cy="368300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dirty="0"/>
              <a:t>Split 4</a:t>
            </a:r>
          </a:p>
        </p:txBody>
      </p:sp>
    </p:spTree>
    <p:extLst>
      <p:ext uri="{BB962C8B-B14F-4D97-AF65-F5344CB8AC3E}">
        <p14:creationId xmlns:p14="http://schemas.microsoft.com/office/powerpoint/2010/main" val="363760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/>
          <a:lstStyle/>
          <a:p>
            <a:r>
              <a:rPr lang="en-US" dirty="0"/>
              <a:t>Mappers and 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Need to handle</a:t>
            </a:r>
            <a:r>
              <a:rPr lang="en-US" sz="2800" dirty="0">
                <a:solidFill>
                  <a:srgbClr val="00B050"/>
                </a:solidFill>
              </a:rPr>
              <a:t> more data</a:t>
            </a:r>
            <a:r>
              <a:rPr lang="en-US" sz="2800" dirty="0"/>
              <a:t>? Just add </a:t>
            </a:r>
            <a:r>
              <a:rPr lang="en-US" sz="2800" dirty="0">
                <a:solidFill>
                  <a:srgbClr val="0000FF"/>
                </a:solidFill>
              </a:rPr>
              <a:t>more Mappers/Reducers</a:t>
            </a:r>
            <a:r>
              <a:rPr lang="en-US" sz="2800" dirty="0"/>
              <a:t>!</a:t>
            </a:r>
          </a:p>
          <a:p>
            <a:r>
              <a:rPr lang="en-US" sz="2800" dirty="0"/>
              <a:t>No need to handle </a:t>
            </a:r>
            <a:r>
              <a:rPr lang="en-US" sz="2800" dirty="0">
                <a:solidFill>
                  <a:srgbClr val="CC3300"/>
                </a:solidFill>
              </a:rPr>
              <a:t>multithreaded code </a:t>
            </a:r>
            <a:r>
              <a:rPr lang="en-US" sz="2800" dirty="0">
                <a:sym typeface="Wingdings" pitchFamily="2" charset="2"/>
              </a:rPr>
              <a:t></a:t>
            </a:r>
            <a:endParaRPr lang="en-US" sz="2800" dirty="0"/>
          </a:p>
          <a:p>
            <a:pPr lvl="1"/>
            <a:r>
              <a:rPr lang="en-US" sz="2400" dirty="0"/>
              <a:t>Mappers and Reducers are typically single threaded and </a:t>
            </a:r>
            <a:r>
              <a:rPr lang="en-US" sz="2400" dirty="0">
                <a:solidFill>
                  <a:srgbClr val="006600"/>
                </a:solidFill>
              </a:rPr>
              <a:t>deterministic</a:t>
            </a:r>
          </a:p>
          <a:p>
            <a:pPr lvl="2"/>
            <a:r>
              <a:rPr lang="en-US" sz="2000" dirty="0">
                <a:solidFill>
                  <a:srgbClr val="006600"/>
                </a:solidFill>
              </a:rPr>
              <a:t>Determinism</a:t>
            </a:r>
            <a:r>
              <a:rPr lang="en-US" sz="2000" dirty="0"/>
              <a:t> allows for </a:t>
            </a:r>
            <a:r>
              <a:rPr lang="en-US" sz="2000" dirty="0">
                <a:solidFill>
                  <a:srgbClr val="7030A0"/>
                </a:solidFill>
              </a:rPr>
              <a:t>restarting of failed jobs</a:t>
            </a:r>
          </a:p>
          <a:p>
            <a:r>
              <a:rPr lang="en-US" sz="3400" dirty="0"/>
              <a:t>Mappers/Reducers run </a:t>
            </a:r>
            <a:r>
              <a:rPr lang="en-US" sz="3400" dirty="0">
                <a:solidFill>
                  <a:srgbClr val="FF0000"/>
                </a:solidFill>
              </a:rPr>
              <a:t>entirely independent </a:t>
            </a:r>
            <a:r>
              <a:rPr lang="en-US" sz="3400" dirty="0"/>
              <a:t>of each other</a:t>
            </a:r>
          </a:p>
          <a:p>
            <a:pPr lvl="2"/>
            <a:r>
              <a:rPr lang="en-US" sz="2800" dirty="0"/>
              <a:t>They run in </a:t>
            </a:r>
            <a:r>
              <a:rPr lang="en-US" sz="2800" dirty="0">
                <a:solidFill>
                  <a:srgbClr val="000066"/>
                </a:solidFill>
              </a:rPr>
              <a:t>separate JVMs</a:t>
            </a:r>
            <a:endParaRPr lang="en-US" sz="2000" dirty="0">
              <a:solidFill>
                <a:srgbClr val="000066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5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en-US" dirty="0"/>
              <a:t>Word Count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86610"/>
          </a:xfrm>
        </p:spPr>
        <p:txBody>
          <a:bodyPr>
            <a:normAutofit/>
          </a:bodyPr>
          <a:lstStyle/>
          <a:p>
            <a:r>
              <a:rPr lang="en-US" sz="2400" dirty="0"/>
              <a:t>Given a set of text documents/files</a:t>
            </a:r>
          </a:p>
          <a:p>
            <a:r>
              <a:rPr lang="en-US" sz="2400" dirty="0">
                <a:solidFill>
                  <a:srgbClr val="000066"/>
                </a:solidFill>
              </a:rPr>
              <a:t>Find frequencies of each unique word</a:t>
            </a:r>
          </a:p>
          <a:p>
            <a:r>
              <a:rPr lang="en-US" sz="2400" dirty="0">
                <a:solidFill>
                  <a:srgbClr val="000066"/>
                </a:solidFill>
              </a:rPr>
              <a:t>Input: “</a:t>
            </a:r>
            <a:r>
              <a:rPr lang="en-US" sz="2400" dirty="0">
                <a:solidFill>
                  <a:srgbClr val="0000FF"/>
                </a:solidFill>
              </a:rPr>
              <a:t>gray fox red fox jumped over red gray fox</a:t>
            </a:r>
            <a:r>
              <a:rPr lang="en-US" sz="2400" dirty="0">
                <a:solidFill>
                  <a:srgbClr val="000066"/>
                </a:solidFill>
              </a:rPr>
              <a:t>”</a:t>
            </a:r>
          </a:p>
          <a:p>
            <a:r>
              <a:rPr lang="en-US" sz="2400" dirty="0"/>
              <a:t>Output: </a:t>
            </a:r>
            <a:r>
              <a:rPr lang="en-US" sz="2400" dirty="0">
                <a:solidFill>
                  <a:srgbClr val="0000FF"/>
                </a:solidFill>
              </a:rPr>
              <a:t>dictionary[(word, frequency)]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(gray, 2)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(red, 2),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(fox, 3)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(jumped, 1)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(over, 1)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3594"/>
          </a:xfrm>
        </p:spPr>
        <p:txBody>
          <a:bodyPr/>
          <a:lstStyle/>
          <a:p>
            <a:r>
              <a:rPr lang="en-US" dirty="0"/>
              <a:t>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9"/>
            <a:ext cx="7886700" cy="5196236"/>
          </a:xfrm>
        </p:spPr>
        <p:txBody>
          <a:bodyPr>
            <a:normAutofit/>
          </a:bodyPr>
          <a:lstStyle/>
          <a:p>
            <a:r>
              <a:rPr lang="en-US" sz="2800" dirty="0"/>
              <a:t>Reads in </a:t>
            </a:r>
            <a:r>
              <a:rPr lang="en-US" sz="2800" dirty="0">
                <a:solidFill>
                  <a:srgbClr val="006600"/>
                </a:solidFill>
              </a:rPr>
              <a:t>input pair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(Key, Value)</a:t>
            </a:r>
            <a:endParaRPr lang="en-US" sz="2800" dirty="0"/>
          </a:p>
          <a:p>
            <a:r>
              <a:rPr lang="en-US" sz="2800" dirty="0"/>
              <a:t>Outputs a pair </a:t>
            </a:r>
            <a:r>
              <a:rPr lang="en-US" sz="2800" dirty="0">
                <a:solidFill>
                  <a:srgbClr val="0000FF"/>
                </a:solidFill>
              </a:rPr>
              <a:t>(K’, V’)</a:t>
            </a:r>
          </a:p>
          <a:p>
            <a:pPr lvl="1"/>
            <a:r>
              <a:rPr lang="en-US" sz="2400" dirty="0"/>
              <a:t>Let’s count number of each word in user queries (or Tweets/Blogs)</a:t>
            </a:r>
          </a:p>
          <a:p>
            <a:pPr lvl="1"/>
            <a:r>
              <a:rPr lang="en-US" sz="2400" dirty="0"/>
              <a:t>The input to the mapper will be (</a:t>
            </a:r>
            <a:r>
              <a:rPr lang="en-US" sz="2400" dirty="0" err="1"/>
              <a:t>QueryID</a:t>
            </a:r>
            <a:r>
              <a:rPr lang="en-US" sz="2400" dirty="0"/>
              <a:t>, </a:t>
            </a:r>
            <a:r>
              <a:rPr lang="en-US" sz="2400" dirty="0" err="1"/>
              <a:t>QueryText</a:t>
            </a:r>
            <a:r>
              <a:rPr lang="en-US" sz="2400" dirty="0"/>
              <a:t>): 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&lt;Q1,“the teacher went to the store. the store was closed; the store opens in the morning. the store opens at 9am.” &gt;</a:t>
            </a:r>
          </a:p>
          <a:p>
            <a:pPr lvl="1"/>
            <a:r>
              <a:rPr lang="en-US" sz="2400" dirty="0"/>
              <a:t>The output would be:</a:t>
            </a:r>
          </a:p>
          <a:p>
            <a:pPr marL="571500" lvl="1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(the, 1) (teacher, 1) (went, 1)</a:t>
            </a:r>
          </a:p>
          <a:p>
            <a:pPr marL="571500" lvl="1" indent="0"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3594"/>
          </a:xfrm>
        </p:spPr>
        <p:txBody>
          <a:bodyPr/>
          <a:lstStyle/>
          <a:p>
            <a:r>
              <a:rPr lang="en-US" dirty="0"/>
              <a:t>Mapper’s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9"/>
            <a:ext cx="7886700" cy="5196236"/>
          </a:xfrm>
        </p:spPr>
        <p:txBody>
          <a:bodyPr>
            <a:normAutofit/>
          </a:bodyPr>
          <a:lstStyle/>
          <a:p>
            <a:pPr marL="400050" indent="-285750"/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The Input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(Q1,“the teacher went to the store. the store was closed; the store opens in the morning. the store opens at 9am.”)</a:t>
            </a:r>
          </a:p>
          <a:p>
            <a:pPr marL="11430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The output would be:</a:t>
            </a:r>
          </a:p>
          <a:p>
            <a:pPr marL="57150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(the, 1) (teacher, 1) (went, 1)</a:t>
            </a:r>
          </a:p>
          <a:p>
            <a:pPr marL="57150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(to, 1) (the, 1) (store, 1) (the, 1) </a:t>
            </a:r>
          </a:p>
          <a:p>
            <a:pPr marL="57150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(store, 1) (was, 1) (closed, 1) (the, 1) (store, 1) (opens, 1) (in, 1) (the, 1) (morning, 1) (the, 1) (store, 1&gt; </a:t>
            </a:r>
          </a:p>
          <a:p>
            <a:pPr marL="571500" lvl="1" indent="0">
              <a:buNone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(opens, 1) (at, 1) (9am, 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48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en-US" dirty="0"/>
              <a:t>Sort &amp; Shuffle: SQL’s </a:t>
            </a:r>
            <a:r>
              <a:rPr lang="en-US" dirty="0">
                <a:solidFill>
                  <a:srgbClr val="0000FF"/>
                </a:solidFill>
              </a:rPr>
              <a:t>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2737"/>
            <a:ext cx="7886700" cy="5124227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Accepts the </a:t>
            </a:r>
            <a:r>
              <a:rPr lang="en-US" sz="2800" dirty="0">
                <a:solidFill>
                  <a:srgbClr val="006600"/>
                </a:solidFill>
              </a:rPr>
              <a:t>Mapper output</a:t>
            </a:r>
            <a:r>
              <a:rPr lang="en-US" sz="2800" dirty="0">
                <a:solidFill>
                  <a:srgbClr val="000066"/>
                </a:solidFill>
              </a:rPr>
              <a:t>, and aggregates values on the key</a:t>
            </a:r>
          </a:p>
          <a:p>
            <a:pPr marL="0" indent="0">
              <a:buNone/>
            </a:pPr>
            <a:endParaRPr lang="en-US" sz="2800" dirty="0">
              <a:solidFill>
                <a:srgbClr val="000066"/>
              </a:solidFill>
            </a:endParaRPr>
          </a:p>
          <a:p>
            <a:r>
              <a:rPr lang="en-US" sz="2600" dirty="0"/>
              <a:t>For our example, </a:t>
            </a:r>
            <a:r>
              <a:rPr lang="en-US" sz="2600" b="1" dirty="0">
                <a:solidFill>
                  <a:schemeClr val="tx1"/>
                </a:solidFill>
              </a:rPr>
              <a:t>the mappers output </a:t>
            </a:r>
            <a:r>
              <a:rPr lang="en-US" sz="2600" dirty="0"/>
              <a:t>would be: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6633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(teacher, 1) (went, 1) (to, 1) 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</a:t>
            </a:r>
            <a:r>
              <a:rPr lang="en-US" sz="2000" b="1" dirty="0">
                <a:solidFill>
                  <a:srgbClr val="0000FF"/>
                </a:solidFill>
              </a:rPr>
              <a:t>store</a:t>
            </a:r>
            <a:r>
              <a:rPr lang="en-US" sz="2000" dirty="0">
                <a:solidFill>
                  <a:srgbClr val="663300"/>
                </a:solidFill>
              </a:rPr>
              <a:t>, 1) 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(store, 1) (was, 1) (closed, 1) 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</a:t>
            </a:r>
            <a:r>
              <a:rPr lang="en-US" sz="2000" b="1" dirty="0">
                <a:solidFill>
                  <a:srgbClr val="0000FF"/>
                </a:solidFill>
              </a:rPr>
              <a:t>store</a:t>
            </a:r>
            <a:r>
              <a:rPr lang="en-US" sz="2000" dirty="0">
                <a:solidFill>
                  <a:srgbClr val="663300"/>
                </a:solidFill>
              </a:rPr>
              <a:t>, 1) (opens,1) (in, 1) 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(morning, 1) 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</a:t>
            </a:r>
            <a:r>
              <a:rPr lang="en-US" sz="2000" b="1" dirty="0">
                <a:solidFill>
                  <a:srgbClr val="0000FF"/>
                </a:solidFill>
              </a:rPr>
              <a:t>store</a:t>
            </a:r>
            <a:r>
              <a:rPr lang="en-US" sz="2000" dirty="0">
                <a:solidFill>
                  <a:srgbClr val="663300"/>
                </a:solidFill>
              </a:rPr>
              <a:t>, 1) (opens, 1) (at, 1)  (9am, 1)</a:t>
            </a:r>
          </a:p>
          <a:p>
            <a:endParaRPr lang="en-US" sz="26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The output of Sort &amp; Shuffle would be:	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The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, [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1, 1, 1, 1, 1, 1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])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(store, [1, 1, 1])</a:t>
            </a:r>
          </a:p>
          <a:p>
            <a:pPr marL="914400" lvl="2" indent="0">
              <a:buNone/>
            </a:pPr>
            <a:r>
              <a:rPr lang="en-US" sz="2400" b="1" dirty="0">
                <a:solidFill>
                  <a:srgbClr val="0000FF"/>
                </a:solidFill>
                <a:latin typeface="Courier" pitchFamily="2" charset="0"/>
              </a:rPr>
              <a:t>…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3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/>
          <a:lstStyle/>
          <a:p>
            <a:r>
              <a:rPr lang="en-US" dirty="0"/>
              <a:t>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66"/>
                </a:solidFill>
              </a:rPr>
              <a:t>Accepts the </a:t>
            </a:r>
            <a:r>
              <a:rPr lang="en-US" sz="3200" dirty="0">
                <a:solidFill>
                  <a:srgbClr val="006600"/>
                </a:solidFill>
              </a:rPr>
              <a:t>Sort &amp; Shuffle output</a:t>
            </a:r>
            <a:r>
              <a:rPr lang="en-US" sz="3200" dirty="0">
                <a:solidFill>
                  <a:srgbClr val="000066"/>
                </a:solidFill>
              </a:rPr>
              <a:t>, and aggregates values on the key</a:t>
            </a:r>
          </a:p>
          <a:p>
            <a:pPr lvl="1"/>
            <a:r>
              <a:rPr lang="en-US" sz="2800" dirty="0">
                <a:solidFill>
                  <a:srgbClr val="663300"/>
                </a:solidFill>
              </a:rPr>
              <a:t> Input to reducer: (store, [1, 1, 1])</a:t>
            </a:r>
          </a:p>
          <a:p>
            <a:pPr lvl="2"/>
            <a:r>
              <a:rPr lang="en-US" sz="2400" dirty="0">
                <a:solidFill>
                  <a:srgbClr val="663300"/>
                </a:solidFill>
              </a:rPr>
              <a:t>Output: (store, 3)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</a:rPr>
              <a:t>Input to reducer: (the, [1, 1, 1, 1, 1, 1])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</a:rPr>
              <a:t>Output: (the, 6)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</a:rPr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17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66"/>
                </a:solidFill>
              </a:rPr>
              <a:t>Input path </a:t>
            </a:r>
            <a:r>
              <a:rPr lang="en-US" sz="2800" dirty="0">
                <a:solidFill>
                  <a:srgbClr val="000066"/>
                </a:solidFill>
              </a:rPr>
              <a:t>(identify your input files,…)</a:t>
            </a:r>
          </a:p>
          <a:p>
            <a:r>
              <a:rPr lang="en-US" sz="2800" b="1" dirty="0">
                <a:solidFill>
                  <a:srgbClr val="000066"/>
                </a:solidFill>
              </a:rPr>
              <a:t>Output path </a:t>
            </a:r>
            <a:r>
              <a:rPr lang="en-US" sz="2800" dirty="0">
                <a:solidFill>
                  <a:srgbClr val="000066"/>
                </a:solidFill>
              </a:rPr>
              <a:t>(where to write output)</a:t>
            </a:r>
          </a:p>
          <a:p>
            <a:r>
              <a:rPr lang="en-US" sz="2800" b="1" dirty="0">
                <a:solidFill>
                  <a:srgbClr val="000066"/>
                </a:solidFill>
              </a:rPr>
              <a:t>map() </a:t>
            </a:r>
            <a:r>
              <a:rPr lang="en-US" sz="2800" dirty="0">
                <a:solidFill>
                  <a:srgbClr val="000066"/>
                </a:solidFill>
              </a:rPr>
              <a:t>function</a:t>
            </a:r>
          </a:p>
          <a:p>
            <a:r>
              <a:rPr lang="en-US" sz="2800" b="1" dirty="0">
                <a:solidFill>
                  <a:srgbClr val="000066"/>
                </a:solidFill>
              </a:rPr>
              <a:t>reduce() </a:t>
            </a:r>
            <a:r>
              <a:rPr lang="en-US" sz="2800" dirty="0">
                <a:solidFill>
                  <a:srgbClr val="000066"/>
                </a:solidFill>
              </a:rPr>
              <a:t>function</a:t>
            </a:r>
          </a:p>
          <a:p>
            <a:r>
              <a:rPr lang="en-US" sz="2800" dirty="0">
                <a:solidFill>
                  <a:srgbClr val="000066"/>
                </a:solidFill>
              </a:rPr>
              <a:t>OPTIONAL </a:t>
            </a:r>
            <a:r>
              <a:rPr lang="en-US" sz="2800" b="1" dirty="0">
                <a:solidFill>
                  <a:srgbClr val="000066"/>
                </a:solidFill>
              </a:rPr>
              <a:t>combine() </a:t>
            </a:r>
            <a:r>
              <a:rPr lang="en-US" sz="2800" dirty="0">
                <a:solidFill>
                  <a:srgbClr val="000066"/>
                </a:solidFill>
              </a:rPr>
              <a:t>function</a:t>
            </a:r>
            <a:endParaRPr lang="en-US" sz="28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1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 </a:t>
            </a:r>
            <a:r>
              <a:rPr lang="en-US" dirty="0">
                <a:solidFill>
                  <a:srgbClr val="0000FF"/>
                </a:solidFill>
              </a:rPr>
              <a:t>Input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Input path</a:t>
            </a:r>
            <a:r>
              <a:rPr lang="en-US" b="1" dirty="0">
                <a:solidFill>
                  <a:srgbClr val="000066"/>
                </a:solidFill>
              </a:rPr>
              <a:t>: 3 files will be read</a:t>
            </a:r>
          </a:p>
          <a:p>
            <a:r>
              <a:rPr lang="en-US" b="1" dirty="0">
                <a:solidFill>
                  <a:srgbClr val="000066"/>
                </a:solidFill>
              </a:rPr>
              <a:t>Example: s3://</a:t>
            </a:r>
            <a:r>
              <a:rPr lang="en-US" b="1" dirty="0" err="1">
                <a:solidFill>
                  <a:srgbClr val="000066"/>
                </a:solidFill>
              </a:rPr>
              <a:t>my_bucket</a:t>
            </a:r>
            <a:r>
              <a:rPr lang="en-US" b="1" dirty="0">
                <a:solidFill>
                  <a:srgbClr val="000066"/>
                </a:solidFill>
              </a:rPr>
              <a:t>/project7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/project7/file1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/project7/file2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/project7/file3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Model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345C12D-EEA1-A249-A2E5-70F0355B0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66018"/>
            <a:ext cx="7886700" cy="441655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5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 </a:t>
            </a:r>
            <a:r>
              <a:rPr lang="en-US" dirty="0">
                <a:solidFill>
                  <a:srgbClr val="0000FF"/>
                </a:solidFill>
              </a:rPr>
              <a:t>Output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Output path</a:t>
            </a:r>
            <a:r>
              <a:rPr lang="en-US" b="1" dirty="0">
                <a:solidFill>
                  <a:srgbClr val="000066"/>
                </a:solidFill>
              </a:rPr>
              <a:t>:</a:t>
            </a:r>
          </a:p>
          <a:p>
            <a:r>
              <a:rPr lang="en-US" b="1" dirty="0">
                <a:solidFill>
                  <a:srgbClr val="000066"/>
                </a:solidFill>
              </a:rPr>
              <a:t>Example: s3://</a:t>
            </a:r>
            <a:r>
              <a:rPr lang="en-US" b="1" dirty="0" err="1">
                <a:solidFill>
                  <a:srgbClr val="000066"/>
                </a:solidFill>
              </a:rPr>
              <a:t>my_bucket</a:t>
            </a:r>
            <a:r>
              <a:rPr lang="en-US" b="1" dirty="0">
                <a:solidFill>
                  <a:srgbClr val="000066"/>
                </a:solidFill>
              </a:rPr>
              <a:t>/output7/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/output7/_SUCCESS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/output7/part1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/output7/part2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/output7/part3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/output7/part4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 map()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key: may be a record number </a:t>
            </a:r>
            <a:r>
              <a:rPr lang="en-US" sz="12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(ignored for this word count problem)</a:t>
            </a:r>
            <a:endParaRPr lang="en-US" sz="2000" b="1" dirty="0">
              <a:solidFill>
                <a:srgbClr val="000066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</a:t>
            </a:r>
            <a:r>
              <a:rPr lang="en-US" sz="18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value: </a:t>
            </a:r>
            <a:r>
              <a:rPr lang="en-US" sz="16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the entire record such as “fox jumped and jumped”</a:t>
            </a:r>
            <a:endParaRPr lang="en-US" sz="2000" b="1" dirty="0">
              <a:solidFill>
                <a:srgbClr val="000066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map(key, value)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# words : [word1, word2, …]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words = </a:t>
            </a:r>
            <a:r>
              <a:rPr lang="en-US" sz="2400" b="1" dirty="0" err="1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value.split</a:t>
            </a:r>
            <a:r>
              <a:rPr lang="en-US" sz="24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(“ “)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for word in words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emit( word, 1)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}</a:t>
            </a:r>
            <a:endParaRPr lang="en-US" sz="2400" dirty="0">
              <a:solidFill>
                <a:srgbClr val="0000FF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79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US" sz="3200" dirty="0"/>
              <a:t>MapReduce:  Implementing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0066"/>
                </a:solidFill>
                <a:latin typeface="+mj-lt"/>
                <a:cs typeface="Consolas" panose="020B0609020204030204" pitchFamily="49" charset="0"/>
              </a:rPr>
              <a:t>Filters can be implemented in map() and reduce()</a:t>
            </a:r>
          </a:p>
          <a:p>
            <a:pPr marL="0" indent="0">
              <a:spcBef>
                <a:spcPts val="600"/>
              </a:spcBef>
              <a:buNone/>
            </a:pPr>
            <a:endParaRPr lang="en-US" sz="2800" b="1" dirty="0">
              <a:solidFill>
                <a:srgbClr val="000066"/>
              </a:solidFill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0066"/>
                </a:solidFill>
                <a:latin typeface="+mj-lt"/>
                <a:cs typeface="Consolas" panose="020B0609020204030204" pitchFamily="49" charset="0"/>
              </a:rPr>
              <a:t>Based on filter requirement: you have to see what is the most efficient way to implement filters</a:t>
            </a:r>
          </a:p>
          <a:p>
            <a:pPr>
              <a:spcBef>
                <a:spcPts val="600"/>
              </a:spcBef>
            </a:pPr>
            <a:endParaRPr lang="en-US" sz="2800" b="1" dirty="0">
              <a:solidFill>
                <a:srgbClr val="000066"/>
              </a:solidFill>
              <a:latin typeface="+mj-lt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000066"/>
                </a:solidFill>
                <a:latin typeface="+mj-lt"/>
                <a:cs typeface="Consolas" panose="020B0609020204030204" pitchFamily="49" charset="0"/>
              </a:rPr>
              <a:t>SIMPLE RULE: If filter requirement depends on the aggregated values, then it should be implemented in reduce(), otherwise it should be implemented in map()</a:t>
            </a:r>
            <a:endParaRPr lang="en-US" sz="2800" dirty="0">
              <a:solidFill>
                <a:srgbClr val="0000FF"/>
              </a:solidFill>
              <a:latin typeface="+mj-lt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36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US" sz="3200" dirty="0"/>
              <a:t>MapReduce Job:  map() function</a:t>
            </a:r>
            <a:br>
              <a:rPr lang="en-US" sz="3200" dirty="0"/>
            </a:br>
            <a:r>
              <a:rPr lang="en-US" sz="3200" dirty="0"/>
              <a:t>Ignore words which begins with “E”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 i="1" dirty="0">
                <a:solidFill>
                  <a:schemeClr val="tx1"/>
                </a:solidFill>
                <a:latin typeface="+mj-lt"/>
                <a:cs typeface="Consolas" panose="020B0609020204030204" pitchFamily="49" charset="0"/>
              </a:rPr>
              <a:t>This filter should be implemented in map() since it is not concerned with the aggregated values.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dirty="0">
              <a:solidFill>
                <a:schemeClr val="tx1"/>
              </a:solidFill>
              <a:latin typeface="+mj-lt"/>
              <a:cs typeface="Consolas" panose="020B06090202040302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may be a record number (ignored here)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entire record such as “fox jumped and jumped”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words = </a:t>
            </a:r>
            <a:r>
              <a:rPr lang="en-US" sz="16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 “)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word in words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# should be done in the mapper to avoid creation of (E*, 1) pairs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if (</a:t>
            </a:r>
            <a:r>
              <a:rPr lang="en-US" sz="16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word.startswith</a:t>
            </a: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(“E”))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continue # continue with for-loop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emit( word, 1)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67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000" dirty="0"/>
              <a:t>MapReduce Job:  map() function</a:t>
            </a:r>
            <a:br>
              <a:rPr lang="en-US" sz="2000" dirty="0"/>
            </a:br>
            <a:r>
              <a:rPr lang="en-US" sz="2000" dirty="0"/>
              <a:t>Ignore words with length of less than 3 Chars.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 i="1" dirty="0">
                <a:solidFill>
                  <a:schemeClr val="tx1"/>
                </a:solidFill>
                <a:cs typeface="Consolas" panose="020B0609020204030204" pitchFamily="49" charset="0"/>
              </a:rPr>
              <a:t>This filter should be implemented in map() since it is not concerned with the aggregated values.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may be a record number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entire record such as “fox jumped and jumped”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words = </a:t>
            </a:r>
            <a:r>
              <a:rPr lang="en-US" sz="18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 “)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word in words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proper filter non-desired words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(word) &gt; 2)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emit( word, 1)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34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000" dirty="0"/>
              <a:t>MapReduce Job:  map() function</a:t>
            </a:r>
            <a:br>
              <a:rPr lang="en-US" sz="2000" dirty="0"/>
            </a:br>
            <a:r>
              <a:rPr lang="en-US" sz="2000" dirty="0"/>
              <a:t>Ignore records with length of less than 80 chars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3160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 i="1" dirty="0">
                <a:solidFill>
                  <a:schemeClr val="tx1"/>
                </a:solidFill>
                <a:cs typeface="Consolas" panose="020B0609020204030204" pitchFamily="49" charset="0"/>
              </a:rPr>
              <a:t>This filter should be implemented in map() since it is not concerned with the aggregated values.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b="1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may be a record number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entire record such as “fox jumped and jumped”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proper filter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8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(value) &lt; 80) { return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words = </a:t>
            </a:r>
            <a:r>
              <a:rPr lang="en-US" sz="18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 “)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word in words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(word) &gt; 2)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emit( word, 1) # filter non-desired words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38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 map()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may be a record number such as 100 (is ignored)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entire record such as “fox jumped and jumped”</a:t>
            </a:r>
          </a:p>
          <a:p>
            <a:r>
              <a:rPr lang="en-US" sz="3600" dirty="0"/>
              <a:t>map() output: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(fox, 1)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(jumped, 1)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(and, 1)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(jumped, 1)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82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 map()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may be a record number such as 101 (is ignored)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entire record such as “fox jumped over fox”</a:t>
            </a:r>
          </a:p>
          <a:p>
            <a:r>
              <a:rPr lang="en-US" sz="3600" dirty="0"/>
              <a:t>map() output: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(fox, 1)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(jumped, 1)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(over, 1)</a:t>
            </a:r>
          </a:p>
          <a:p>
            <a:pPr marL="800100" lvl="2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(fox, 1)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1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&amp; Shuffle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66"/>
                </a:solidFill>
              </a:rPr>
              <a:t>Sort &amp; Shuffle is the genie of MapReduce</a:t>
            </a:r>
            <a:endParaRPr lang="en-US" sz="2800" dirty="0">
              <a:solidFill>
                <a:srgbClr val="000066"/>
              </a:solidFill>
            </a:endParaRPr>
          </a:p>
          <a:p>
            <a:r>
              <a:rPr lang="en-US" sz="2800" b="1" dirty="0">
                <a:solidFill>
                  <a:srgbClr val="000066"/>
                </a:solidFill>
              </a:rPr>
              <a:t>Output of Sort &amp; Shuffle</a:t>
            </a:r>
            <a:endParaRPr lang="en-US" sz="2800" dirty="0">
              <a:solidFill>
                <a:srgbClr val="000066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(key_1, [V_11, V_12, …])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(Key_2, [V_21, V_22, …])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key_N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[V_N1, V_N2, …])</a:t>
            </a:r>
          </a:p>
          <a:p>
            <a:endParaRPr lang="en-US" sz="2800" dirty="0"/>
          </a:p>
          <a:p>
            <a:r>
              <a:rPr lang="en-US" sz="2800" dirty="0"/>
              <a:t>NOTE: {key_1, key_2, …, </a:t>
            </a:r>
            <a:r>
              <a:rPr lang="en-US" sz="2800" dirty="0" err="1"/>
              <a:t>key_N</a:t>
            </a:r>
            <a:r>
              <a:rPr lang="en-US" sz="2800" dirty="0"/>
              <a:t>} are unique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8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MapReduce Job Components: </a:t>
            </a:r>
            <a:r>
              <a:rPr lang="en-US" dirty="0"/>
              <a:t>reduce()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reduce() accepts a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(key, [V1, V2, …, </a:t>
            </a:r>
            <a:r>
              <a:rPr lang="en-US" sz="2800" b="1" dirty="0" err="1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Vn</a:t>
            </a:r>
            <a:r>
              <a:rPr lang="en-US" sz="28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])</a:t>
            </a:r>
          </a:p>
          <a:p>
            <a:r>
              <a:rPr lang="en-US" sz="2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creates any number of new (K</a:t>
            </a:r>
            <a:r>
              <a:rPr lang="en-US" sz="2800" b="1" baseline="300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2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</a:t>
            </a:r>
            <a:r>
              <a:rPr lang="en-US" sz="2800" b="1" baseline="300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2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pairs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1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>
            <a:normAutofit/>
          </a:bodyPr>
          <a:lstStyle/>
          <a:p>
            <a:r>
              <a:rPr lang="en-US" dirty="0"/>
              <a:t>Typical problem solved by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7"/>
            <a:ext cx="7886700" cy="4764188"/>
          </a:xfrm>
        </p:spPr>
        <p:txBody>
          <a:bodyPr>
            <a:normAutofit/>
          </a:bodyPr>
          <a:lstStyle/>
          <a:p>
            <a:r>
              <a:rPr lang="en-US" sz="3200" dirty="0"/>
              <a:t>Read a lot of data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map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  <a:r>
              <a:rPr lang="en-US" sz="3200" dirty="0"/>
              <a:t>: extract something you care about from each record</a:t>
            </a:r>
          </a:p>
          <a:p>
            <a:r>
              <a:rPr lang="en-US" sz="3200" dirty="0">
                <a:solidFill>
                  <a:srgbClr val="0000FF"/>
                </a:solidFill>
              </a:rPr>
              <a:t>Shuffle and Sort </a:t>
            </a:r>
            <a:r>
              <a:rPr lang="en-US" sz="2400" dirty="0"/>
              <a:t>[done by MapReduce Implementation]</a:t>
            </a:r>
            <a:endParaRPr lang="en-US" sz="3200" dirty="0"/>
          </a:p>
          <a:p>
            <a:r>
              <a:rPr lang="en-US" sz="3200" b="1" dirty="0">
                <a:solidFill>
                  <a:srgbClr val="FF0000"/>
                </a:solidFill>
              </a:rPr>
              <a:t>reduce</a:t>
            </a:r>
            <a:r>
              <a:rPr lang="en-US" sz="3200" dirty="0">
                <a:solidFill>
                  <a:srgbClr val="FF0000"/>
                </a:solidFill>
              </a:rPr>
              <a:t>()</a:t>
            </a:r>
            <a:r>
              <a:rPr lang="en-US" sz="3200" dirty="0"/>
              <a:t>: aggregate, summarize, filter, or transform</a:t>
            </a:r>
          </a:p>
          <a:p>
            <a:r>
              <a:rPr lang="en-US" sz="3200" dirty="0"/>
              <a:t>Write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96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Job:  reduce()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is a unique word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1],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    an </a:t>
            </a:r>
            <a:r>
              <a:rPr lang="en-US" sz="24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 = 0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v in values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sum += v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emit(key, sum)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7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US" sz="3200" dirty="0"/>
              <a:t>MapReduce Job:  reduce() function</a:t>
            </a:r>
            <a:br>
              <a:rPr lang="en-US" sz="3200" dirty="0"/>
            </a:br>
            <a:r>
              <a:rPr lang="en-US" sz="3200" dirty="0"/>
              <a:t>ignore words which begin with “E”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is a unique word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NOT a proper filter (should be done in the mapper)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key.beginswith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(“E”)) {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 = 0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v in values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v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emit(key, sum)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21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0638"/>
            <a:ext cx="8229600" cy="568082"/>
          </a:xfrm>
        </p:spPr>
        <p:txBody>
          <a:bodyPr>
            <a:noAutofit/>
          </a:bodyPr>
          <a:lstStyle/>
          <a:p>
            <a:r>
              <a:rPr lang="en-US" sz="2000" dirty="0"/>
              <a:t>MapReduce Job:  reduce() function + what if we want to ignore</a:t>
            </a:r>
            <a:br>
              <a:rPr lang="en-US" sz="2000" dirty="0"/>
            </a:br>
            <a:r>
              <a:rPr lang="en-US" sz="2000" dirty="0"/>
              <a:t>words with frequencies of less than 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600" b="1" i="1" dirty="0">
                <a:solidFill>
                  <a:schemeClr val="tx1"/>
                </a:solidFill>
                <a:cs typeface="Consolas" panose="020B0609020204030204" pitchFamily="49" charset="0"/>
              </a:rPr>
              <a:t>This filter should be implemented in reduce() since it is concerned with the aggregated values.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600" b="1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is a unique word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 = 0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v in values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v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proper filter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(sum &gt;= 5)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emit(key, sum)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5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0638"/>
            <a:ext cx="8229600" cy="568082"/>
          </a:xfrm>
        </p:spPr>
        <p:txBody>
          <a:bodyPr>
            <a:noAutofit/>
          </a:bodyPr>
          <a:lstStyle/>
          <a:p>
            <a:r>
              <a:rPr lang="en-US" sz="2000" dirty="0"/>
              <a:t>MapReduce Job:  reduce() function + what if we want to ignore</a:t>
            </a:r>
            <a:br>
              <a:rPr lang="en-US" sz="2000" dirty="0"/>
            </a:br>
            <a:r>
              <a:rPr lang="en-US" sz="2000" dirty="0"/>
              <a:t>words with frequencies of less than 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i="1" dirty="0">
                <a:solidFill>
                  <a:schemeClr val="tx1"/>
                </a:solidFill>
                <a:cs typeface="Consolas" panose="020B0609020204030204" pitchFamily="49" charset="0"/>
              </a:rPr>
              <a:t>This filter should be implemented in reduce() since it is concerned with the aggregated values.</a:t>
            </a:r>
          </a:p>
          <a:p>
            <a:pPr marL="0" indent="0">
              <a:spcBef>
                <a:spcPts val="600"/>
              </a:spcBef>
              <a:buNone/>
            </a:pPr>
            <a:endParaRPr lang="en-US" b="1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is a unique word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sum = 0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v in values {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v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filter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(sum &lt; 5) {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 {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emit(key, sum)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06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0638"/>
            <a:ext cx="8229600" cy="712098"/>
          </a:xfrm>
        </p:spPr>
        <p:txBody>
          <a:bodyPr>
            <a:noAutofit/>
          </a:bodyPr>
          <a:lstStyle/>
          <a:p>
            <a:r>
              <a:rPr lang="en-US" sz="1400" dirty="0"/>
              <a:t>MapReduce Job:  reduce() function + what if we want to ignore</a:t>
            </a:r>
            <a:br>
              <a:rPr lang="en-US" sz="1400" dirty="0"/>
            </a:br>
            <a:r>
              <a:rPr lang="en-US" sz="1400" dirty="0"/>
              <a:t>words with frequencies of less than 5 </a:t>
            </a:r>
            <a:br>
              <a:rPr lang="en-US" sz="1400" dirty="0"/>
            </a:br>
            <a:r>
              <a:rPr lang="en-US" sz="1400" dirty="0"/>
              <a:t>Ignore words with length of less than 3 Chars.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31606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is a unique word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WARNING: not a proper filter for reducer (should be done in mapper)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25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(key) &lt;= 2) { return }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count = 0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v in values {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 += v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proper filter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(count &lt; 5) {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else {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emit(key, count)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5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20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0638"/>
            <a:ext cx="8229600" cy="391199"/>
          </a:xfrm>
        </p:spPr>
        <p:txBody>
          <a:bodyPr>
            <a:noAutofit/>
          </a:bodyPr>
          <a:lstStyle/>
          <a:p>
            <a:r>
              <a:rPr lang="en-US" sz="2000" dirty="0"/>
              <a:t>MapReduce Job:  reduce() function and output length of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is a unique word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count = 0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v in values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 += v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# create a new value</a:t>
            </a:r>
            <a:endParaRPr lang="en-US" sz="2000" b="1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new_value</a:t>
            </a:r>
            <a:r>
              <a:rPr lang="en-US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(key), count)</a:t>
            </a:r>
            <a:endParaRPr lang="en-US" sz="2000" b="1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emit(key, </a:t>
            </a:r>
            <a:r>
              <a:rPr lang="en-US" sz="20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new_value</a:t>
            </a: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61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000" dirty="0"/>
              <a:t>MapReduce Job:  reduce() function</a:t>
            </a:r>
            <a:br>
              <a:rPr lang="en-US" sz="2000" dirty="0"/>
            </a:br>
            <a:r>
              <a:rPr lang="en-US" sz="2000" dirty="0"/>
              <a:t>Ignore records with length of less than 80 chars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3160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unique 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b="1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can not implement this filter in reduce(),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since we do not have access to the entire record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(as input).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12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664"/>
            <a:ext cx="7886700" cy="576064"/>
          </a:xfrm>
        </p:spPr>
        <p:txBody>
          <a:bodyPr/>
          <a:lstStyle/>
          <a:p>
            <a:r>
              <a:rPr lang="en-US" dirty="0"/>
              <a:t>Summary: MapReduce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001419"/>
          </a:xfrm>
        </p:spPr>
        <p:txBody>
          <a:bodyPr>
            <a:normAutofit/>
          </a:bodyPr>
          <a:lstStyle/>
          <a:p>
            <a:r>
              <a:rPr lang="en-US" sz="3000" dirty="0"/>
              <a:t>Filters can be implemented in map()</a:t>
            </a:r>
          </a:p>
          <a:p>
            <a:pPr lvl="1"/>
            <a:r>
              <a:rPr lang="en-US" sz="2600" dirty="0"/>
              <a:t> Filter is a map() filter, if it is not concerned with aggregated values of a key</a:t>
            </a:r>
          </a:p>
          <a:p>
            <a:pPr marL="342900" lvl="1" indent="0">
              <a:buNone/>
            </a:pPr>
            <a:endParaRPr lang="en-US" sz="2600" dirty="0"/>
          </a:p>
          <a:p>
            <a:r>
              <a:rPr lang="en-US" sz="3000" dirty="0"/>
              <a:t>Filters can be implemented in reduce()</a:t>
            </a:r>
          </a:p>
          <a:p>
            <a:pPr lvl="1"/>
            <a:r>
              <a:rPr lang="en-US" sz="3000" dirty="0"/>
              <a:t>Filter is a reduce() filter, if it is concerned with aggregated values of a key</a:t>
            </a:r>
            <a:endParaRPr lang="en-US" sz="2800" dirty="0"/>
          </a:p>
          <a:p>
            <a:endParaRPr lang="en-US" sz="3000" dirty="0"/>
          </a:p>
          <a:p>
            <a:r>
              <a:rPr lang="en-US" sz="3000" dirty="0"/>
              <a:t>Make sure to put the filter in map()/reduce() to minimize the number of (Key, Value) emitted.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4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5601"/>
          </a:xfrm>
        </p:spPr>
        <p:txBody>
          <a:bodyPr>
            <a:normAutofit/>
          </a:bodyPr>
          <a:lstStyle/>
          <a:p>
            <a:r>
              <a:rPr lang="en-US" dirty="0"/>
              <a:t>Filters in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8"/>
            <a:ext cx="7886700" cy="5375621"/>
          </a:xfrm>
        </p:spPr>
        <p:txBody>
          <a:bodyPr>
            <a:normAutofit/>
          </a:bodyPr>
          <a:lstStyle/>
          <a:p>
            <a:r>
              <a:rPr lang="en-US" sz="3200" b="1" dirty="0"/>
              <a:t>What is a filter?</a:t>
            </a:r>
          </a:p>
          <a:p>
            <a:pPr lvl="1"/>
            <a:r>
              <a:rPr lang="en-US" sz="2800" dirty="0"/>
              <a:t> A filter is a Boolean condition/predicate, which limits the (key, value) emitted from mappers and reducers</a:t>
            </a:r>
          </a:p>
          <a:p>
            <a:r>
              <a:rPr lang="en-US" sz="3000" dirty="0"/>
              <a:t> </a:t>
            </a:r>
            <a:r>
              <a:rPr lang="en-US" sz="3000" b="1" dirty="0"/>
              <a:t>Example: </a:t>
            </a:r>
          </a:p>
          <a:p>
            <a:pPr lvl="1"/>
            <a:r>
              <a:rPr lang="en-US" sz="2800" dirty="0"/>
              <a:t> Drop employee records if </a:t>
            </a:r>
            <a:r>
              <a:rPr lang="en-US" sz="2800" dirty="0" err="1"/>
              <a:t>emp_id</a:t>
            </a:r>
            <a:r>
              <a:rPr lang="en-US" sz="2800" dirty="0"/>
              <a:t> is NULL</a:t>
            </a:r>
          </a:p>
          <a:p>
            <a:pPr lvl="1"/>
            <a:r>
              <a:rPr lang="en-US" sz="2800" dirty="0"/>
              <a:t> Drop records if a record has BAD language</a:t>
            </a:r>
          </a:p>
          <a:p>
            <a:pPr lvl="1"/>
            <a:r>
              <a:rPr lang="en-US" sz="2800" dirty="0"/>
              <a:t> Drop DNA sequence if chromosome is undefined</a:t>
            </a:r>
          </a:p>
          <a:p>
            <a:pPr lvl="1"/>
            <a:r>
              <a:rPr lang="en-US" sz="2800" dirty="0"/>
              <a:t> Drop messages if message length &gt; 800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5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>
            <a:normAutofit/>
          </a:bodyPr>
          <a:lstStyle/>
          <a:p>
            <a:r>
              <a:rPr lang="en-US" dirty="0"/>
              <a:t>Filters in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2777"/>
            <a:ext cx="7886700" cy="4764188"/>
          </a:xfrm>
        </p:spPr>
        <p:txBody>
          <a:bodyPr>
            <a:normAutofit/>
          </a:bodyPr>
          <a:lstStyle/>
          <a:p>
            <a:r>
              <a:rPr lang="en-US" sz="3200" dirty="0"/>
              <a:t>What is a filter?</a:t>
            </a:r>
          </a:p>
          <a:p>
            <a:pPr lvl="1"/>
            <a:r>
              <a:rPr lang="en-US" sz="2800" dirty="0"/>
              <a:t> A filter is a Boolean condition/predicate, which limits the (key, value) emitted from mappers and reducers</a:t>
            </a:r>
          </a:p>
          <a:p>
            <a:r>
              <a:rPr lang="en-US" sz="3200" dirty="0"/>
              <a:t> Filters can be used in mappers:</a:t>
            </a:r>
          </a:p>
          <a:p>
            <a:pPr lvl="1"/>
            <a:r>
              <a:rPr lang="en-US" sz="2800" dirty="0"/>
              <a:t> To filter records (to drop records)</a:t>
            </a:r>
          </a:p>
          <a:p>
            <a:r>
              <a:rPr lang="en-US" sz="3200" dirty="0"/>
              <a:t> Filters can be used in reducers:</a:t>
            </a:r>
          </a:p>
          <a:p>
            <a:pPr lvl="1"/>
            <a:r>
              <a:rPr lang="en-US" sz="2800" dirty="0"/>
              <a:t> To filter output of reducers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A7CA-0879-B54B-A827-3A448012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CD0A80-B48A-6641-B871-8F332C22C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6912768" cy="42484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692F-DA78-CD4D-81FE-9C298CA4E5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2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A7CA-0879-B54B-A827-3A448012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27FE77-333E-3246-BEF8-EAA2BCA33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7200800" cy="43204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692F-DA78-CD4D-81FE-9C298CA4E5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7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MapReduce: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C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[V1, V2, …, </a:t>
            </a:r>
            <a:r>
              <a:rPr lang="en-US" dirty="0" err="1">
                <a:solidFill>
                  <a:srgbClr val="CC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Vn</a:t>
            </a:r>
            <a:r>
              <a:rPr lang="en-US" dirty="0">
                <a:solidFill>
                  <a:srgbClr val="CC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CC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Denotes an </a:t>
            </a:r>
            <a:r>
              <a:rPr lang="en-US" dirty="0" err="1">
                <a:solidFill>
                  <a:srgbClr val="CC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dirty="0">
                <a:solidFill>
                  <a:srgbClr val="CC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n values.</a:t>
            </a:r>
          </a:p>
          <a:p>
            <a:pPr marL="0" indent="0">
              <a:buNone/>
            </a:pPr>
            <a:endParaRPr lang="en-US" dirty="0">
              <a:solidFill>
                <a:srgbClr val="CC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2, 3, 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Denotes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&lt;Integer&gt;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[“movie1”, “movie2”, “movie3”]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Denotes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4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record offset number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actual input record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(key, value)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(K1, V1), (K2, V2), …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Shuffle and Sort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(K1, [V11, V12, …]), (K2, [V21, V22, …]), …</a:t>
            </a:r>
          </a:p>
          <a:p>
            <a:pPr marL="0" indent="0">
              <a:buNone/>
            </a:pPr>
            <a:endParaRPr lang="en-US" dirty="0">
              <a:solidFill>
                <a:srgbClr val="6432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 in {K1, K2, …}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 : [value1, value2, …]</a:t>
            </a:r>
          </a:p>
          <a:p>
            <a:pPr marL="0" indent="0">
              <a:buNone/>
            </a:pPr>
            <a:r>
              <a:rPr lang="en-US" sz="35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(key, values)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outputs: (final_key_1, final_value_1),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(final_key_2, final_value_2), …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5582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8207</TotalTime>
  <Words>3143</Words>
  <Application>Microsoft Macintosh PowerPoint</Application>
  <PresentationFormat>On-screen Show (4:3)</PresentationFormat>
  <Paragraphs>448</Paragraphs>
  <Slides>37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Verdana</vt:lpstr>
      <vt:lpstr>Wingdings</vt:lpstr>
      <vt:lpstr>scu-ppt-master</vt:lpstr>
      <vt:lpstr> Filters  in MapReduce</vt:lpstr>
      <vt:lpstr>MapReduce Model</vt:lpstr>
      <vt:lpstr>Typical problem solved by MapReduce</vt:lpstr>
      <vt:lpstr>Filters in MapReduce?</vt:lpstr>
      <vt:lpstr>Filters in MapReduce?</vt:lpstr>
      <vt:lpstr>MapReduce model</vt:lpstr>
      <vt:lpstr>MapReduce model</vt:lpstr>
      <vt:lpstr>MapReduce: Notation</vt:lpstr>
      <vt:lpstr>MapReduce Phases</vt:lpstr>
      <vt:lpstr>MapReduce model</vt:lpstr>
      <vt:lpstr>MapReduce workflow</vt:lpstr>
      <vt:lpstr>Mappers and Reducers</vt:lpstr>
      <vt:lpstr>Word Count Problem</vt:lpstr>
      <vt:lpstr>Mapper</vt:lpstr>
      <vt:lpstr>Mapper’s output</vt:lpstr>
      <vt:lpstr>Sort &amp; Shuffle: SQL’s GROUP BY</vt:lpstr>
      <vt:lpstr>Reducer</vt:lpstr>
      <vt:lpstr>MapReduce Job Components</vt:lpstr>
      <vt:lpstr>MapReduce Job:  Input Path</vt:lpstr>
      <vt:lpstr>MapReduce Job:  Output Path</vt:lpstr>
      <vt:lpstr>MapReduce Job:  map() function</vt:lpstr>
      <vt:lpstr>MapReduce:  Implementing Filters</vt:lpstr>
      <vt:lpstr>MapReduce Job:  map() function Ignore words which begins with “E”</vt:lpstr>
      <vt:lpstr>MapReduce Job:  map() function Ignore words with length of less than 3 Chars.</vt:lpstr>
      <vt:lpstr>MapReduce Job:  map() function Ignore records with length of less than 80 chars</vt:lpstr>
      <vt:lpstr>MapReduce Job:  map() function</vt:lpstr>
      <vt:lpstr>MapReduce Job:  map() function</vt:lpstr>
      <vt:lpstr>Sort &amp; Shuffle</vt:lpstr>
      <vt:lpstr>MapReduce Job Components: reduce()</vt:lpstr>
      <vt:lpstr>MapReduce Job:  reduce() function</vt:lpstr>
      <vt:lpstr>MapReduce Job:  reduce() function ignore words which begin with “E”</vt:lpstr>
      <vt:lpstr>MapReduce Job:  reduce() function + what if we want to ignore words with frequencies of less than 5 </vt:lpstr>
      <vt:lpstr>MapReduce Job:  reduce() function + what if we want to ignore words with frequencies of less than 5 </vt:lpstr>
      <vt:lpstr>MapReduce Job:  reduce() function + what if we want to ignore words with frequencies of less than 5  Ignore words with length of less than 3 Chars.</vt:lpstr>
      <vt:lpstr>MapReduce Job:  reduce() function and output length of key</vt:lpstr>
      <vt:lpstr>MapReduce Job:  reduce() function Ignore records with length of less than 80 chars</vt:lpstr>
      <vt:lpstr>Summary: MapReduce Filters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Parsian, Mahmoud</cp:lastModifiedBy>
  <cp:revision>458</cp:revision>
  <cp:lastPrinted>2013-02-14T01:31:00Z</cp:lastPrinted>
  <dcterms:created xsi:type="dcterms:W3CDTF">2013-02-10T19:22:59Z</dcterms:created>
  <dcterms:modified xsi:type="dcterms:W3CDTF">2023-09-26T19:40:47Z</dcterms:modified>
</cp:coreProperties>
</file>