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6"/>
  </p:notesMasterIdLst>
  <p:handoutMasterIdLst>
    <p:handoutMasterId r:id="rId47"/>
  </p:handoutMasterIdLst>
  <p:sldIdLst>
    <p:sldId id="260" r:id="rId2"/>
    <p:sldId id="259" r:id="rId3"/>
    <p:sldId id="451" r:id="rId4"/>
    <p:sldId id="450" r:id="rId5"/>
    <p:sldId id="422" r:id="rId6"/>
    <p:sldId id="449" r:id="rId7"/>
    <p:sldId id="279" r:id="rId8"/>
    <p:sldId id="455" r:id="rId9"/>
    <p:sldId id="261" r:id="rId10"/>
    <p:sldId id="441" r:id="rId11"/>
    <p:sldId id="434" r:id="rId12"/>
    <p:sldId id="407" r:id="rId13"/>
    <p:sldId id="262" r:id="rId14"/>
    <p:sldId id="274" r:id="rId15"/>
    <p:sldId id="456" r:id="rId16"/>
    <p:sldId id="265" r:id="rId17"/>
    <p:sldId id="280" r:id="rId18"/>
    <p:sldId id="281" r:id="rId19"/>
    <p:sldId id="282" r:id="rId20"/>
    <p:sldId id="283" r:id="rId21"/>
    <p:sldId id="284" r:id="rId22"/>
    <p:sldId id="286" r:id="rId23"/>
    <p:sldId id="290" r:id="rId24"/>
    <p:sldId id="454" r:id="rId25"/>
    <p:sldId id="287" r:id="rId26"/>
    <p:sldId id="453" r:id="rId27"/>
    <p:sldId id="288" r:id="rId28"/>
    <p:sldId id="285" r:id="rId29"/>
    <p:sldId id="452" r:id="rId30"/>
    <p:sldId id="289" r:id="rId31"/>
    <p:sldId id="291" r:id="rId32"/>
    <p:sldId id="263" r:id="rId33"/>
    <p:sldId id="273" r:id="rId34"/>
    <p:sldId id="264" r:id="rId35"/>
    <p:sldId id="276" r:id="rId36"/>
    <p:sldId id="269" r:id="rId37"/>
    <p:sldId id="266" r:id="rId38"/>
    <p:sldId id="267" r:id="rId39"/>
    <p:sldId id="270" r:id="rId40"/>
    <p:sldId id="271" r:id="rId41"/>
    <p:sldId id="278" r:id="rId42"/>
    <p:sldId id="268" r:id="rId43"/>
    <p:sldId id="275" r:id="rId44"/>
    <p:sldId id="27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90C4B-6861-9047-AA41-73DB37431590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BF96D-0F90-6340-B1A4-465581025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7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88AF8-1A70-49DA-8521-47D5E6F867E9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4BC27-FAFF-4482-B25F-35D3915B3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457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myself: 8 years data engineering, data analytics (make sense)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8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202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9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005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73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50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864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4326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52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65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654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17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90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6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0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995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844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508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612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2087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8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632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754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287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447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</a:t>
            </a:r>
            <a:r>
              <a:rPr lang="en-US" dirty="0"/>
              <a:t> each run an internal web server in order to display basic information about the current status of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62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1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5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01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117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BE457-FB45-9847-8EC2-FC29D648CEA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7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56790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39973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60705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52995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4121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95079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074449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22602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4447654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65518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999317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69636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39085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66399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30762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723088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145185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234301" y="6356351"/>
            <a:ext cx="2844800" cy="366183"/>
          </a:xfrm>
          <a:prstGeom prst="rect">
            <a:avLst/>
          </a:prstGeo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609600" y="1325607"/>
            <a:ext cx="10969139" cy="4667421"/>
          </a:xfrm>
        </p:spPr>
        <p:txBody>
          <a:bodyPr/>
          <a:lstStyle/>
          <a:p>
            <a:pPr lvl="0" eaLnBrk="1" latinLnBrk="0" hangingPunct="1"/>
            <a:r>
              <a:rPr lang="fr-FR"/>
              <a:t>Click to edit Master text styles</a:t>
            </a:r>
          </a:p>
          <a:p>
            <a:pPr lvl="1" eaLnBrk="1" latinLnBrk="0" hangingPunct="1"/>
            <a:r>
              <a:rPr lang="fr-FR"/>
              <a:t>Second level</a:t>
            </a:r>
          </a:p>
          <a:p>
            <a:pPr lvl="2" eaLnBrk="1" latinLnBrk="0" hangingPunct="1"/>
            <a:r>
              <a:rPr lang="fr-FR"/>
              <a:t>Third level</a:t>
            </a:r>
          </a:p>
          <a:p>
            <a:pPr lvl="3" eaLnBrk="1" latinLnBrk="0" hangingPunct="1"/>
            <a:r>
              <a:rPr lang="fr-FR"/>
              <a:t>Fourth level</a:t>
            </a:r>
          </a:p>
          <a:p>
            <a:pPr lvl="4" eaLnBrk="1" latinLnBrk="0" hangingPunct="1"/>
            <a:r>
              <a:rPr lang="fr-FR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997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973268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71940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806786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666366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28811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854706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5234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15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1" r:id="rId19"/>
    <p:sldLayoutId id="2147483722" r:id="rId20"/>
    <p:sldLayoutId id="2147483723" r:id="rId21"/>
    <p:sldLayoutId id="2147483724" r:id="rId22"/>
    <p:sldLayoutId id="2147483725" r:id="rId23"/>
    <p:sldLayoutId id="2147483726" r:id="rId24"/>
    <p:sldLayoutId id="2147483664" r:id="rId25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0473" y="1752600"/>
            <a:ext cx="12914711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733" b="1" dirty="0">
                <a:solidFill>
                  <a:schemeClr val="tx2"/>
                </a:solidFill>
              </a:rPr>
              <a:t>Introduction to HDFS:</a:t>
            </a:r>
          </a:p>
          <a:p>
            <a:r>
              <a:rPr lang="en-GB" sz="3733" b="1" dirty="0">
                <a:solidFill>
                  <a:schemeClr val="tx2"/>
                </a:solidFill>
              </a:rPr>
              <a:t>Hadoop Distributed File System</a:t>
            </a:r>
            <a:endParaRPr lang="en-GB" sz="2667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0534" y="3333786"/>
            <a:ext cx="397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Mahmoud (Max) Parsian</a:t>
            </a:r>
          </a:p>
          <a:p>
            <a:r>
              <a:rPr lang="en-US" sz="1200" dirty="0">
                <a:solidFill>
                  <a:srgbClr val="7030A0"/>
                </a:solidFill>
              </a:rPr>
              <a:t>Ph.D. in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6713"/>
          </a:xfrm>
          <a:prstGeom prst="rect">
            <a:avLst/>
          </a:prstGeom>
        </p:spPr>
        <p:txBody>
          <a:bodyPr/>
          <a:lstStyle/>
          <a:p>
            <a:fld id="{D2F89FEF-6A44-9B41-A33D-7815FD06DC43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Failures</a:t>
            </a:r>
            <a:r>
              <a:rPr lang="en-US" sz="3800" dirty="0"/>
              <a:t> are </a:t>
            </a:r>
            <a:r>
              <a:rPr lang="en-US" sz="3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3800" dirty="0"/>
              <a:t> in commodity hardware</a:t>
            </a:r>
          </a:p>
          <a:p>
            <a:pPr>
              <a:spcBef>
                <a:spcPts val="1200"/>
              </a:spcBef>
            </a:pPr>
            <a:r>
              <a:rPr lang="en-US" sz="3800" b="1" dirty="0"/>
              <a:t>Worker</a:t>
            </a:r>
            <a:r>
              <a:rPr lang="en-US" sz="3800" dirty="0"/>
              <a:t> failure</a:t>
            </a:r>
          </a:p>
          <a:p>
            <a:pPr lvl="1"/>
            <a:r>
              <a:rPr lang="en-US" dirty="0"/>
              <a:t>Detect 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Re-execute</a:t>
            </a:r>
            <a:r>
              <a:rPr lang="en-US" dirty="0"/>
              <a:t> in-progress map/reduce tasks</a:t>
            </a:r>
          </a:p>
          <a:p>
            <a:pPr>
              <a:spcBef>
                <a:spcPts val="1200"/>
              </a:spcBef>
            </a:pPr>
            <a:r>
              <a:rPr lang="en-US" sz="3600" b="1" dirty="0"/>
              <a:t>Master</a:t>
            </a:r>
            <a:r>
              <a:rPr lang="en-US" sz="3600" dirty="0"/>
              <a:t> 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3800" b="1" dirty="0">
                <a:solidFill>
                  <a:srgbClr val="006600"/>
                </a:solidFill>
              </a:rPr>
              <a:t>Robust</a:t>
            </a:r>
          </a:p>
          <a:p>
            <a:pPr lvl="1"/>
            <a:r>
              <a:rPr lang="en-US" dirty="0"/>
              <a:t>Google’s experience: </a:t>
            </a:r>
            <a:r>
              <a:rPr lang="en-US" dirty="0">
                <a:solidFill>
                  <a:srgbClr val="663300"/>
                </a:solidFill>
              </a:rPr>
              <a:t>lost 1600 of 1800 machines once!</a:t>
            </a:r>
            <a:r>
              <a:rPr lang="en-US" dirty="0"/>
              <a:t>, but </a:t>
            </a:r>
            <a:r>
              <a:rPr lang="en-US" dirty="0">
                <a:solidFill>
                  <a:srgbClr val="CC00CC"/>
                </a:solidFill>
              </a:rPr>
              <a:t>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Fault tolerance: </a:t>
            </a:r>
            <a:br>
              <a:rPr lang="en-US" sz="4000" dirty="0"/>
            </a:br>
            <a:r>
              <a:rPr lang="en-US" sz="4000" dirty="0"/>
              <a:t>Handled via re-execution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 worker </a:t>
            </a:r>
            <a:r>
              <a:rPr lang="en-US" sz="4000" dirty="0">
                <a:solidFill>
                  <a:srgbClr val="C00000"/>
                </a:solidFill>
              </a:rPr>
              <a:t>failure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/>
              <a:t>Detect failure via periodic heartbeats</a:t>
            </a:r>
          </a:p>
          <a:p>
            <a:pPr lvl="1"/>
            <a:r>
              <a:rPr lang="en-US" sz="3600" dirty="0"/>
              <a:t>Re-execute completed and in-progress </a:t>
            </a:r>
            <a:r>
              <a:rPr lang="en-US" sz="3600" i="1" dirty="0"/>
              <a:t>map</a:t>
            </a:r>
            <a:r>
              <a:rPr lang="en-US" sz="3600" dirty="0"/>
              <a:t> tasks</a:t>
            </a:r>
          </a:p>
          <a:p>
            <a:pPr lvl="1"/>
            <a:r>
              <a:rPr lang="en-US" sz="3600" dirty="0"/>
              <a:t>Task completion committed through 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r>
              <a:rPr lang="en-US" sz="3600" dirty="0"/>
              <a:t>Replication</a:t>
            </a:r>
          </a:p>
          <a:p>
            <a:pPr lvl="1"/>
            <a:r>
              <a:rPr lang="en-US" dirty="0"/>
              <a:t>High availability for reads</a:t>
            </a:r>
          </a:p>
          <a:p>
            <a:pPr lvl="1"/>
            <a:r>
              <a:rPr lang="en-US" dirty="0"/>
              <a:t>User controllable, default 3 (non-RAID)</a:t>
            </a:r>
          </a:p>
          <a:p>
            <a:pPr lvl="1"/>
            <a:r>
              <a:rPr lang="en-US" dirty="0"/>
              <a:t>Provides read/seek bandwidth</a:t>
            </a:r>
          </a:p>
          <a:p>
            <a:pPr lvl="1"/>
            <a:r>
              <a:rPr lang="en-US" dirty="0"/>
              <a:t>Master is responsible for directing re-replication if a data node dies</a:t>
            </a:r>
          </a:p>
          <a:p>
            <a:r>
              <a:rPr lang="en-US" dirty="0"/>
              <a:t>Online check-summing in data nodes</a:t>
            </a:r>
          </a:p>
          <a:p>
            <a:pPr lvl="1"/>
            <a:r>
              <a:rPr lang="en-US" dirty="0"/>
              <a:t>Verified on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641830"/>
          </a:xfrm>
        </p:spPr>
        <p:txBody>
          <a:bodyPr>
            <a:normAutofit/>
          </a:bodyPr>
          <a:lstStyle/>
          <a:p>
            <a:r>
              <a:rPr lang="en-US" sz="4000" dirty="0"/>
              <a:t>HDFS Architecture</a:t>
            </a:r>
          </a:p>
        </p:txBody>
      </p:sp>
      <p:pic>
        <p:nvPicPr>
          <p:cNvPr id="101" name="Content Placeholder 100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478" y="938213"/>
            <a:ext cx="8301868" cy="50546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4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641830"/>
          </a:xfrm>
        </p:spPr>
        <p:txBody>
          <a:bodyPr>
            <a:normAutofit/>
          </a:bodyPr>
          <a:lstStyle/>
          <a:p>
            <a:r>
              <a:rPr lang="en-US" sz="4000" dirty="0"/>
              <a:t>Features of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285"/>
            <a:ext cx="10969139" cy="5211870"/>
          </a:xfrm>
        </p:spPr>
        <p:txBody>
          <a:bodyPr>
            <a:normAutofit fontScale="77500" lnSpcReduction="20000"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sz="3200" dirty="0">
                <a:solidFill>
                  <a:schemeClr val="tx2"/>
                </a:solidFill>
              </a:rPr>
              <a:t>HDFS also has a set of features that make it ideal for distributed systems: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  <a:highlight>
                  <a:srgbClr val="00FF00"/>
                </a:highlight>
              </a:rPr>
              <a:t>Fault tolerant</a:t>
            </a:r>
            <a:r>
              <a:rPr lang="en-GB" sz="3200" dirty="0">
                <a:solidFill>
                  <a:schemeClr val="tx2"/>
                </a:solidFill>
                <a:highlight>
                  <a:srgbClr val="00FF00"/>
                </a:highlight>
              </a:rPr>
              <a:t> </a:t>
            </a:r>
            <a:r>
              <a:rPr lang="en-GB" sz="3200" dirty="0">
                <a:solidFill>
                  <a:schemeClr val="tx2"/>
                </a:solidFill>
              </a:rPr>
              <a:t>- data is duplicated across multiple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r>
              <a:rPr lang="en-GB" sz="3200" dirty="0">
                <a:solidFill>
                  <a:schemeClr val="tx2"/>
                </a:solidFill>
              </a:rPr>
              <a:t> to protect against machine failures. The default is a replication factor of 3 (every block is stored on three machines).</a:t>
            </a: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  <a:highlight>
                  <a:srgbClr val="00FF00"/>
                </a:highlight>
              </a:rPr>
              <a:t>Scalability</a:t>
            </a:r>
            <a:r>
              <a:rPr lang="en-GB" sz="3200" dirty="0">
                <a:solidFill>
                  <a:schemeClr val="tx2"/>
                </a:solidFill>
              </a:rPr>
              <a:t> - data transfers happen directly with the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r>
              <a:rPr lang="en-GB" sz="3200" dirty="0">
                <a:solidFill>
                  <a:schemeClr val="tx2"/>
                </a:solidFill>
              </a:rPr>
              <a:t> so your read/write capacity scales fairly well with the number of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  <a:highlight>
                  <a:srgbClr val="00FF00"/>
                </a:highlight>
              </a:rPr>
              <a:t>Space</a:t>
            </a:r>
            <a:r>
              <a:rPr lang="en-GB" sz="3200" dirty="0">
                <a:solidFill>
                  <a:schemeClr val="tx2"/>
                </a:solidFill>
              </a:rPr>
              <a:t> - need more disk space? Just add more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r>
              <a:rPr lang="en-GB" sz="3200" dirty="0">
                <a:solidFill>
                  <a:schemeClr val="tx2"/>
                </a:solidFill>
              </a:rPr>
              <a:t> and re-balance</a:t>
            </a:r>
          </a:p>
          <a:p>
            <a:pPr>
              <a:buClr>
                <a:schemeClr val="tx2"/>
              </a:buClr>
            </a:pPr>
            <a:r>
              <a:rPr lang="en-GB" sz="3200" u="sng" dirty="0">
                <a:solidFill>
                  <a:schemeClr val="tx2"/>
                </a:solidFill>
                <a:highlight>
                  <a:srgbClr val="00FF00"/>
                </a:highlight>
              </a:rPr>
              <a:t>Industry standard</a:t>
            </a:r>
            <a:r>
              <a:rPr lang="en-GB" sz="3200" dirty="0">
                <a:solidFill>
                  <a:schemeClr val="tx2"/>
                </a:solidFill>
                <a:highlight>
                  <a:srgbClr val="00FF00"/>
                </a:highlight>
              </a:rPr>
              <a:t> </a:t>
            </a:r>
            <a:r>
              <a:rPr lang="en-GB" sz="3200" dirty="0">
                <a:solidFill>
                  <a:schemeClr val="tx2"/>
                </a:solidFill>
              </a:rPr>
              <a:t>- Other distributed applications are built on top of HDFS </a:t>
            </a:r>
          </a:p>
          <a:p>
            <a:pPr lvl="1">
              <a:buClr>
                <a:schemeClr val="tx2"/>
              </a:buClr>
            </a:pPr>
            <a:r>
              <a:rPr lang="en-GB" sz="2933" dirty="0" err="1">
                <a:solidFill>
                  <a:schemeClr val="tx2"/>
                </a:solidFill>
              </a:rPr>
              <a:t>Hbase</a:t>
            </a:r>
            <a:r>
              <a:rPr lang="en-GB" sz="2933" dirty="0">
                <a:solidFill>
                  <a:schemeClr val="tx2"/>
                </a:solidFill>
              </a:rPr>
              <a:t> (Hadoop Database)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MapReduce (distributed and parallel computing)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  <a:highlight>
                  <a:srgbClr val="00FF00"/>
                </a:highlight>
              </a:rPr>
              <a:t>HDFS is designed to process large data sets with </a:t>
            </a:r>
            <a:r>
              <a:rPr lang="de-CH" sz="3200" dirty="0" err="1">
                <a:solidFill>
                  <a:schemeClr val="tx2"/>
                </a:solidFill>
                <a:highlight>
                  <a:srgbClr val="00FF00"/>
                </a:highlight>
              </a:rPr>
              <a:t>write-once-read-many</a:t>
            </a:r>
            <a:r>
              <a:rPr lang="de-CH" sz="3200" dirty="0">
                <a:solidFill>
                  <a:schemeClr val="tx2"/>
                </a:solidFill>
                <a:highlight>
                  <a:srgbClr val="00FF00"/>
                </a:highlight>
              </a:rPr>
              <a:t> </a:t>
            </a:r>
            <a:r>
              <a:rPr lang="de-CH" sz="3200" dirty="0" err="1">
                <a:solidFill>
                  <a:schemeClr val="tx2"/>
                </a:solidFill>
                <a:highlight>
                  <a:srgbClr val="00FF00"/>
                </a:highlight>
              </a:rPr>
              <a:t>semantics</a:t>
            </a:r>
            <a:endParaRPr lang="en-GB" sz="3200" dirty="0">
              <a:solidFill>
                <a:srgbClr val="FF0000"/>
              </a:solidFill>
              <a:highlight>
                <a:srgbClr val="00FF00"/>
              </a:highligh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6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641830"/>
          </a:xfrm>
        </p:spPr>
        <p:txBody>
          <a:bodyPr>
            <a:normAutofit/>
          </a:bodyPr>
          <a:lstStyle/>
          <a:p>
            <a:r>
              <a:rPr lang="en-US" sz="4000" dirty="0"/>
              <a:t>Features of HDFS: Read/Write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285"/>
            <a:ext cx="10969139" cy="5211870"/>
          </a:xfrm>
        </p:spPr>
        <p:txBody>
          <a:bodyPr>
            <a:normAutofit/>
          </a:bodyPr>
          <a:lstStyle/>
          <a:p>
            <a:pPr marL="505967" indent="-457200"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HDFS also has a set of features that make it ideal for distributed systems</a:t>
            </a:r>
          </a:p>
          <a:p>
            <a:pPr marL="505967" indent="-457200"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HDFS is designed to process large </a:t>
            </a:r>
            <a:r>
              <a:rPr lang="de-CH" sz="3200" dirty="0" err="1">
                <a:solidFill>
                  <a:schemeClr val="tx2"/>
                </a:solidFill>
              </a:rPr>
              <a:t>data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sets</a:t>
            </a:r>
            <a:r>
              <a:rPr lang="de-CH" sz="3200" dirty="0">
                <a:solidFill>
                  <a:schemeClr val="tx2"/>
                </a:solidFill>
              </a:rPr>
              <a:t>:</a:t>
            </a:r>
          </a:p>
          <a:p>
            <a:pPr marL="963156" lvl="1" indent="-457200">
              <a:buClr>
                <a:schemeClr val="tx2"/>
              </a:buClr>
            </a:pPr>
            <a:r>
              <a:rPr lang="de-CH" sz="2933" dirty="0" err="1">
                <a:solidFill>
                  <a:schemeClr val="tx2"/>
                </a:solidFill>
              </a:rPr>
              <a:t>with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write-once-read-many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semantics</a:t>
            </a:r>
            <a:endParaRPr lang="de-CH" sz="2933" dirty="0">
              <a:solidFill>
                <a:schemeClr val="tx2"/>
              </a:solidFill>
            </a:endParaRPr>
          </a:p>
          <a:p>
            <a:pPr marL="963156" lvl="1" indent="-457200">
              <a:buClr>
                <a:schemeClr val="tx2"/>
              </a:buClr>
            </a:pPr>
            <a:r>
              <a:rPr lang="de-CH" sz="2933" dirty="0">
                <a:solidFill>
                  <a:schemeClr val="tx2"/>
                </a:solidFill>
              </a:rPr>
              <a:t>Can not update/</a:t>
            </a:r>
            <a:r>
              <a:rPr lang="de-CH" sz="2933" dirty="0" err="1">
                <a:solidFill>
                  <a:schemeClr val="tx2"/>
                </a:solidFill>
              </a:rPr>
              <a:t>edit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files</a:t>
            </a:r>
            <a:endParaRPr lang="de-CH" sz="2933" dirty="0">
              <a:solidFill>
                <a:schemeClr val="tx2"/>
              </a:solidFill>
            </a:endParaRPr>
          </a:p>
          <a:p>
            <a:pPr marL="963156" lvl="1" indent="-457200">
              <a:buClr>
                <a:schemeClr val="tx2"/>
              </a:buClr>
            </a:pPr>
            <a:r>
              <a:rPr lang="de-CH" sz="2933" dirty="0">
                <a:solidFill>
                  <a:schemeClr val="tx2"/>
                </a:solidFill>
              </a:rPr>
              <a:t>Can </a:t>
            </a:r>
            <a:r>
              <a:rPr lang="de-CH" sz="2933" dirty="0" err="1">
                <a:solidFill>
                  <a:schemeClr val="tx2"/>
                </a:solidFill>
              </a:rPr>
              <a:t>delete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files</a:t>
            </a:r>
            <a:endParaRPr lang="de-CH" sz="2933" dirty="0">
              <a:solidFill>
                <a:schemeClr val="tx2"/>
              </a:solidFill>
            </a:endParaRPr>
          </a:p>
          <a:p>
            <a:pPr marL="963156" lvl="1" indent="-457200">
              <a:buClr>
                <a:schemeClr val="tx2"/>
              </a:buClr>
            </a:pPr>
            <a:r>
              <a:rPr lang="de-CH" sz="2933" dirty="0">
                <a:solidFill>
                  <a:schemeClr val="tx2"/>
                </a:solidFill>
              </a:rPr>
              <a:t>Can </a:t>
            </a:r>
            <a:r>
              <a:rPr lang="de-CH" sz="2933" dirty="0" err="1">
                <a:solidFill>
                  <a:schemeClr val="tx2"/>
                </a:solidFill>
              </a:rPr>
              <a:t>add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files</a:t>
            </a:r>
            <a:endParaRPr lang="en-GB" sz="2933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12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842"/>
          </a:xfrm>
        </p:spPr>
        <p:txBody>
          <a:bodyPr>
            <a:normAutofit/>
          </a:bodyPr>
          <a:lstStyle/>
          <a:p>
            <a:r>
              <a:rPr lang="en-US" sz="4000" dirty="0"/>
              <a:t>HDFS – Data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Each file written into HDFS is split into </a:t>
            </a:r>
            <a:r>
              <a:rPr lang="en-GB" sz="3200" b="1" dirty="0">
                <a:solidFill>
                  <a:schemeClr val="tx2"/>
                </a:solidFill>
              </a:rPr>
              <a:t>data blocks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Each block is stored on one or more data nodes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Each copy of the block is called replica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Block placement policy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chemeClr val="tx2"/>
                </a:solidFill>
              </a:rPr>
              <a:t>First replica is placed on the local node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chemeClr val="tx2"/>
                </a:solidFill>
              </a:rPr>
              <a:t>Second replica is placed in a different rack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chemeClr val="tx2"/>
                </a:solidFill>
              </a:rPr>
              <a:t>Third replica is placed in the same rack as the second replica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7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984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Example: Single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541"/>
            <a:ext cx="10969139" cy="500448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Let </a:t>
            </a:r>
            <a:r>
              <a:rPr lang="en-GB" sz="3200" b="1" u="sng" dirty="0">
                <a:solidFill>
                  <a:schemeClr val="tx2"/>
                </a:solidFill>
              </a:rPr>
              <a:t>data block size</a:t>
            </a:r>
            <a:r>
              <a:rPr lang="en-GB" sz="3200" b="1" dirty="0">
                <a:solidFill>
                  <a:schemeClr val="tx2"/>
                </a:solidFill>
              </a:rPr>
              <a:t> = 128 MB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Let a file (</a:t>
            </a:r>
            <a:r>
              <a:rPr lang="en-GB" sz="3200" b="1" dirty="0" err="1">
                <a:solidFill>
                  <a:schemeClr val="tx2"/>
                </a:solidFill>
              </a:rPr>
              <a:t>sample.txt</a:t>
            </a:r>
            <a:r>
              <a:rPr lang="en-GB" sz="3200" b="1" dirty="0">
                <a:solidFill>
                  <a:schemeClr val="tx2"/>
                </a:solidFill>
              </a:rPr>
              <a:t>)  = 400 MB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Therefore, we need 4 data blocks to store file in HDFS: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400 = 128 + 128 +  128 + 16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B1</a:t>
            </a:r>
            <a:r>
              <a:rPr lang="en-GB" sz="3200" dirty="0">
                <a:solidFill>
                  <a:schemeClr val="tx2"/>
                </a:solidFill>
              </a:rPr>
              <a:t> = Block1 = 128 MB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B2</a:t>
            </a:r>
            <a:r>
              <a:rPr lang="en-GB" sz="3200" dirty="0">
                <a:solidFill>
                  <a:schemeClr val="tx2"/>
                </a:solidFill>
              </a:rPr>
              <a:t> = Block2 = 128 MB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B3</a:t>
            </a:r>
            <a:r>
              <a:rPr lang="en-GB" sz="3200" dirty="0">
                <a:solidFill>
                  <a:schemeClr val="tx2"/>
                </a:solidFill>
              </a:rPr>
              <a:t> = Block3 = 128 MB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B4</a:t>
            </a:r>
            <a:r>
              <a:rPr lang="en-GB" sz="3200" dirty="0">
                <a:solidFill>
                  <a:schemeClr val="tx2"/>
                </a:solidFill>
              </a:rPr>
              <a:t> = Block3 = 16 MB 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chemeClr val="tx2"/>
                </a:solidFill>
              </a:rPr>
              <a:t>NOTE: the whole data block of 128 MB is used for 16 MB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17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1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842"/>
          </a:xfrm>
        </p:spPr>
        <p:txBody>
          <a:bodyPr>
            <a:normAutofit/>
          </a:bodyPr>
          <a:lstStyle/>
          <a:p>
            <a:r>
              <a:rPr lang="en-US" sz="4000" dirty="0"/>
              <a:t>HDFS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Consider a cluster of 6 nodes: {M, </a:t>
            </a:r>
            <a:r>
              <a:rPr lang="en-GB" sz="3200" dirty="0">
                <a:solidFill>
                  <a:srgbClr val="0070C0"/>
                </a:solidFill>
              </a:rPr>
              <a:t>N1, N2, N3, N4, N5</a:t>
            </a:r>
            <a:r>
              <a:rPr lang="en-GB" sz="3200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1 master + 5 data nodes – and master does not store any data at all (mast</a:t>
            </a:r>
            <a:r>
              <a:rPr lang="en-GB" sz="3200" i="1" dirty="0">
                <a:solidFill>
                  <a:schemeClr val="tx2"/>
                </a:solidFill>
              </a:rPr>
              <a:t>er node just stores metadata)</a:t>
            </a: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M: Master = stores metadata only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0070C0"/>
                </a:solidFill>
              </a:rPr>
              <a:t>N1 = data node 1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0070C0"/>
                </a:solidFill>
              </a:rPr>
              <a:t>N2 = data node 2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0070C0"/>
                </a:solidFill>
              </a:rPr>
              <a:t>N3 = data node 3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0070C0"/>
                </a:solidFill>
              </a:rPr>
              <a:t>N4 = data node 4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0070C0"/>
                </a:solidFill>
              </a:rPr>
              <a:t>N5 = data node 5</a:t>
            </a:r>
          </a:p>
          <a:p>
            <a:pPr>
              <a:buClr>
                <a:schemeClr val="tx2"/>
              </a:buClr>
            </a:pPr>
            <a:endParaRPr lang="en-GB" sz="3200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18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84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77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Replication of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GB" sz="3200" b="1" dirty="0">
                <a:solidFill>
                  <a:schemeClr val="tx2"/>
                </a:solidFill>
              </a:rPr>
              <a:t>File </a:t>
            </a:r>
            <a:r>
              <a:rPr lang="en-GB" sz="3200" b="1" dirty="0" err="1">
                <a:solidFill>
                  <a:schemeClr val="tx2"/>
                </a:solidFill>
              </a:rPr>
              <a:t>sample.txt</a:t>
            </a:r>
            <a:r>
              <a:rPr lang="en-GB" sz="3200" b="1" dirty="0">
                <a:solidFill>
                  <a:schemeClr val="tx2"/>
                </a:solidFill>
              </a:rPr>
              <a:t> has 4 blocks: B1, B2, B3, B4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GB" sz="3200" b="1" dirty="0">
                <a:solidFill>
                  <a:schemeClr val="tx2"/>
                </a:solidFill>
              </a:rPr>
              <a:t>Each block is replicated ONCE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N1 = {B2}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N2 = {B3}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N3 = {B1}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N4 = {B4}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N5 = {}</a:t>
            </a:r>
          </a:p>
          <a:p>
            <a:pPr>
              <a:buClr>
                <a:schemeClr val="tx2"/>
              </a:buClr>
            </a:pPr>
            <a:endParaRPr lang="en-GB" sz="3200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7030A0"/>
                </a:solidFill>
              </a:rPr>
              <a:t>QUESTION: what happens if any of data nodes fail?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19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28791"/>
          </a:xfrm>
        </p:spPr>
        <p:txBody>
          <a:bodyPr>
            <a:normAutofit/>
          </a:bodyPr>
          <a:lstStyle/>
          <a:p>
            <a:r>
              <a:rPr lang="en-US" sz="4000" dirty="0"/>
              <a:t>What’s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415"/>
            <a:ext cx="10969139" cy="486761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b="1" dirty="0"/>
              <a:t>Hadoop</a:t>
            </a:r>
            <a:r>
              <a:rPr lang="en-US" sz="2800" dirty="0"/>
              <a:t> is an open-source framework that is used to </a:t>
            </a:r>
          </a:p>
          <a:p>
            <a:pPr lvl="1">
              <a:buClr>
                <a:schemeClr val="tx2"/>
              </a:buClr>
            </a:pPr>
            <a:r>
              <a:rPr lang="en-US" sz="2800" dirty="0"/>
              <a:t>efficiently </a:t>
            </a:r>
            <a:r>
              <a:rPr lang="en-US" sz="2800" b="1" dirty="0"/>
              <a:t>store large datasets</a:t>
            </a:r>
            <a:r>
              <a:rPr lang="en-US" sz="2800" dirty="0"/>
              <a:t> ranging in size from gigabytes to petabytes of data. </a:t>
            </a:r>
          </a:p>
          <a:p>
            <a:pPr lvl="1">
              <a:buClr>
                <a:schemeClr val="tx2"/>
              </a:buClr>
            </a:pPr>
            <a:r>
              <a:rPr lang="en-US" sz="2800" dirty="0"/>
              <a:t>efficiently </a:t>
            </a:r>
            <a:r>
              <a:rPr lang="en-US" sz="2800" b="1" dirty="0"/>
              <a:t>process large datasets</a:t>
            </a:r>
          </a:p>
          <a:p>
            <a:pPr>
              <a:buClr>
                <a:schemeClr val="tx2"/>
              </a:buClr>
            </a:pPr>
            <a:r>
              <a:rPr lang="en-US" sz="2800" b="1" dirty="0"/>
              <a:t>HDFS</a:t>
            </a:r>
            <a:r>
              <a:rPr lang="en-US" sz="2800" dirty="0"/>
              <a:t>  - Hadoop DFS is </a:t>
            </a:r>
            <a:r>
              <a:rPr lang="en-US" sz="2800" b="1" dirty="0"/>
              <a:t>a distributed file system that handles large data sets running on commodity hardware</a:t>
            </a:r>
            <a:r>
              <a:rPr lang="en-US" sz="2800" dirty="0"/>
              <a:t>.</a:t>
            </a:r>
          </a:p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Hadoop implements MapReduce paradigm</a:t>
            </a:r>
          </a:p>
          <a:p>
            <a:pPr marL="0" indent="0">
              <a:buClr>
                <a:schemeClr val="tx2"/>
              </a:buClr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2842"/>
          </a:xfrm>
        </p:spPr>
        <p:txBody>
          <a:bodyPr>
            <a:normAutofit/>
          </a:bodyPr>
          <a:lstStyle/>
          <a:p>
            <a:r>
              <a:rPr lang="en-US" sz="4000" dirty="0"/>
              <a:t>HDFS – Replication of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GB" sz="3200" b="1" dirty="0">
                <a:solidFill>
                  <a:schemeClr val="tx2"/>
                </a:solidFill>
              </a:rPr>
              <a:t>File </a:t>
            </a:r>
            <a:r>
              <a:rPr lang="en-GB" sz="3200" b="1" dirty="0" err="1">
                <a:solidFill>
                  <a:schemeClr val="tx2"/>
                </a:solidFill>
                <a:highlight>
                  <a:srgbClr val="FFFF00"/>
                </a:highlight>
              </a:rPr>
              <a:t>sample.txt</a:t>
            </a:r>
            <a:r>
              <a:rPr lang="en-GB" sz="3200" b="1" dirty="0">
                <a:solidFill>
                  <a:schemeClr val="tx2"/>
                </a:solidFill>
              </a:rPr>
              <a:t> has 4 blocks: { B1, B2, B3, B4 }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GB" sz="3200" b="1" dirty="0">
                <a:solidFill>
                  <a:schemeClr val="tx2"/>
                </a:solidFill>
              </a:rPr>
              <a:t>Each block is replicated 2 times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N1 = {</a:t>
            </a:r>
            <a:r>
              <a:rPr lang="en-GB" sz="3200" b="1" dirty="0">
                <a:solidFill>
                  <a:srgbClr val="0070C0"/>
                </a:solidFill>
              </a:rPr>
              <a:t>B1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N2 = {</a:t>
            </a:r>
            <a:r>
              <a:rPr lang="en-GB" sz="3200" b="1" dirty="0">
                <a:solidFill>
                  <a:srgbClr val="00B050"/>
                </a:solidFill>
              </a:rPr>
              <a:t>B3</a:t>
            </a:r>
            <a:r>
              <a:rPr lang="en-GB" sz="3200" b="1" dirty="0">
                <a:solidFill>
                  <a:schemeClr val="tx2"/>
                </a:solidFill>
              </a:rPr>
              <a:t>, B4}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N3 = {</a:t>
            </a:r>
            <a:r>
              <a:rPr lang="en-GB" sz="3200" b="1" dirty="0">
                <a:solidFill>
                  <a:srgbClr val="0070C0"/>
                </a:solidFill>
              </a:rPr>
              <a:t>B1</a:t>
            </a:r>
            <a:r>
              <a:rPr lang="en-GB" sz="3200" b="1" dirty="0">
                <a:solidFill>
                  <a:schemeClr val="tx2"/>
                </a:solidFill>
              </a:rPr>
              <a:t>, </a:t>
            </a:r>
            <a:r>
              <a:rPr lang="en-GB" sz="3200" b="1" dirty="0">
                <a:solidFill>
                  <a:srgbClr val="FF0000"/>
                </a:solidFill>
              </a:rPr>
              <a:t>B2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N4 = {B4, </a:t>
            </a:r>
            <a:r>
              <a:rPr lang="en-GB" sz="3200" b="1" dirty="0">
                <a:solidFill>
                  <a:srgbClr val="00B050"/>
                </a:solidFill>
              </a:rPr>
              <a:t>B3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N5 = {</a:t>
            </a:r>
            <a:r>
              <a:rPr lang="en-GB" sz="3200" b="1" dirty="0">
                <a:solidFill>
                  <a:srgbClr val="FF0000"/>
                </a:solidFill>
              </a:rPr>
              <a:t>B2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7030A0"/>
                </a:solidFill>
              </a:rPr>
              <a:t>QUESTION: what happens if any of data nodes fail?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20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84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7996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4000" dirty="0"/>
              <a:t>HDFS – Replication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2270"/>
            <a:ext cx="10969139" cy="473075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2"/>
              </a:buClr>
              <a:buNone/>
            </a:pPr>
            <a:r>
              <a:rPr lang="en-GB" sz="3200" b="1" dirty="0">
                <a:solidFill>
                  <a:schemeClr val="tx2"/>
                </a:solidFill>
              </a:rPr>
              <a:t>File </a:t>
            </a:r>
            <a:r>
              <a:rPr lang="en-GB" sz="3200" b="1" dirty="0" err="1">
                <a:solidFill>
                  <a:schemeClr val="tx2"/>
                </a:solidFill>
              </a:rPr>
              <a:t>sample.txt</a:t>
            </a:r>
            <a:r>
              <a:rPr lang="en-GB" sz="3200" b="1" dirty="0">
                <a:solidFill>
                  <a:schemeClr val="tx2"/>
                </a:solidFill>
              </a:rPr>
              <a:t> has 4 blocks: B1, B2, B3, B4</a:t>
            </a:r>
          </a:p>
          <a:p>
            <a:pPr marL="0" indent="0">
              <a:buClr>
                <a:schemeClr val="tx2"/>
              </a:buClr>
              <a:buNone/>
            </a:pPr>
            <a:r>
              <a:rPr lang="en-GB" sz="3200" b="1" dirty="0">
                <a:solidFill>
                  <a:schemeClr val="tx2"/>
                </a:solidFill>
              </a:rPr>
              <a:t>Each block is replicated 3 times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N1 = {</a:t>
            </a:r>
            <a:r>
              <a:rPr lang="en-GB" sz="3200" b="1" dirty="0">
                <a:solidFill>
                  <a:srgbClr val="0070C0"/>
                </a:solidFill>
              </a:rPr>
              <a:t>B1</a:t>
            </a:r>
            <a:r>
              <a:rPr lang="en-GB" sz="3200" b="1" dirty="0">
                <a:solidFill>
                  <a:schemeClr val="tx2"/>
                </a:solidFill>
              </a:rPr>
              <a:t>, </a:t>
            </a:r>
            <a:r>
              <a:rPr lang="en-GB" sz="3200" b="1" dirty="0">
                <a:solidFill>
                  <a:srgbClr val="FF0000"/>
                </a:solidFill>
              </a:rPr>
              <a:t>B2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N2 = {</a:t>
            </a:r>
            <a:r>
              <a:rPr lang="en-GB" sz="3200" b="1" dirty="0">
                <a:solidFill>
                  <a:srgbClr val="0070C0"/>
                </a:solidFill>
              </a:rPr>
              <a:t>B1</a:t>
            </a:r>
            <a:r>
              <a:rPr lang="en-GB" sz="3200" b="1" dirty="0">
                <a:solidFill>
                  <a:schemeClr val="tx2"/>
                </a:solidFill>
              </a:rPr>
              <a:t>, </a:t>
            </a:r>
            <a:r>
              <a:rPr lang="en-GB" sz="3200" b="1" dirty="0">
                <a:solidFill>
                  <a:srgbClr val="00B050"/>
                </a:solidFill>
              </a:rPr>
              <a:t>B3</a:t>
            </a:r>
            <a:r>
              <a:rPr lang="en-GB" sz="3200" b="1" dirty="0">
                <a:solidFill>
                  <a:schemeClr val="tx2"/>
                </a:solidFill>
              </a:rPr>
              <a:t>, B4}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N3 = {</a:t>
            </a:r>
            <a:r>
              <a:rPr lang="en-GB" sz="3200" b="1" dirty="0">
                <a:solidFill>
                  <a:srgbClr val="0070C0"/>
                </a:solidFill>
              </a:rPr>
              <a:t>B1</a:t>
            </a:r>
            <a:r>
              <a:rPr lang="en-GB" sz="3200" b="1" dirty="0">
                <a:solidFill>
                  <a:schemeClr val="tx2"/>
                </a:solidFill>
              </a:rPr>
              <a:t>, </a:t>
            </a:r>
            <a:r>
              <a:rPr lang="en-GB" sz="3200" b="1" dirty="0">
                <a:solidFill>
                  <a:srgbClr val="FF0000"/>
                </a:solidFill>
              </a:rPr>
              <a:t>B2</a:t>
            </a:r>
            <a:r>
              <a:rPr lang="en-GB" sz="3200" b="1" dirty="0">
                <a:solidFill>
                  <a:schemeClr val="tx2"/>
                </a:solidFill>
              </a:rPr>
              <a:t>, </a:t>
            </a:r>
            <a:r>
              <a:rPr lang="en-GB" sz="3200" b="1" dirty="0">
                <a:solidFill>
                  <a:srgbClr val="00B050"/>
                </a:solidFill>
              </a:rPr>
              <a:t>B3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N4 = {B4, </a:t>
            </a:r>
            <a:r>
              <a:rPr lang="en-GB" sz="3200" b="1" dirty="0">
                <a:solidFill>
                  <a:srgbClr val="00B050"/>
                </a:solidFill>
              </a:rPr>
              <a:t>B3</a:t>
            </a:r>
            <a:r>
              <a:rPr lang="en-GB" sz="3200" b="1" dirty="0">
                <a:solidFill>
                  <a:schemeClr val="tx2"/>
                </a:solidFill>
              </a:rPr>
              <a:t>}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N5 = {</a:t>
            </a:r>
            <a:r>
              <a:rPr lang="en-GB" sz="3200" b="1" dirty="0">
                <a:solidFill>
                  <a:srgbClr val="FF0000"/>
                </a:solidFill>
              </a:rPr>
              <a:t>B2</a:t>
            </a:r>
            <a:r>
              <a:rPr lang="en-GB" sz="3200" b="1" dirty="0">
                <a:solidFill>
                  <a:schemeClr val="tx2"/>
                </a:solidFill>
              </a:rPr>
              <a:t>, B4}</a:t>
            </a:r>
          </a:p>
          <a:p>
            <a:pPr marL="0" indent="0">
              <a:buClr>
                <a:schemeClr val="tx2"/>
              </a:buClr>
              <a:buNone/>
            </a:pPr>
            <a:endParaRPr lang="en-GB" sz="3200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rgbClr val="7030A0"/>
                </a:solidFill>
              </a:rPr>
              <a:t>QUESTION: what happens if any of data nodes fail?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21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Replication Factor =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C:\Users\bunny\AppData\Roaming\Tencent\Users\501239855\QQ\WinTemp\RichOle\0$BK[BAQ(OAT{}B%KS{3CC0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1844824"/>
            <a:ext cx="511256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8829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Example: Multiple Files : 3 files</a:t>
            </a:r>
            <a:br>
              <a:rPr lang="en-US" sz="4000" dirty="0"/>
            </a:br>
            <a:r>
              <a:rPr lang="en-US" sz="4000" dirty="0"/>
              <a:t>Replication Factor = 2</a:t>
            </a: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FB3A892-C39F-874E-B109-C87A3C9DD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1" y="1322173"/>
            <a:ext cx="9440562" cy="4757351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44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Example: 5 blocks, 4 </a:t>
            </a:r>
            <a:r>
              <a:rPr lang="en-US" sz="4000" dirty="0" err="1"/>
              <a:t>DataNodes</a:t>
            </a:r>
            <a:br>
              <a:rPr lang="en-US" sz="4000" dirty="0"/>
            </a:br>
            <a:r>
              <a:rPr lang="en-US" sz="4000" dirty="0"/>
              <a:t>Replication Factor =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pic>
        <p:nvPicPr>
          <p:cNvPr id="8" name="Content Placeholder 7" descr="Graphical user interface&#10;&#10;Description automatically generated">
            <a:extLst>
              <a:ext uri="{FF2B5EF4-FFF2-40B4-BE49-F238E27FC236}">
                <a16:creationId xmlns:a16="http://schemas.microsoft.com/office/drawing/2014/main" id="{D1BF840C-5816-202A-9C16-BB04B6553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73" y="1481069"/>
            <a:ext cx="8384147" cy="4340181"/>
          </a:xfrm>
        </p:spPr>
      </p:pic>
    </p:spTree>
    <p:extLst>
      <p:ext uri="{BB962C8B-B14F-4D97-AF65-F5344CB8AC3E}">
        <p14:creationId xmlns:p14="http://schemas.microsoft.com/office/powerpoint/2010/main" val="33529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8544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and Block Size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F2326B-0B13-EF44-BFB4-3A4AAA0B0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1"/>
          </a:xfrm>
        </p:spPr>
        <p:txBody>
          <a:bodyPr/>
          <a:lstStyle/>
          <a:p>
            <a:r>
              <a:rPr lang="en-US" sz="2800" dirty="0"/>
              <a:t>Data Block Size = 128 MB</a:t>
            </a:r>
          </a:p>
          <a:p>
            <a:r>
              <a:rPr lang="en-US" sz="2800" dirty="0"/>
              <a:t>File SAMPLE.TXT = 400 MB</a:t>
            </a:r>
          </a:p>
          <a:p>
            <a:r>
              <a:rPr lang="en-US" sz="2800" dirty="0"/>
              <a:t>We need 5 blocks to store file SAMPLE.TXT:</a:t>
            </a:r>
          </a:p>
          <a:p>
            <a:pPr lvl="1"/>
            <a:r>
              <a:rPr lang="en-US" sz="2800" dirty="0"/>
              <a:t>A: Block1 = 128 MB</a:t>
            </a:r>
          </a:p>
          <a:p>
            <a:pPr lvl="1"/>
            <a:r>
              <a:rPr lang="en-US" sz="2800" dirty="0"/>
              <a:t>B: Block2 = 128 MB</a:t>
            </a:r>
          </a:p>
          <a:p>
            <a:pPr lvl="1"/>
            <a:r>
              <a:rPr lang="en-US" sz="2800" dirty="0"/>
              <a:t>C: Block3 = 128 MB</a:t>
            </a:r>
          </a:p>
          <a:p>
            <a:pPr lvl="1"/>
            <a:r>
              <a:rPr lang="en-US" sz="2800" dirty="0"/>
              <a:t>D: Block4 = 16 MB (128 MB will be allocated for this last block)</a:t>
            </a:r>
          </a:p>
          <a:p>
            <a:pPr lvl="1"/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68544"/>
          </a:xfrm>
          <a:solidFill>
            <a:schemeClr val="accent3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and Block Size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8C03333A-283A-3747-1B22-B61716649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131" y="1197735"/>
            <a:ext cx="7624293" cy="4091949"/>
          </a:xfrm>
        </p:spPr>
      </p:pic>
    </p:spTree>
    <p:extLst>
      <p:ext uri="{BB962C8B-B14F-4D97-AF65-F5344CB8AC3E}">
        <p14:creationId xmlns:p14="http://schemas.microsoft.com/office/powerpoint/2010/main" val="2482762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Replication Factor = 3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4A52D64A-DC81-4041-90AE-A09AE57EA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65" y="1692877"/>
            <a:ext cx="8896865" cy="4263080"/>
          </a:xfrm>
        </p:spPr>
      </p:pic>
    </p:spTree>
    <p:extLst>
      <p:ext uri="{BB962C8B-B14F-4D97-AF65-F5344CB8AC3E}">
        <p14:creationId xmlns:p14="http://schemas.microsoft.com/office/powerpoint/2010/main" val="384079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604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Higher Replication means Less Usable Storage</a:t>
            </a:r>
            <a:br>
              <a:rPr lang="en-US" sz="4000" dirty="0"/>
            </a:br>
            <a:r>
              <a:rPr lang="en-US" sz="4000" dirty="0"/>
              <a:t>Higher Replication means More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0687"/>
            <a:ext cx="10969139" cy="447234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Consider a cluster of 5 nodes: Master + 4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Assume master does not store any data other than metadata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Assume each </a:t>
            </a:r>
            <a:r>
              <a:rPr lang="en-GB" sz="3200" dirty="0" err="1">
                <a:solidFill>
                  <a:schemeClr val="tx2"/>
                </a:solidFill>
              </a:rPr>
              <a:t>DataNode</a:t>
            </a:r>
            <a:r>
              <a:rPr lang="en-GB" sz="3200" dirty="0">
                <a:solidFill>
                  <a:schemeClr val="tx2"/>
                </a:solidFill>
              </a:rPr>
              <a:t> can store 50 TB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of 1: usable storage =    4 * 50 = 200 TB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of 2: usable storage =  200 /  2 = 100 TB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of 4: usable storage =  200 /  4 = 50 TB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of 5: usable storage =  200 /  5 = 40 TB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28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230950-28B7-0F4D-8927-47E49B052570}"/>
              </a:ext>
            </a:extLst>
          </p:cNvPr>
          <p:cNvCxnSpPr>
            <a:cxnSpLocks/>
          </p:cNvCxnSpPr>
          <p:nvPr/>
        </p:nvCxnSpPr>
        <p:spPr>
          <a:xfrm>
            <a:off x="10376721" y="2953219"/>
            <a:ext cx="111211" cy="2730844"/>
          </a:xfrm>
          <a:prstGeom prst="straightConnector1">
            <a:avLst/>
          </a:prstGeom>
          <a:ln w="155575">
            <a:solidFill>
              <a:schemeClr val="accent1">
                <a:alpha val="79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33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870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Cost of Replication?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Consider a cluster of 5 nodes: Master + 4 </a:t>
            </a:r>
            <a:r>
              <a:rPr lang="en-GB" sz="3200" dirty="0" err="1">
                <a:solidFill>
                  <a:schemeClr val="tx2"/>
                </a:solidFill>
              </a:rPr>
              <a:t>DataNodes</a:t>
            </a: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Assume each </a:t>
            </a:r>
            <a:r>
              <a:rPr lang="en-GB" sz="3200" dirty="0" err="1">
                <a:solidFill>
                  <a:schemeClr val="tx2"/>
                </a:solidFill>
              </a:rPr>
              <a:t>DataNode</a:t>
            </a:r>
            <a:r>
              <a:rPr lang="en-GB" sz="3200" dirty="0">
                <a:solidFill>
                  <a:schemeClr val="tx2"/>
                </a:solidFill>
              </a:rPr>
              <a:t> can store 50 TB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of 1: usable storage =    4 * 50 = 200 TB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of 5: usable storage =  200 /  5 = 40 TB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  <a:highlight>
                  <a:srgbClr val="00FF00"/>
                </a:highlight>
              </a:rPr>
              <a:t>With replication of 5, only 40 TB is useable </a:t>
            </a:r>
            <a:r>
              <a:rPr lang="en-GB" sz="3200" dirty="0">
                <a:solidFill>
                  <a:schemeClr val="tx2"/>
                </a:solidFill>
                <a:highlight>
                  <a:srgbClr val="00FF00"/>
                </a:highlight>
                <a:sym typeface="Wingdings" pitchFamily="2" charset="2"/>
              </a:rPr>
              <a:t> More Cost</a:t>
            </a:r>
            <a:endParaRPr lang="en-GB" sz="3200" dirty="0">
              <a:solidFill>
                <a:schemeClr val="tx2"/>
              </a:solidFill>
              <a:highlight>
                <a:srgbClr val="00FF00"/>
              </a:highlight>
            </a:endParaRP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  <a:highlight>
                  <a:srgbClr val="00FF00"/>
                </a:highlight>
              </a:rPr>
              <a:t>So the cost is 160 TB of disk space (which can not be used)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29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230950-28B7-0F4D-8927-47E49B052570}"/>
              </a:ext>
            </a:extLst>
          </p:cNvPr>
          <p:cNvCxnSpPr>
            <a:cxnSpLocks/>
          </p:cNvCxnSpPr>
          <p:nvPr/>
        </p:nvCxnSpPr>
        <p:spPr>
          <a:xfrm>
            <a:off x="10545686" y="2346932"/>
            <a:ext cx="0" cy="1320607"/>
          </a:xfrm>
          <a:prstGeom prst="straightConnector1">
            <a:avLst/>
          </a:prstGeom>
          <a:ln w="155575">
            <a:solidFill>
              <a:schemeClr val="accent1">
                <a:alpha val="79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07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28791"/>
          </a:xfrm>
        </p:spPr>
        <p:txBody>
          <a:bodyPr>
            <a:normAutofit/>
          </a:bodyPr>
          <a:lstStyle/>
          <a:p>
            <a:r>
              <a:rPr lang="en-US" sz="4000" dirty="0"/>
              <a:t>What’s Hadoop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415"/>
            <a:ext cx="10969139" cy="486761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Hadoop implements MapReduce paradigm:</a:t>
            </a:r>
          </a:p>
          <a:p>
            <a:pPr lvl="1"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map(): </a:t>
            </a:r>
            <a:r>
              <a:rPr lang="en-US" sz="2800" dirty="0">
                <a:solidFill>
                  <a:schemeClr val="tx2"/>
                </a:solidFill>
              </a:rPr>
              <a:t>extract some useful information from each record</a:t>
            </a:r>
          </a:p>
          <a:p>
            <a:pPr lvl="1"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reduce(): </a:t>
            </a:r>
            <a:r>
              <a:rPr lang="en-US" sz="2800" dirty="0">
                <a:solidFill>
                  <a:schemeClr val="tx2"/>
                </a:solidFill>
              </a:rPr>
              <a:t>aggregates values for a given key</a:t>
            </a:r>
          </a:p>
          <a:p>
            <a:pPr lvl="1">
              <a:buClr>
                <a:schemeClr val="tx2"/>
              </a:buClr>
            </a:pP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combine(): </a:t>
            </a:r>
            <a:r>
              <a:rPr lang="en-US" sz="2800" dirty="0">
                <a:solidFill>
                  <a:schemeClr val="tx2"/>
                </a:solidFill>
              </a:rPr>
              <a:t>mini-reducer on local data nodes</a:t>
            </a:r>
            <a:endParaRPr lang="en-GB" sz="28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634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How many nodes can safely fail in a cluster?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Factor of </a:t>
            </a:r>
            <a:r>
              <a:rPr lang="en-GB" sz="3200" b="1" dirty="0">
                <a:solidFill>
                  <a:schemeClr val="tx2"/>
                </a:solidFill>
              </a:rPr>
              <a:t>N</a:t>
            </a:r>
            <a:r>
              <a:rPr lang="en-GB" sz="3200" dirty="0">
                <a:solidFill>
                  <a:schemeClr val="tx2"/>
                </a:solidFill>
              </a:rPr>
              <a:t>,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N-1</a:t>
            </a:r>
            <a:r>
              <a:rPr lang="en-GB" sz="3200" dirty="0">
                <a:solidFill>
                  <a:schemeClr val="tx2"/>
                </a:solidFill>
              </a:rPr>
              <a:t> nodes can safely fail</a:t>
            </a:r>
          </a:p>
          <a:p>
            <a:pPr marL="48767" indent="0">
              <a:buClr>
                <a:schemeClr val="tx2"/>
              </a:buClr>
              <a:buNone/>
            </a:pP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7030A0"/>
                </a:solidFill>
              </a:rPr>
              <a:t>Example: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rgbClr val="7030A0"/>
                </a:solidFill>
              </a:rPr>
              <a:t>So if replication factor is 3, 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rgbClr val="7030A0"/>
                </a:solidFill>
              </a:rPr>
              <a:t>then only 2 nodes can safely fail</a:t>
            </a:r>
          </a:p>
          <a:p>
            <a:pPr>
              <a:buClr>
                <a:schemeClr val="tx2"/>
              </a:buClr>
            </a:pPr>
            <a:endParaRPr lang="en-GB" sz="3200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30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1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8634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Fault Tolerance:  N data nodes, Replication of 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Let’s have a cluster of N+1 nodes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 Master with no data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 N data nodes</a:t>
            </a: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chemeClr val="tx2"/>
                </a:solidFill>
              </a:rPr>
              <a:t>With replication Factor of </a:t>
            </a:r>
            <a:r>
              <a:rPr lang="en-GB" sz="3200" b="1" dirty="0">
                <a:solidFill>
                  <a:schemeClr val="tx2"/>
                </a:solidFill>
              </a:rPr>
              <a:t>N</a:t>
            </a:r>
            <a:r>
              <a:rPr lang="en-GB" sz="3200" dirty="0">
                <a:solidFill>
                  <a:schemeClr val="tx2"/>
                </a:solidFill>
              </a:rPr>
              <a:t>,</a:t>
            </a:r>
          </a:p>
          <a:p>
            <a:pPr>
              <a:buClr>
                <a:schemeClr val="tx2"/>
              </a:buClr>
            </a:pPr>
            <a:r>
              <a:rPr lang="en-GB" sz="3200" b="1" dirty="0">
                <a:solidFill>
                  <a:schemeClr val="tx2"/>
                </a:solidFill>
              </a:rPr>
              <a:t>How many</a:t>
            </a:r>
            <a:r>
              <a:rPr lang="en-GB" sz="3200" dirty="0">
                <a:solidFill>
                  <a:schemeClr val="tx2"/>
                </a:solidFill>
              </a:rPr>
              <a:t> nodes can safely fail</a:t>
            </a:r>
          </a:p>
          <a:p>
            <a:pPr marL="48767" indent="0">
              <a:buClr>
                <a:schemeClr val="tx2"/>
              </a:buClr>
              <a:buNone/>
            </a:pPr>
            <a:endParaRPr lang="en-GB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GB" sz="3200" dirty="0">
                <a:solidFill>
                  <a:srgbClr val="7030A0"/>
                </a:solidFill>
              </a:rPr>
              <a:t>Answer: (N-1) nodes can safely fail: BUT VERY EXPENSIVE</a:t>
            </a:r>
            <a:endParaRPr lang="en-GB" sz="2667" dirty="0">
              <a:solidFill>
                <a:srgbClr val="7030A0"/>
              </a:solidFill>
            </a:endParaRPr>
          </a:p>
          <a:p>
            <a:pPr>
              <a:buClr>
                <a:schemeClr val="tx2"/>
              </a:buClr>
            </a:pPr>
            <a:endParaRPr lang="en-GB" sz="3200" b="1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31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99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43429"/>
          </a:xfrm>
        </p:spPr>
        <p:txBody>
          <a:bodyPr>
            <a:normAutofit/>
          </a:bodyPr>
          <a:lstStyle/>
          <a:p>
            <a:r>
              <a:rPr lang="en-US" sz="4000" dirty="0"/>
              <a:t>Read Operation in HDFS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75037" y="1571625"/>
            <a:ext cx="6841925" cy="46053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32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94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43429"/>
          </a:xfrm>
        </p:spPr>
        <p:txBody>
          <a:bodyPr>
            <a:normAutofit/>
          </a:bodyPr>
          <a:lstStyle/>
          <a:p>
            <a:r>
              <a:rPr lang="en-US" sz="4000" dirty="0"/>
              <a:t>Write Operation in HDFS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39713" y="1231779"/>
            <a:ext cx="7508912" cy="46672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473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78786"/>
            <a:ext cx="10969139" cy="696537"/>
          </a:xfrm>
        </p:spPr>
        <p:txBody>
          <a:bodyPr>
            <a:noAutofit/>
          </a:bodyPr>
          <a:lstStyle/>
          <a:p>
            <a:r>
              <a:rPr lang="en-US" sz="4000" dirty="0"/>
              <a:t>HDFS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62892"/>
            <a:ext cx="11496431" cy="509383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Authentication to Hadoop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Simple – insecure way of using OS username to determine hadoop identity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Kerberos – authentication using kerberos ticket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Set by </a:t>
            </a:r>
            <a:r>
              <a:rPr lang="de-CH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hadoop.security.authentication=simple|kerberos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File and Directory permissions are same like in POSIX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read (r), write (w), and execute (x) permissions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also has an owner, group and mode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enabled by default </a:t>
            </a:r>
            <a:r>
              <a:rPr lang="de-CH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(dfs.permissions.enabled=true)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ACLs are used for implemention permissions that differ from natural hierarchy of users and groups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enabled by </a:t>
            </a:r>
            <a:r>
              <a:rPr lang="de-CH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dfs.namenode.acls.enabled=true</a:t>
            </a:r>
          </a:p>
          <a:p>
            <a:pPr lvl="1">
              <a:buClr>
                <a:schemeClr val="tx2"/>
              </a:buClr>
            </a:pPr>
            <a:endParaRPr lang="de-CH" sz="26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77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57960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2726"/>
            <a:ext cx="10969139" cy="5144001"/>
          </a:xfrm>
        </p:spPr>
        <p:txBody>
          <a:bodyPr>
            <a:normAutofit fontScale="40000" lnSpcReduction="20000"/>
          </a:bodyPr>
          <a:lstStyle/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de-CH" sz="4900" dirty="0">
                <a:solidFill>
                  <a:schemeClr val="tx2"/>
                </a:solidFill>
              </a:rPr>
              <a:t>HDFS Defaults</a:t>
            </a:r>
            <a:endParaRPr lang="de-CH" sz="4300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buClr>
                <a:schemeClr val="tx2"/>
              </a:buClr>
            </a:pPr>
            <a:r>
              <a:rPr lang="de-CH" sz="4300" dirty="0">
                <a:solidFill>
                  <a:schemeClr val="tx2"/>
                </a:solidFill>
              </a:rPr>
              <a:t>Block Size – 256 MB = </a:t>
            </a:r>
            <a:r>
              <a:rPr lang="en-GB" sz="44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268435456 bytes</a:t>
            </a:r>
            <a:endParaRPr lang="de-CH" sz="4300" dirty="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buClr>
                <a:schemeClr val="tx2"/>
              </a:buClr>
            </a:pPr>
            <a:r>
              <a:rPr lang="de-CH" sz="4300" dirty="0">
                <a:solidFill>
                  <a:schemeClr val="tx2"/>
                </a:solidFill>
              </a:rPr>
              <a:t>Replication Factor : 3</a:t>
            </a:r>
          </a:p>
          <a:p>
            <a:pPr>
              <a:spcBef>
                <a:spcPts val="400"/>
              </a:spcBef>
              <a:buClr>
                <a:schemeClr val="tx2"/>
              </a:buClr>
            </a:pPr>
            <a:r>
              <a:rPr lang="de-CH" sz="4300" dirty="0">
                <a:solidFill>
                  <a:schemeClr val="tx2"/>
                </a:solidFill>
              </a:rPr>
              <a:t>Web UI Port : 50070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endParaRPr lang="de-CH" sz="4300" dirty="0">
              <a:solidFill>
                <a:schemeClr val="tx2"/>
              </a:solidFill>
            </a:endParaRP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de-CH" sz="4900" dirty="0">
                <a:solidFill>
                  <a:schemeClr val="tx2"/>
                </a:solidFill>
              </a:rPr>
              <a:t>HDFS conf file - </a:t>
            </a:r>
            <a:r>
              <a:rPr lang="de-CH" sz="43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/etc/hadoop/conf/hdfs-site.xml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28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31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dfs.namenode.name.dir</a:t>
            </a: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&lt;value&gt;file:///data1/cloudera/dfs/nn,file:///data2/cloudera/dfs/nn&lt;/value&gt;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31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dfs.blocksize</a:t>
            </a: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&lt;/name&gt;&lt;value&gt;268435456&lt;/value&gt;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endParaRPr lang="en-GB" sz="31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31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dfs.replication</a:t>
            </a: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&lt;/name&gt;&lt;value&gt;3&lt;/value&gt;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endParaRPr lang="en-GB" sz="3100" dirty="0">
              <a:solidFill>
                <a:schemeClr val="bg2">
                  <a:lumMod val="1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&lt;property&gt;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en-GB" sz="3100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dfs.namenode.http</a:t>
            </a: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-address&lt;/name&gt;&lt;value&gt;itracXXX.cern.ch:50070&lt;/value&gt;</a:t>
            </a:r>
          </a:p>
          <a:p>
            <a:pPr marL="48767" indent="0">
              <a:spcBef>
                <a:spcPts val="400"/>
              </a:spcBef>
              <a:buClr>
                <a:schemeClr val="tx2"/>
              </a:buClr>
              <a:buNone/>
            </a:pPr>
            <a:r>
              <a:rPr lang="en-GB" sz="3100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&lt;/property&gt;</a:t>
            </a:r>
            <a:endParaRPr lang="de-CH" sz="31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35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48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95307"/>
          </a:xfrm>
        </p:spPr>
        <p:txBody>
          <a:bodyPr>
            <a:normAutofit/>
          </a:bodyPr>
          <a:lstStyle/>
          <a:p>
            <a:r>
              <a:rPr lang="en-US" sz="4000" dirty="0"/>
              <a:t>Interfaces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0463"/>
            <a:ext cx="10969139" cy="4742566"/>
          </a:xfrm>
        </p:spPr>
        <p:txBody>
          <a:bodyPr>
            <a:normAutofit/>
          </a:bodyPr>
          <a:lstStyle/>
          <a:p>
            <a:r>
              <a:rPr lang="en-US" sz="3600" dirty="0"/>
              <a:t>Java API </a:t>
            </a:r>
            <a:r>
              <a:rPr lang="en-US" sz="3200" dirty="0">
                <a:solidFill>
                  <a:srgbClr val="191919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>
                <a:solidFill>
                  <a:srgbClr val="191919"/>
                </a:solidFill>
                <a:latin typeface="Courier New"/>
                <a:cs typeface="Courier New"/>
              </a:rPr>
              <a:t>DistributedFileSystem</a:t>
            </a:r>
            <a:r>
              <a:rPr lang="en-US" sz="3200" dirty="0">
                <a:solidFill>
                  <a:srgbClr val="191919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3600" dirty="0"/>
              <a:t>C wrapper </a:t>
            </a:r>
            <a:r>
              <a:rPr lang="en-US" sz="3200" dirty="0">
                <a:solidFill>
                  <a:srgbClr val="191919"/>
                </a:solidFill>
                <a:latin typeface="Courier New"/>
                <a:cs typeface="Courier New"/>
              </a:rPr>
              <a:t>(</a:t>
            </a:r>
            <a:r>
              <a:rPr lang="en-US" sz="3200" dirty="0" err="1">
                <a:solidFill>
                  <a:srgbClr val="191919"/>
                </a:solidFill>
                <a:latin typeface="Courier New"/>
                <a:cs typeface="Courier New"/>
              </a:rPr>
              <a:t>libhdfs</a:t>
            </a:r>
            <a:r>
              <a:rPr lang="en-US" sz="3200" dirty="0">
                <a:solidFill>
                  <a:srgbClr val="191919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3600" dirty="0"/>
              <a:t>HTTP protocol</a:t>
            </a:r>
          </a:p>
          <a:p>
            <a:r>
              <a:rPr lang="en-US" sz="3600" dirty="0"/>
              <a:t>WebDAV protocol</a:t>
            </a:r>
          </a:p>
          <a:p>
            <a:r>
              <a:rPr lang="en-US" sz="3600" dirty="0"/>
              <a:t>Shell Commands</a:t>
            </a:r>
          </a:p>
          <a:p>
            <a:pPr marL="48767" indent="0">
              <a:buNone/>
            </a:pPr>
            <a:r>
              <a:rPr lang="en-US" sz="3600" dirty="0"/>
              <a:t>However, the command line is one of the simplest and most familiar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36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92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5"/>
          </a:xfrm>
        </p:spPr>
        <p:txBody>
          <a:bodyPr>
            <a:normAutofit/>
          </a:bodyPr>
          <a:lstStyle/>
          <a:p>
            <a:r>
              <a:rPr lang="en-US" sz="4000" dirty="0"/>
              <a:t>HDFS – Shell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There are two types of shell commands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User Commands</a:t>
            </a:r>
          </a:p>
          <a:p>
            <a:pPr marL="597393" lvl="1" indent="0">
              <a:buClr>
                <a:schemeClr val="tx2"/>
              </a:buClr>
              <a:buNone/>
            </a:pPr>
            <a:r>
              <a:rPr lang="de-CH" sz="2667" dirty="0">
                <a:solidFill>
                  <a:srgbClr val="191919"/>
                </a:solidFill>
                <a:latin typeface="Courier New"/>
                <a:cs typeface="Courier New"/>
              </a:rPr>
              <a:t>hdfs dfs </a:t>
            </a:r>
            <a:r>
              <a:rPr lang="de-CH" sz="2667" dirty="0">
                <a:solidFill>
                  <a:schemeClr val="tx2"/>
                </a:solidFill>
              </a:rPr>
              <a:t>– runs filesystem commands on the HDFS</a:t>
            </a:r>
          </a:p>
          <a:p>
            <a:pPr marL="597393" lvl="1" indent="0">
              <a:buClr>
                <a:schemeClr val="tx2"/>
              </a:buClr>
              <a:buNone/>
            </a:pPr>
            <a:r>
              <a:rPr lang="de-CH" sz="2667" dirty="0">
                <a:solidFill>
                  <a:srgbClr val="191919"/>
                </a:solidFill>
                <a:latin typeface="Courier New"/>
                <a:cs typeface="Courier New"/>
              </a:rPr>
              <a:t>hdfs fsck </a:t>
            </a:r>
            <a:r>
              <a:rPr lang="de-CH" sz="2667" dirty="0">
                <a:solidFill>
                  <a:schemeClr val="tx2"/>
                </a:solidFill>
              </a:rPr>
              <a:t>– runs a HDFS filesystem checking command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Administration Commands</a:t>
            </a:r>
          </a:p>
          <a:p>
            <a:pPr marL="597393" lvl="1" indent="0">
              <a:buClr>
                <a:schemeClr val="tx2"/>
              </a:buClr>
              <a:buNone/>
            </a:pPr>
            <a:r>
              <a:rPr lang="de-CH" sz="2667" dirty="0">
                <a:solidFill>
                  <a:srgbClr val="191919"/>
                </a:solidFill>
                <a:latin typeface="Courier New"/>
                <a:cs typeface="Courier New"/>
              </a:rPr>
              <a:t>hdfs dfsadmin </a:t>
            </a:r>
            <a:r>
              <a:rPr lang="de-CH" sz="2667" dirty="0">
                <a:solidFill>
                  <a:schemeClr val="tx2"/>
                </a:solidFill>
              </a:rPr>
              <a:t>– runs HDFS administration commands</a:t>
            </a:r>
            <a:endParaRPr lang="en-GB" sz="2667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37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5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843532"/>
          </a:xfrm>
        </p:spPr>
        <p:txBody>
          <a:bodyPr>
            <a:normAutofit/>
          </a:bodyPr>
          <a:lstStyle/>
          <a:p>
            <a:r>
              <a:rPr lang="en-US" sz="4000" dirty="0"/>
              <a:t>HDFS – User Commands (</a:t>
            </a:r>
            <a:r>
              <a:rPr lang="en-US" sz="4000" dirty="0" err="1"/>
              <a:t>dfs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6"/>
            <a:ext cx="10969139" cy="4950641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directory contents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Display the disk space used by files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38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960" y="1806948"/>
            <a:ext cx="8682552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–ls</a:t>
            </a:r>
          </a:p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-R /var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7960" y="4023457"/>
            <a:ext cx="8682552" cy="17317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-h 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/hbase/data/hbase/namespace/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-h /hbase/data/hbase/namespace/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-du -s /hbase/data/hbase/namespace/</a:t>
            </a:r>
          </a:p>
        </p:txBody>
      </p:sp>
    </p:spTree>
    <p:extLst>
      <p:ext uri="{BB962C8B-B14F-4D97-AF65-F5344CB8AC3E}">
        <p14:creationId xmlns:p14="http://schemas.microsoft.com/office/powerpoint/2010/main" val="3514725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23" y="201343"/>
            <a:ext cx="10969139" cy="940443"/>
          </a:xfrm>
        </p:spPr>
        <p:txBody>
          <a:bodyPr>
            <a:normAutofit/>
          </a:bodyPr>
          <a:lstStyle/>
          <a:p>
            <a:r>
              <a:rPr lang="en-US" sz="4000" dirty="0"/>
              <a:t>HDFS – User Commands (</a:t>
            </a:r>
            <a:r>
              <a:rPr lang="en-US" sz="4000" dirty="0" err="1"/>
              <a:t>dfs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12725"/>
            <a:ext cx="11192256" cy="5083275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endParaRPr lang="de-CH" sz="24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Copy data to HDFS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Copy the file back to local filesystem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39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536" y="2050788"/>
            <a:ext cx="11017320" cy="1731788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-mkdir tdata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copyFromLocal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tmp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test.csv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data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–R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536" y="4471514"/>
            <a:ext cx="11017320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cd tutorials/data/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–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copyToLocal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data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test.csv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test.csv.hdfs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8168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87610"/>
          </a:xfrm>
        </p:spPr>
        <p:txBody>
          <a:bodyPr>
            <a:normAutofit/>
          </a:bodyPr>
          <a:lstStyle/>
          <a:p>
            <a:r>
              <a:rPr lang="en-US" dirty="0"/>
              <a:t>MapReduce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US" sz="2800" dirty="0"/>
              <a:t>One (or more) master node</a:t>
            </a:r>
          </a:p>
          <a:p>
            <a:pPr lvl="1"/>
            <a:r>
              <a:rPr lang="en-US" sz="2800" dirty="0"/>
              <a:t> can have more than one master</a:t>
            </a:r>
          </a:p>
          <a:p>
            <a:r>
              <a:rPr lang="en-US" sz="2800" dirty="0"/>
              <a:t>Set of worker nodes (10’s, 100’s, 1000’s)</a:t>
            </a:r>
          </a:p>
          <a:p>
            <a:r>
              <a:rPr lang="en-US" sz="2800" dirty="0"/>
              <a:t>Example: cluster of 102 nodes</a:t>
            </a:r>
          </a:p>
          <a:p>
            <a:pPr lvl="1"/>
            <a:r>
              <a:rPr lang="en-US" sz="2800" dirty="0"/>
              <a:t> One master node (another one: standby)</a:t>
            </a:r>
          </a:p>
          <a:p>
            <a:pPr lvl="1"/>
            <a:r>
              <a:rPr lang="en-US" sz="2800" dirty="0"/>
              <a:t> 100 worker nodes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Question: What if master node crashes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Question: What if some worker node crashes</a:t>
            </a:r>
          </a:p>
          <a:p>
            <a:pPr marL="342900" lvl="1" indent="0">
              <a:buNone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73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598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User Commands (</a:t>
            </a:r>
            <a:r>
              <a:rPr lang="en-US" sz="4000" dirty="0" err="1"/>
              <a:t>acls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326"/>
            <a:ext cx="10969139" cy="4939723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acl for a file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the file statistics – (%r – replication </a:t>
            </a:r>
            <a:r>
              <a:rPr lang="de-CH" sz="3200" dirty="0" err="1">
                <a:solidFill>
                  <a:schemeClr val="tx2"/>
                </a:solidFill>
              </a:rPr>
              <a:t>factor</a:t>
            </a:r>
            <a:r>
              <a:rPr lang="de-CH" sz="3200" dirty="0">
                <a:solidFill>
                  <a:schemeClr val="tx2"/>
                </a:solidFill>
              </a:rPr>
              <a:t>)</a:t>
            </a:r>
          </a:p>
          <a:p>
            <a:pPr marL="48767" indent="0">
              <a:buClr>
                <a:schemeClr val="tx2"/>
              </a:buClr>
              <a:buNone/>
            </a:pPr>
            <a:endParaRPr lang="de-CH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Write to hdfs reading from stdin</a:t>
            </a:r>
            <a:endParaRPr lang="en-US" sz="3200" dirty="0">
              <a:solidFill>
                <a:schemeClr val="tx2"/>
              </a:solidFill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40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60" y="1806948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getfacl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data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/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test.csv</a:t>
            </a:r>
            <a:endParaRPr lang="de-CH" sz="24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7960" y="3273961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 -stat "%r" /</a:t>
            </a:r>
            <a:r>
              <a:rPr lang="de-CH" sz="2400" dirty="0" err="1">
                <a:solidFill>
                  <a:srgbClr val="191919"/>
                </a:solidFill>
                <a:latin typeface="Courier New"/>
                <a:cs typeface="Courier New"/>
              </a:rPr>
              <a:t>data</a:t>
            </a: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/</a:t>
            </a:r>
            <a:r>
              <a:rPr lang="de-CH" sz="2400" dirty="0" err="1">
                <a:solidFill>
                  <a:srgbClr val="191919"/>
                </a:solidFill>
                <a:latin typeface="Courier New"/>
                <a:cs typeface="Courier New"/>
              </a:rPr>
              <a:t>test.csv</a:t>
            </a:r>
            <a:endParaRPr lang="de-CH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7960" y="4621024"/>
            <a:ext cx="11017321" cy="1362457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None/>
            </a:pP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echo "blah blah" |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-put - /data/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myfile.txt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-ls –R</a:t>
            </a:r>
          </a:p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-cat /data/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myfile.txt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95989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021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User Commands (</a:t>
            </a:r>
            <a:r>
              <a:rPr lang="en-US" sz="4000" dirty="0" err="1"/>
              <a:t>fsck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326"/>
            <a:ext cx="10969139" cy="4939723"/>
          </a:xfrm>
        </p:spPr>
        <p:txBody>
          <a:bodyPr>
            <a:no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err="1">
                <a:solidFill>
                  <a:schemeClr val="tx2"/>
                </a:solidFill>
              </a:rPr>
              <a:t>Removing</a:t>
            </a:r>
            <a:r>
              <a:rPr lang="de-CH" sz="3200" dirty="0">
                <a:solidFill>
                  <a:schemeClr val="tx2"/>
                </a:solidFill>
              </a:rPr>
              <a:t> a </a:t>
            </a:r>
            <a:r>
              <a:rPr lang="de-CH" sz="3200" dirty="0" err="1">
                <a:solidFill>
                  <a:schemeClr val="tx2"/>
                </a:solidFill>
              </a:rPr>
              <a:t>file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chemeClr val="bg2">
                  <a:lumMod val="10000"/>
                </a:schemeClr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List the blocks of a file and their locations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US" sz="3200" dirty="0">
                <a:solidFill>
                  <a:schemeClr val="tx2"/>
                </a:solidFill>
              </a:rPr>
              <a:t>Print missing blocks and the files they belong to</a:t>
            </a: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None/>
            </a:pPr>
            <a:endParaRPr lang="en-US" sz="20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41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960" y="1695738"/>
            <a:ext cx="8682552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</a:t>
            </a:r>
            <a:r>
              <a:rPr lang="de-CH" sz="2400" dirty="0" err="1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rm</a:t>
            </a: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 /dir3/tfile.txt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chemeClr val="bg2">
                    <a:lumMod val="10000"/>
                  </a:schemeClr>
                </a:solidFill>
                <a:latin typeface="Courier New"/>
                <a:cs typeface="Courier New"/>
              </a:rPr>
              <a:t>hdfs dfs -ls –R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960" y="3433085"/>
            <a:ext cx="8682552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>
              <a:buClr>
                <a:schemeClr val="tx2"/>
              </a:buClr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</a:t>
            </a:r>
            <a:r>
              <a:rPr lang="de-CH" sz="2400" dirty="0" err="1">
                <a:solidFill>
                  <a:srgbClr val="191919"/>
                </a:solidFill>
                <a:latin typeface="Courier New"/>
                <a:cs typeface="Courier New"/>
              </a:rPr>
              <a:t>fsck</a:t>
            </a: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 /dir5/geneva.csv -files -blocks –locations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7960" y="5283011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None/>
            </a:pP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fsck</a:t>
            </a:r>
            <a:r>
              <a:rPr lang="en-US" sz="2400" dirty="0">
                <a:solidFill>
                  <a:srgbClr val="191919"/>
                </a:solidFill>
                <a:latin typeface="Courier New"/>
                <a:cs typeface="Courier New"/>
              </a:rPr>
              <a:t> / -list-</a:t>
            </a:r>
            <a:r>
              <a:rPr lang="en-US" sz="2400" dirty="0" err="1">
                <a:solidFill>
                  <a:srgbClr val="191919"/>
                </a:solidFill>
                <a:latin typeface="Courier New"/>
                <a:cs typeface="Courier New"/>
              </a:rPr>
              <a:t>corruptfileblocks</a:t>
            </a:r>
            <a:endParaRPr lang="en-US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8216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90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HDFS – </a:t>
            </a:r>
            <a:r>
              <a:rPr lang="en-US" sz="4000" dirty="0" err="1"/>
              <a:t>Adminstration</a:t>
            </a:r>
            <a:r>
              <a:rPr lang="en-US" sz="4000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 err="1">
                <a:solidFill>
                  <a:schemeClr val="tx2"/>
                </a:solidFill>
              </a:rPr>
              <a:t>Comprehensive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status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report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of</a:t>
            </a:r>
            <a:r>
              <a:rPr lang="de-CH" sz="3200" dirty="0">
                <a:solidFill>
                  <a:schemeClr val="tx2"/>
                </a:solidFill>
              </a:rPr>
              <a:t> HDFS </a:t>
            </a:r>
            <a:r>
              <a:rPr lang="de-CH" sz="3200" dirty="0" err="1">
                <a:solidFill>
                  <a:schemeClr val="tx2"/>
                </a:solidFill>
              </a:rPr>
              <a:t>cluster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Prints a </a:t>
            </a:r>
            <a:r>
              <a:rPr lang="de-CH" sz="3200" dirty="0" err="1">
                <a:solidFill>
                  <a:schemeClr val="tx2"/>
                </a:solidFill>
              </a:rPr>
              <a:t>tree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of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racks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and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their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nodes</a:t>
            </a: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de-CH" sz="3200" dirty="0" err="1">
                <a:solidFill>
                  <a:schemeClr val="tx2"/>
                </a:solidFill>
              </a:rPr>
              <a:t>Get</a:t>
            </a:r>
            <a:r>
              <a:rPr lang="de-CH" sz="3200" dirty="0">
                <a:solidFill>
                  <a:schemeClr val="tx2"/>
                </a:solidFill>
              </a:rPr>
              <a:t> the information for a given datanode (like ping)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2400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42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5768" y="1753012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dfsadmin –report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768" y="3271586"/>
            <a:ext cx="8682552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dfsadmin –printTopology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5768" y="4858530"/>
            <a:ext cx="8682552" cy="9931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dfsadmin -getDatanodeInfo localhost:50020</a:t>
            </a:r>
          </a:p>
        </p:txBody>
      </p:sp>
    </p:spTree>
    <p:extLst>
      <p:ext uri="{BB962C8B-B14F-4D97-AF65-F5344CB8AC3E}">
        <p14:creationId xmlns:p14="http://schemas.microsoft.com/office/powerpoint/2010/main" val="3333150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0631"/>
          </a:xfrm>
        </p:spPr>
        <p:txBody>
          <a:bodyPr>
            <a:normAutofit/>
          </a:bodyPr>
          <a:lstStyle/>
          <a:p>
            <a:r>
              <a:rPr lang="en-US" sz="4000" dirty="0"/>
              <a:t>HDFS – Advanced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3937"/>
            <a:ext cx="10969139" cy="4819092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de-CH" sz="3200" dirty="0">
                <a:solidFill>
                  <a:schemeClr val="tx2"/>
                </a:solidFill>
              </a:rPr>
              <a:t>Get a list of namenodes in the Hadoop cluster</a:t>
            </a:r>
          </a:p>
          <a:p>
            <a:pPr marL="48767" indent="0">
              <a:buClr>
                <a:schemeClr val="tx2"/>
              </a:buClr>
              <a:buNone/>
            </a:pPr>
            <a:endParaRPr lang="de-CH" sz="2000" dirty="0">
              <a:solidFill>
                <a:srgbClr val="191919"/>
              </a:solidFill>
              <a:latin typeface="Courier New"/>
              <a:cs typeface="Courier New"/>
            </a:endParaRPr>
          </a:p>
          <a:p>
            <a:pPr marL="48767" indent="0">
              <a:buClr>
                <a:schemeClr val="tx2"/>
              </a:buClr>
              <a:buNone/>
            </a:pPr>
            <a:endParaRPr lang="de-CH" sz="3200" dirty="0">
              <a:solidFill>
                <a:schemeClr val="tx2"/>
              </a:solidFill>
            </a:endParaRPr>
          </a:p>
          <a:p>
            <a:pPr marL="48767" indent="0">
              <a:buClr>
                <a:schemeClr val="tx2"/>
              </a:buClr>
              <a:buNone/>
            </a:pPr>
            <a:r>
              <a:rPr lang="en-GB" sz="2400" dirty="0">
                <a:solidFill>
                  <a:srgbClr val="191919"/>
                </a:solidFill>
                <a:latin typeface="Courier New"/>
                <a:cs typeface="Courier New"/>
              </a:rPr>
              <a:t>The general command line syntax is</a:t>
            </a:r>
          </a:p>
          <a:p>
            <a:pPr marL="48767" indent="0">
              <a:buClr>
                <a:schemeClr val="tx2"/>
              </a:buClr>
              <a:buNone/>
            </a:pPr>
            <a:r>
              <a:rPr lang="en-GB" sz="2400" b="1" dirty="0" err="1">
                <a:solidFill>
                  <a:srgbClr val="191919"/>
                </a:solidFill>
                <a:latin typeface="Courier New"/>
                <a:cs typeface="Courier New"/>
              </a:rPr>
              <a:t>hdfs</a:t>
            </a:r>
            <a:r>
              <a:rPr lang="en-GB" sz="2400" b="1" dirty="0">
                <a:solidFill>
                  <a:srgbClr val="191919"/>
                </a:solidFill>
                <a:latin typeface="Courier New"/>
                <a:cs typeface="Courier New"/>
              </a:rPr>
              <a:t> command [</a:t>
            </a:r>
            <a:r>
              <a:rPr lang="en-GB" sz="2400" b="1" dirty="0" err="1">
                <a:solidFill>
                  <a:srgbClr val="191919"/>
                </a:solidFill>
                <a:latin typeface="Courier New"/>
                <a:cs typeface="Courier New"/>
              </a:rPr>
              <a:t>genericOptions</a:t>
            </a:r>
            <a:r>
              <a:rPr lang="en-GB" sz="2400" b="1" dirty="0">
                <a:solidFill>
                  <a:srgbClr val="191919"/>
                </a:solidFill>
                <a:latin typeface="Courier New"/>
                <a:cs typeface="Courier New"/>
              </a:rPr>
              <a:t>] [</a:t>
            </a:r>
            <a:r>
              <a:rPr lang="en-GB" sz="2400" b="1" dirty="0" err="1">
                <a:solidFill>
                  <a:srgbClr val="191919"/>
                </a:solidFill>
                <a:latin typeface="Courier New"/>
                <a:cs typeface="Courier New"/>
              </a:rPr>
              <a:t>commandOptions</a:t>
            </a:r>
            <a:r>
              <a:rPr lang="en-GB" sz="2400" b="1" dirty="0">
                <a:solidFill>
                  <a:srgbClr val="191919"/>
                </a:solidFill>
                <a:latin typeface="Courier New"/>
                <a:cs typeface="Courier New"/>
              </a:rPr>
              <a:t>]</a:t>
            </a:r>
            <a:endParaRPr lang="de-CH" sz="2400" b="1" dirty="0">
              <a:solidFill>
                <a:srgbClr val="191919"/>
              </a:solidFill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43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7480" y="1832688"/>
            <a:ext cx="9865176" cy="623793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55A0"/>
            </a:solidFill>
          </a:ln>
        </p:spPr>
        <p:txBody>
          <a:bodyPr wrap="square" lIns="180000" tIns="126000" rIns="180000" bIns="126000" rtlCol="0">
            <a:spAutoFit/>
          </a:bodyPr>
          <a:lstStyle/>
          <a:p>
            <a:pPr marL="48767"/>
            <a:r>
              <a:rPr lang="de-CH" sz="2400" dirty="0">
                <a:solidFill>
                  <a:srgbClr val="191919"/>
                </a:solidFill>
                <a:latin typeface="Courier New"/>
                <a:cs typeface="Courier New"/>
              </a:rPr>
              <a:t>hdfs getconf –namenodes</a:t>
            </a:r>
          </a:p>
        </p:txBody>
      </p:sp>
    </p:spTree>
    <p:extLst>
      <p:ext uri="{BB962C8B-B14F-4D97-AF65-F5344CB8AC3E}">
        <p14:creationId xmlns:p14="http://schemas.microsoft.com/office/powerpoint/2010/main" val="2721800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4"/>
            <a:ext cx="10969139" cy="747082"/>
          </a:xfrm>
        </p:spPr>
        <p:txBody>
          <a:bodyPr>
            <a:normAutofit/>
          </a:bodyPr>
          <a:lstStyle/>
          <a:p>
            <a:r>
              <a:rPr lang="en-US" sz="4000" dirty="0"/>
              <a:t>Summary: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1326"/>
            <a:ext cx="10969139" cy="4999327"/>
          </a:xfrm>
        </p:spPr>
        <p:txBody>
          <a:bodyPr>
            <a:normAutofit/>
          </a:bodyPr>
          <a:lstStyle/>
          <a:p>
            <a:pPr marL="505967" indent="-457200"/>
            <a:r>
              <a:rPr lang="en-US" sz="2800" dirty="0"/>
              <a:t>HDFS </a:t>
            </a:r>
            <a:r>
              <a:rPr lang="en-US" sz="2800" b="1" dirty="0"/>
              <a:t>provides a fault-tolerant storage layer for Hadoop and its other components </a:t>
            </a:r>
          </a:p>
          <a:p>
            <a:pPr marL="505967" indent="-457200"/>
            <a:r>
              <a:rPr lang="en-US" sz="2800" b="1" dirty="0"/>
              <a:t>Spark, Tez, … can use HDFS</a:t>
            </a:r>
          </a:p>
          <a:p>
            <a:pPr marL="505967" indent="-457200"/>
            <a:r>
              <a:rPr lang="en-US" sz="2800" dirty="0"/>
              <a:t>HDFS Replication of data helps us to attain </a:t>
            </a:r>
            <a:r>
              <a:rPr lang="en-US" sz="2800" b="1" dirty="0"/>
              <a:t>fault-tolerant</a:t>
            </a:r>
            <a:r>
              <a:rPr lang="en-US" sz="2800" dirty="0"/>
              <a:t> feature. </a:t>
            </a:r>
          </a:p>
          <a:p>
            <a:pPr marL="505967" indent="-457200"/>
            <a:r>
              <a:rPr lang="en-US" sz="2800" dirty="0"/>
              <a:t>HDFS stores data reliably, even in the case of hardware failure. </a:t>
            </a:r>
          </a:p>
          <a:p>
            <a:pPr marL="505967" indent="-457200"/>
            <a:r>
              <a:rPr lang="en-US" sz="2800" dirty="0"/>
              <a:t>HDFS provides high throughput access to application data by providing the data access in parallel.</a:t>
            </a:r>
          </a:p>
          <a:p>
            <a:pPr marL="505967" indent="-457200"/>
            <a:r>
              <a:rPr lang="en-US" sz="2800" dirty="0">
                <a:latin typeface="Courier New"/>
                <a:cs typeface="Courier New"/>
              </a:rPr>
              <a:t>HDFS is write-once-read-many-times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44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8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136524"/>
            <a:ext cx="7886700" cy="1132235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Cluster</a:t>
            </a:r>
            <a:br>
              <a:rPr lang="en-US" dirty="0"/>
            </a:br>
            <a:r>
              <a:rPr lang="en-US" dirty="0"/>
              <a:t>E = Executor service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A8B6996-D1DA-7D4F-AA29-FD99CCE1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61" y="1268760"/>
            <a:ext cx="7002683" cy="46574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687610"/>
          </a:xfrm>
        </p:spPr>
        <p:txBody>
          <a:bodyPr>
            <a:normAutofit/>
          </a:bodyPr>
          <a:lstStyle/>
          <a:p>
            <a:r>
              <a:rPr lang="en-US" dirty="0"/>
              <a:t>MapReduce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790" y="1196752"/>
            <a:ext cx="9383210" cy="5412392"/>
          </a:xfrm>
        </p:spPr>
        <p:txBody>
          <a:bodyPr>
            <a:normAutofit/>
          </a:bodyPr>
          <a:lstStyle/>
          <a:p>
            <a:r>
              <a:rPr lang="en-US" sz="3200" dirty="0"/>
              <a:t>Process lots of data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Google processed about </a:t>
            </a:r>
            <a:r>
              <a:rPr lang="en-US" sz="2400" dirty="0">
                <a:solidFill>
                  <a:srgbClr val="FF0000"/>
                </a:solidFill>
              </a:rPr>
              <a:t>24 petabytes </a:t>
            </a:r>
            <a:r>
              <a:rPr lang="en-US" sz="2400" dirty="0"/>
              <a:t>of data per day in 2009.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Facebook processed </a:t>
            </a:r>
            <a:r>
              <a:rPr lang="en-US" sz="2400" dirty="0">
                <a:solidFill>
                  <a:srgbClr val="FF0000"/>
                </a:solidFill>
              </a:rPr>
              <a:t>60 petabytes </a:t>
            </a:r>
            <a:r>
              <a:rPr lang="en-US" sz="2400" dirty="0"/>
              <a:t>of data per day in 2020</a:t>
            </a:r>
          </a:p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machine </a:t>
            </a:r>
            <a:r>
              <a:rPr lang="en-US" sz="3200" dirty="0"/>
              <a:t>cannot serve all the data</a:t>
            </a:r>
          </a:p>
          <a:p>
            <a:pPr lvl="2"/>
            <a:r>
              <a:rPr lang="en-US" sz="2400" dirty="0"/>
              <a:t>You need a distributed system to store and process </a:t>
            </a:r>
            <a:r>
              <a:rPr lang="en-US" sz="24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parallel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Parallel programming?</a:t>
            </a:r>
          </a:p>
          <a:p>
            <a:pPr lvl="2"/>
            <a:r>
              <a:rPr lang="en-US" sz="2400" b="1" dirty="0">
                <a:solidFill>
                  <a:srgbClr val="663300"/>
                </a:solidFill>
              </a:rPr>
              <a:t>Threading</a:t>
            </a:r>
            <a:r>
              <a:rPr lang="en-US" sz="2400" dirty="0"/>
              <a:t> is hard!</a:t>
            </a:r>
          </a:p>
          <a:p>
            <a:pPr lvl="2"/>
            <a:r>
              <a:rPr lang="en-US" sz="2400" dirty="0"/>
              <a:t>How do you facilitate 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between nodes?</a:t>
            </a:r>
          </a:p>
          <a:p>
            <a:pPr lvl="2"/>
            <a:r>
              <a:rPr lang="en-US" sz="2400" dirty="0"/>
              <a:t>How do you </a:t>
            </a:r>
            <a:r>
              <a:rPr lang="en-US" sz="2400" b="1" dirty="0"/>
              <a:t>scale to </a:t>
            </a:r>
            <a:r>
              <a:rPr lang="en-US" sz="2400" b="1" dirty="0">
                <a:solidFill>
                  <a:srgbClr val="006600"/>
                </a:solidFill>
              </a:rPr>
              <a:t>more machines</a:t>
            </a:r>
            <a:r>
              <a:rPr lang="en-US" sz="2400" dirty="0"/>
              <a:t>?</a:t>
            </a:r>
          </a:p>
          <a:p>
            <a:pPr lvl="2">
              <a:spcBef>
                <a:spcPts val="0"/>
              </a:spcBef>
            </a:pPr>
            <a:r>
              <a:rPr lang="en-US" sz="2400" dirty="0"/>
              <a:t>How do you handle machine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failures</a:t>
            </a:r>
            <a:r>
              <a:rPr lang="en-US" sz="24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058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28791"/>
          </a:xfrm>
        </p:spPr>
        <p:txBody>
          <a:bodyPr>
            <a:normAutofit/>
          </a:bodyPr>
          <a:lstStyle/>
          <a:p>
            <a:r>
              <a:rPr lang="en-US" sz="4000" dirty="0"/>
              <a:t>What’s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415"/>
            <a:ext cx="10969139" cy="486761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HDFS is a distributed file system that </a:t>
            </a:r>
            <a:r>
              <a:rPr lang="de-CH" sz="3200" dirty="0" err="1">
                <a:solidFill>
                  <a:schemeClr val="tx2"/>
                </a:solidFill>
              </a:rPr>
              <a:t>is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</a:p>
          <a:p>
            <a:pPr lvl="1">
              <a:buClr>
                <a:schemeClr val="tx2"/>
              </a:buClr>
            </a:pPr>
            <a:r>
              <a:rPr lang="de-CH" sz="2667" dirty="0">
                <a:solidFill>
                  <a:schemeClr val="tx2"/>
                </a:solidFill>
              </a:rPr>
              <a:t>Fault tolerant</a:t>
            </a:r>
          </a:p>
          <a:p>
            <a:pPr lvl="1">
              <a:buClr>
                <a:schemeClr val="tx2"/>
              </a:buClr>
            </a:pPr>
            <a:r>
              <a:rPr lang="de-CH" sz="2400" dirty="0">
                <a:solidFill>
                  <a:schemeClr val="tx2"/>
                </a:solidFill>
              </a:rPr>
              <a:t>Scalable</a:t>
            </a:r>
          </a:p>
          <a:p>
            <a:pPr lvl="1">
              <a:buClr>
                <a:schemeClr val="tx2"/>
              </a:buClr>
            </a:pPr>
            <a:r>
              <a:rPr lang="de-CH" dirty="0">
                <a:solidFill>
                  <a:schemeClr val="tx2"/>
                </a:solidFill>
              </a:rPr>
              <a:t>E</a:t>
            </a:r>
            <a:r>
              <a:rPr lang="de-CH" sz="2400" dirty="0">
                <a:solidFill>
                  <a:schemeClr val="tx2"/>
                </a:solidFill>
              </a:rPr>
              <a:t>asy </a:t>
            </a:r>
            <a:r>
              <a:rPr lang="de-CH" sz="2400" dirty="0" err="1">
                <a:solidFill>
                  <a:schemeClr val="tx2"/>
                </a:solidFill>
              </a:rPr>
              <a:t>to</a:t>
            </a:r>
            <a:r>
              <a:rPr lang="de-CH" sz="2400" dirty="0">
                <a:solidFill>
                  <a:schemeClr val="tx2"/>
                </a:solidFill>
              </a:rPr>
              <a:t> </a:t>
            </a:r>
            <a:r>
              <a:rPr lang="de-CH" sz="2400" dirty="0" err="1">
                <a:solidFill>
                  <a:schemeClr val="tx2"/>
                </a:solidFill>
              </a:rPr>
              <a:t>expand</a:t>
            </a:r>
            <a:endParaRPr lang="de-CH" sz="2400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de-CH" sz="2400" dirty="0" err="1">
                <a:solidFill>
                  <a:schemeClr val="tx2"/>
                </a:solidFill>
              </a:rPr>
              <a:t>Used</a:t>
            </a:r>
            <a:r>
              <a:rPr lang="de-CH" sz="2400" dirty="0">
                <a:solidFill>
                  <a:schemeClr val="tx2"/>
                </a:solidFill>
              </a:rPr>
              <a:t> in MapReduce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HDFS </a:t>
            </a:r>
            <a:r>
              <a:rPr lang="de-CH" sz="3200" dirty="0" err="1">
                <a:solidFill>
                  <a:schemeClr val="tx2"/>
                </a:solidFill>
              </a:rPr>
              <a:t>is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the</a:t>
            </a:r>
            <a:r>
              <a:rPr lang="de-CH" sz="3200" dirty="0">
                <a:solidFill>
                  <a:schemeClr val="tx2"/>
                </a:solidFill>
              </a:rPr>
              <a:t> primary distributed storage for Hadoop applications.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HDFS </a:t>
            </a:r>
            <a:r>
              <a:rPr lang="de-CH" sz="3200" dirty="0" err="1">
                <a:solidFill>
                  <a:schemeClr val="tx2"/>
                </a:solidFill>
              </a:rPr>
              <a:t>provides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interfaces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for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applications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to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move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themselves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closer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to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data</a:t>
            </a:r>
            <a:r>
              <a:rPr lang="de-CH" sz="32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728791"/>
          </a:xfrm>
        </p:spPr>
        <p:txBody>
          <a:bodyPr>
            <a:normAutofit/>
          </a:bodyPr>
          <a:lstStyle/>
          <a:p>
            <a:r>
              <a:rPr lang="en-US" sz="4000" dirty="0"/>
              <a:t>Data Size HDFS: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5415"/>
            <a:ext cx="10969139" cy="4867613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Cluster: 15 Nodes</a:t>
            </a:r>
          </a:p>
          <a:p>
            <a:pPr lvl="1">
              <a:buClr>
                <a:schemeClr val="tx2"/>
              </a:buClr>
            </a:pPr>
            <a:r>
              <a:rPr lang="de-CH" sz="2933" dirty="0" err="1">
                <a:solidFill>
                  <a:schemeClr val="tx2"/>
                </a:solidFill>
              </a:rPr>
              <a:t>One</a:t>
            </a:r>
            <a:r>
              <a:rPr lang="de-CH" sz="2933" dirty="0">
                <a:solidFill>
                  <a:schemeClr val="tx2"/>
                </a:solidFill>
              </a:rPr>
              <a:t> Master (</a:t>
            </a:r>
            <a:r>
              <a:rPr lang="de-CH" sz="2933" dirty="0" err="1">
                <a:solidFill>
                  <a:schemeClr val="tx2"/>
                </a:solidFill>
              </a:rPr>
              <a:t>does</a:t>
            </a:r>
            <a:r>
              <a:rPr lang="de-CH" sz="2933" dirty="0">
                <a:solidFill>
                  <a:schemeClr val="tx2"/>
                </a:solidFill>
              </a:rPr>
              <a:t> not </a:t>
            </a:r>
            <a:r>
              <a:rPr lang="de-CH" sz="2933" dirty="0" err="1">
                <a:solidFill>
                  <a:schemeClr val="tx2"/>
                </a:solidFill>
              </a:rPr>
              <a:t>store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actual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data</a:t>
            </a:r>
            <a:r>
              <a:rPr lang="de-CH" sz="2933" dirty="0">
                <a:solidFill>
                  <a:schemeClr val="tx2"/>
                </a:solidFill>
              </a:rPr>
              <a:t>, </a:t>
            </a:r>
            <a:r>
              <a:rPr lang="de-CH" sz="2933" dirty="0" err="1">
                <a:solidFill>
                  <a:schemeClr val="tx2"/>
                </a:solidFill>
              </a:rPr>
              <a:t>stores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metadata</a:t>
            </a:r>
            <a:r>
              <a:rPr lang="de-CH" sz="2933" dirty="0">
                <a:solidFill>
                  <a:schemeClr val="tx2"/>
                </a:solidFill>
              </a:rPr>
              <a:t>)</a:t>
            </a:r>
          </a:p>
          <a:p>
            <a:pPr lvl="1">
              <a:buClr>
                <a:schemeClr val="tx2"/>
              </a:buClr>
            </a:pPr>
            <a:r>
              <a:rPr lang="de-CH" sz="2933" dirty="0">
                <a:solidFill>
                  <a:schemeClr val="tx2"/>
                </a:solidFill>
              </a:rPr>
              <a:t>14 </a:t>
            </a:r>
            <a:r>
              <a:rPr lang="de-CH" sz="2933" dirty="0" err="1">
                <a:solidFill>
                  <a:schemeClr val="tx2"/>
                </a:solidFill>
              </a:rPr>
              <a:t>worker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nodes</a:t>
            </a:r>
            <a:endParaRPr lang="de-CH" sz="2933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de-CH" sz="2933" dirty="0" err="1">
                <a:solidFill>
                  <a:schemeClr val="tx2"/>
                </a:solidFill>
              </a:rPr>
              <a:t>Each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worker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node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can</a:t>
            </a:r>
            <a:r>
              <a:rPr lang="de-CH" sz="2933" dirty="0">
                <a:solidFill>
                  <a:schemeClr val="tx2"/>
                </a:solidFill>
              </a:rPr>
              <a:t> </a:t>
            </a:r>
            <a:r>
              <a:rPr lang="de-CH" sz="2933" dirty="0" err="1">
                <a:solidFill>
                  <a:schemeClr val="tx2"/>
                </a:solidFill>
              </a:rPr>
              <a:t>store</a:t>
            </a:r>
            <a:r>
              <a:rPr lang="de-CH" sz="2933" dirty="0">
                <a:solidFill>
                  <a:schemeClr val="tx2"/>
                </a:solidFill>
              </a:rPr>
              <a:t>: 100TB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Total </a:t>
            </a:r>
            <a:r>
              <a:rPr lang="de-CH" sz="3200" dirty="0" err="1">
                <a:solidFill>
                  <a:schemeClr val="tx2"/>
                </a:solidFill>
              </a:rPr>
              <a:t>size</a:t>
            </a:r>
            <a:r>
              <a:rPr lang="de-CH" sz="3200" dirty="0">
                <a:solidFill>
                  <a:schemeClr val="tx2"/>
                </a:solidFill>
              </a:rPr>
              <a:t> = 14 x 100TB = 1400TB </a:t>
            </a:r>
          </a:p>
          <a:p>
            <a:pPr>
              <a:buClr>
                <a:schemeClr val="tx2"/>
              </a:buClr>
            </a:pPr>
            <a:r>
              <a:rPr lang="de-CH" sz="3200" dirty="0">
                <a:solidFill>
                  <a:schemeClr val="tx2"/>
                </a:solidFill>
              </a:rPr>
              <a:t>HDFS </a:t>
            </a:r>
            <a:r>
              <a:rPr lang="de-CH" sz="3200" dirty="0" err="1">
                <a:solidFill>
                  <a:schemeClr val="tx2"/>
                </a:solidFill>
              </a:rPr>
              <a:t>can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utilize</a:t>
            </a:r>
            <a:r>
              <a:rPr lang="de-CH" sz="3200" dirty="0">
                <a:solidFill>
                  <a:schemeClr val="tx2"/>
                </a:solidFill>
              </a:rPr>
              <a:t> 1400 TB </a:t>
            </a:r>
            <a:r>
              <a:rPr lang="de-CH" sz="3200" dirty="0" err="1">
                <a:solidFill>
                  <a:schemeClr val="tx2"/>
                </a:solidFill>
              </a:rPr>
              <a:t>of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disk</a:t>
            </a:r>
            <a:r>
              <a:rPr lang="de-CH" sz="3200" dirty="0">
                <a:solidFill>
                  <a:schemeClr val="tx2"/>
                </a:solidFill>
              </a:rPr>
              <a:t> </a:t>
            </a:r>
            <a:r>
              <a:rPr lang="de-CH" sz="3200" dirty="0" err="1">
                <a:solidFill>
                  <a:schemeClr val="tx2"/>
                </a:solidFill>
              </a:rPr>
              <a:t>space</a:t>
            </a:r>
            <a:endParaRPr lang="de-CH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8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3493"/>
            <a:ext cx="10969139" cy="805953"/>
          </a:xfrm>
        </p:spPr>
        <p:txBody>
          <a:bodyPr>
            <a:normAutofit/>
          </a:bodyPr>
          <a:lstStyle/>
          <a:p>
            <a:r>
              <a:rPr lang="en-US" sz="4000" dirty="0"/>
              <a:t>Components of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9446"/>
            <a:ext cx="10969139" cy="4953583"/>
          </a:xfrm>
        </p:spPr>
        <p:txBody>
          <a:bodyPr>
            <a:normAutofit/>
          </a:bodyPr>
          <a:lstStyle/>
          <a:p>
            <a:pPr marL="48767" indent="0">
              <a:buClr>
                <a:schemeClr val="tx2"/>
              </a:buClr>
              <a:buNone/>
            </a:pPr>
            <a:r>
              <a:rPr lang="en-GB" sz="3200" dirty="0">
                <a:solidFill>
                  <a:schemeClr val="tx2"/>
                </a:solidFill>
              </a:rPr>
              <a:t>There are 2 types of nodes/machines in a HDFS cluster</a:t>
            </a:r>
          </a:p>
          <a:p>
            <a:pPr>
              <a:buClr>
                <a:schemeClr val="tx2"/>
              </a:buClr>
            </a:pPr>
            <a:r>
              <a:rPr lang="en-GB" sz="3200" u="sng" dirty="0" err="1">
                <a:solidFill>
                  <a:schemeClr val="tx2"/>
                </a:solidFill>
              </a:rPr>
              <a:t>NameNode</a:t>
            </a:r>
            <a:r>
              <a:rPr lang="en-GB" sz="3200" dirty="0">
                <a:solidFill>
                  <a:schemeClr val="tx2"/>
                </a:solidFill>
              </a:rPr>
              <a:t>  (master node):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 Is the heart of an HDFS filesystem,  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 </a:t>
            </a:r>
            <a:r>
              <a:rPr lang="en-GB" sz="2666" dirty="0">
                <a:solidFill>
                  <a:schemeClr val="tx2"/>
                </a:solidFill>
              </a:rPr>
              <a:t>It maintains and manages the file system metadata: 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chemeClr val="tx2"/>
                </a:solidFill>
              </a:rPr>
              <a:t> What blocks make up a file</a:t>
            </a:r>
          </a:p>
          <a:p>
            <a:pPr lvl="1">
              <a:buClr>
                <a:schemeClr val="tx2"/>
              </a:buClr>
            </a:pPr>
            <a:r>
              <a:rPr lang="en-GB" sz="2667" dirty="0">
                <a:solidFill>
                  <a:schemeClr val="tx2"/>
                </a:solidFill>
              </a:rPr>
              <a:t> Which data nodes those blocks are stored (manages metadata)</a:t>
            </a:r>
          </a:p>
          <a:p>
            <a:pPr>
              <a:buClr>
                <a:schemeClr val="tx2"/>
              </a:buClr>
            </a:pPr>
            <a:r>
              <a:rPr lang="en-GB" sz="3200" u="sng" dirty="0" err="1">
                <a:solidFill>
                  <a:schemeClr val="tx2"/>
                </a:solidFill>
              </a:rPr>
              <a:t>DataNode</a:t>
            </a:r>
            <a:r>
              <a:rPr lang="en-GB" sz="3200" dirty="0">
                <a:solidFill>
                  <a:schemeClr val="tx2"/>
                </a:solidFill>
              </a:rPr>
              <a:t> :- (worker node)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Where HDFS stores the actual data, </a:t>
            </a:r>
          </a:p>
          <a:p>
            <a:pPr lvl="1">
              <a:buClr>
                <a:schemeClr val="tx2"/>
              </a:buClr>
            </a:pPr>
            <a:r>
              <a:rPr lang="en-GB" sz="2933" dirty="0">
                <a:solidFill>
                  <a:schemeClr val="tx2"/>
                </a:solidFill>
              </a:rPr>
              <a:t> Runs mappers and reducers</a:t>
            </a:r>
          </a:p>
          <a:p>
            <a:pPr>
              <a:buClr>
                <a:schemeClr val="tx2"/>
              </a:buClr>
            </a:pPr>
            <a:endParaRPr lang="en-GB" sz="32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23663" y="6356350"/>
            <a:ext cx="668337" cy="365125"/>
          </a:xfrm>
          <a:prstGeom prst="rect">
            <a:avLst/>
          </a:prstGeom>
        </p:spPr>
        <p:txBody>
          <a:bodyPr/>
          <a:lstStyle/>
          <a:p>
            <a:fld id="{17918391-D411-FE40-AAD7-861AE5233E0E}" type="slidenum">
              <a:rPr lang="en-US" smtClean="0">
                <a:solidFill>
                  <a:srgbClr val="0055A0">
                    <a:tint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0055A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3040</TotalTime>
  <Words>2771</Words>
  <Application>Microsoft Macintosh PowerPoint</Application>
  <PresentationFormat>Widescreen</PresentationFormat>
  <Paragraphs>430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Franklin Gothic Medium Cond</vt:lpstr>
      <vt:lpstr>Helvetica Light</vt:lpstr>
      <vt:lpstr>Wingdings</vt:lpstr>
      <vt:lpstr>scu-ppt-master</vt:lpstr>
      <vt:lpstr>PowerPoint Presentation</vt:lpstr>
      <vt:lpstr>What’s Hadoop</vt:lpstr>
      <vt:lpstr>What’s Hadoop Functionality</vt:lpstr>
      <vt:lpstr>MapReduce Cluster</vt:lpstr>
      <vt:lpstr>MapReduce Cluster E = Executor service</vt:lpstr>
      <vt:lpstr>MapReduce Motivation</vt:lpstr>
      <vt:lpstr>What’s HDFS</vt:lpstr>
      <vt:lpstr>Data Size HDFS: Example</vt:lpstr>
      <vt:lpstr>Components of HDFS</vt:lpstr>
      <vt:lpstr>Failure in MapReduce</vt:lpstr>
      <vt:lpstr>Fault tolerance:  Handled via re-execution</vt:lpstr>
      <vt:lpstr>Fault tolerance</vt:lpstr>
      <vt:lpstr>HDFS Architecture</vt:lpstr>
      <vt:lpstr>Features of HDFS</vt:lpstr>
      <vt:lpstr>Features of HDFS: Read/Write</vt:lpstr>
      <vt:lpstr>HDFS – Data Organization</vt:lpstr>
      <vt:lpstr>HDFS – Example: Single File</vt:lpstr>
      <vt:lpstr>HDFS – Example</vt:lpstr>
      <vt:lpstr>HDFS – Replication of 1</vt:lpstr>
      <vt:lpstr>HDFS – Replication of 2</vt:lpstr>
      <vt:lpstr>HDFS – Replication of 3</vt:lpstr>
      <vt:lpstr>Data Replication Factor = 3</vt:lpstr>
      <vt:lpstr>HDFS – Example: Multiple Files : 3 files Replication Factor = 2</vt:lpstr>
      <vt:lpstr>HDFS – Example: 5 blocks, 4 DataNodes Replication Factor = 3</vt:lpstr>
      <vt:lpstr>Data and Block Size</vt:lpstr>
      <vt:lpstr>Data and Block Size</vt:lpstr>
      <vt:lpstr>Data Replication Factor = 3</vt:lpstr>
      <vt:lpstr>Higher Replication means Less Usable Storage Higher Replication means More Cost</vt:lpstr>
      <vt:lpstr>Cost of Replication?</vt:lpstr>
      <vt:lpstr>HDFS – Fault Tolerance</vt:lpstr>
      <vt:lpstr>Fault Tolerance:  N data nodes, Replication of N</vt:lpstr>
      <vt:lpstr>Read Operation in HDFS</vt:lpstr>
      <vt:lpstr>Write Operation in HDFS</vt:lpstr>
      <vt:lpstr>HDFS Security</vt:lpstr>
      <vt:lpstr>HDFS Configuration</vt:lpstr>
      <vt:lpstr>Interfaces to HDFS</vt:lpstr>
      <vt:lpstr>HDFS – Shell Commands</vt:lpstr>
      <vt:lpstr>HDFS – User Commands (dfs)</vt:lpstr>
      <vt:lpstr>HDFS – User Commands (dfs)</vt:lpstr>
      <vt:lpstr>HDFS – User Commands (acls)</vt:lpstr>
      <vt:lpstr>HDFS – User Commands (fsck)</vt:lpstr>
      <vt:lpstr>HDFS – Adminstration Commands</vt:lpstr>
      <vt:lpstr>HDFS – Advanced Commands</vt:lpstr>
      <vt:lpstr>Summary: HDFS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Prasanth Kothuri</dc:creator>
  <cp:lastModifiedBy>Parsian, Mahmoud</cp:lastModifiedBy>
  <cp:revision>202</cp:revision>
  <dcterms:created xsi:type="dcterms:W3CDTF">2015-06-04T19:48:32Z</dcterms:created>
  <dcterms:modified xsi:type="dcterms:W3CDTF">2022-05-06T19:20:42Z</dcterms:modified>
</cp:coreProperties>
</file>