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75" r:id="rId4"/>
    <p:sldId id="265" r:id="rId5"/>
    <p:sldId id="264" r:id="rId6"/>
    <p:sldId id="291" r:id="rId7"/>
    <p:sldId id="266" r:id="rId8"/>
    <p:sldId id="267" r:id="rId9"/>
    <p:sldId id="276" r:id="rId10"/>
    <p:sldId id="29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90" r:id="rId22"/>
    <p:sldId id="289" r:id="rId23"/>
    <p:sldId id="279" r:id="rId24"/>
    <p:sldId id="280" r:id="rId25"/>
    <p:sldId id="286" r:id="rId26"/>
    <p:sldId id="282" r:id="rId27"/>
    <p:sldId id="281" r:id="rId28"/>
    <p:sldId id="283" r:id="rId29"/>
    <p:sldId id="287" r:id="rId30"/>
    <p:sldId id="284" r:id="rId31"/>
    <p:sldId id="285" r:id="rId32"/>
    <p:sldId id="288" r:id="rId33"/>
    <p:sldId id="262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dfs/athena/latest/APIReference/athena-api.pdf" TargetMode="External"/><Relationship Id="rId2" Type="http://schemas.openxmlformats.org/officeDocument/2006/relationships/hyperlink" Target="https://docs.aws.amazon.com/pdfs/athena/latest/ug/athena-ug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9829"/>
            <a:ext cx="6858000" cy="1221921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Amazon Athena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Athena – Web-based Query Editor </a:t>
            </a:r>
            <a:r>
              <a:rPr lang="en-US" sz="2700" dirty="0"/>
              <a:t>(for testing/debugging)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9DA40B2-1BE7-B2F5-077B-FE3A6CCC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05" y="1179513"/>
            <a:ext cx="7209390" cy="3452812"/>
          </a:xfrm>
        </p:spPr>
      </p:pic>
    </p:spTree>
    <p:extLst>
      <p:ext uri="{BB962C8B-B14F-4D97-AF65-F5344CB8AC3E}">
        <p14:creationId xmlns:p14="http://schemas.microsoft.com/office/powerpoint/2010/main" val="159028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109"/>
            <a:ext cx="7886700" cy="37096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Database: set of tables</a:t>
            </a:r>
            <a:endParaRPr lang="en-US" sz="2600" dirty="0"/>
          </a:p>
          <a:p>
            <a:r>
              <a:rPr lang="en-US" sz="2800" dirty="0"/>
              <a:t>Tables - Metadata that describes your data</a:t>
            </a:r>
          </a:p>
          <a:p>
            <a:pPr lvl="1"/>
            <a:r>
              <a:rPr lang="en-US" sz="2600" dirty="0"/>
              <a:t> Table is a list of rows with named columns</a:t>
            </a:r>
          </a:p>
          <a:p>
            <a:pPr lvl="1"/>
            <a:r>
              <a:rPr lang="en-US" sz="2600" dirty="0"/>
              <a:t> Table’s actual data is in S3</a:t>
            </a:r>
          </a:p>
          <a:p>
            <a:r>
              <a:rPr lang="en-US" sz="2800" dirty="0"/>
              <a:t>Table is similar to a relational database table</a:t>
            </a:r>
          </a:p>
          <a:p>
            <a:r>
              <a:rPr lang="en-US" sz="2800" dirty="0"/>
              <a:t>Tables are like views: For example,  You can delete table definitions without impacting the underlying S3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Databases - Logical grouping of tables (catalog)</a:t>
            </a:r>
          </a:p>
          <a:p>
            <a:r>
              <a:rPr lang="en-US" sz="2400" dirty="0"/>
              <a:t>**</a:t>
            </a:r>
            <a:r>
              <a:rPr lang="en-US" sz="2400" dirty="0" err="1"/>
              <a:t>SerDe</a:t>
            </a:r>
            <a:r>
              <a:rPr lang="en-US" sz="2400" dirty="0"/>
              <a:t>** - Serializer/</a:t>
            </a:r>
            <a:r>
              <a:rPr lang="en-US" sz="2400" dirty="0" err="1"/>
              <a:t>Deserializer</a:t>
            </a:r>
            <a:r>
              <a:rPr lang="en-US" sz="2400" dirty="0"/>
              <a:t> - libraries that tell Hive how to interpret data formats.</a:t>
            </a:r>
          </a:p>
          <a:p>
            <a:r>
              <a:rPr lang="en-US" sz="2400" dirty="0"/>
              <a:t>Table Data formats:</a:t>
            </a:r>
          </a:p>
          <a:p>
            <a:pPr lvl="1"/>
            <a:r>
              <a:rPr lang="en-US" sz="2200" dirty="0"/>
              <a:t> Apache Web Logs, </a:t>
            </a:r>
          </a:p>
          <a:p>
            <a:pPr lvl="1"/>
            <a:r>
              <a:rPr lang="en-US" sz="2200" dirty="0"/>
              <a:t> Text, CSV, JSON, ORC, Parquet</a:t>
            </a:r>
          </a:p>
          <a:p>
            <a:r>
              <a:rPr lang="en-US" sz="2400" dirty="0"/>
              <a:t>Optimized for  Columnar Data Formats (Parquet, ORC)</a:t>
            </a:r>
          </a:p>
          <a:p>
            <a:r>
              <a:rPr lang="en-US" sz="2400" dirty="0"/>
              <a:t>Data can also be compressed in GZIP to save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Web interface for testing/debugging</a:t>
            </a:r>
          </a:p>
          <a:p>
            <a:r>
              <a:rPr lang="en-US" sz="2800" dirty="0"/>
              <a:t>Native Java API support (amazon proprietary code)</a:t>
            </a:r>
          </a:p>
          <a:p>
            <a:r>
              <a:rPr lang="en-US" sz="2800" dirty="0"/>
              <a:t>Supports JDBC API (open-source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support for transactions. (This includes any transactions found in Hive or Presto)</a:t>
            </a:r>
          </a:p>
          <a:p>
            <a:r>
              <a:rPr lang="en-US" sz="2800" dirty="0"/>
              <a:t>When you create, update, or delete tables, those operations are guaranteed ACID compliant.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Querying of any data in S3. </a:t>
            </a:r>
          </a:p>
          <a:p>
            <a:r>
              <a:rPr lang="en-US" sz="2400" dirty="0"/>
              <a:t>If latency is not critical and queries can be run in the background</a:t>
            </a:r>
          </a:p>
          <a:p>
            <a:r>
              <a:rPr lang="en-US" sz="2400" dirty="0"/>
              <a:t>For example,  </a:t>
            </a:r>
          </a:p>
          <a:p>
            <a:pPr lvl="1"/>
            <a:r>
              <a:rPr lang="en-US" sz="2200" dirty="0"/>
              <a:t> analyzing log data in S3</a:t>
            </a:r>
          </a:p>
          <a:p>
            <a:pPr lvl="1"/>
            <a:r>
              <a:rPr lang="en-US" sz="2200" dirty="0"/>
              <a:t> analyzing genomics/DNA data </a:t>
            </a:r>
          </a:p>
          <a:p>
            <a:pPr lvl="1"/>
            <a:r>
              <a:rPr lang="en-US" sz="2200" dirty="0"/>
              <a:t> analyzing Facebook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serverless across the stack (you do not want to manage a cluster of servers)</a:t>
            </a:r>
          </a:p>
          <a:p>
            <a:r>
              <a:rPr lang="en-US" sz="2400" dirty="0"/>
              <a:t>API gateway can be used to accept requests which are handled by Lambda which in turn can leverage Athena for queries. </a:t>
            </a:r>
          </a:p>
          <a:p>
            <a:r>
              <a:rPr lang="en-US" sz="2400" dirty="0"/>
              <a:t>The only persistent service used will be S3.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Mix and match AWS services. </a:t>
            </a:r>
          </a:p>
          <a:p>
            <a:r>
              <a:rPr lang="en-US" sz="2400" dirty="0"/>
              <a:t>Use an on demand EMR cluster to process data and dump results to S3. </a:t>
            </a:r>
          </a:p>
          <a:p>
            <a:r>
              <a:rPr lang="en-US" sz="2400" dirty="0"/>
              <a:t>Then use Athena (using SQL queries) to create ad-hoc tables and run reports.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Athena is </a:t>
            </a:r>
            <a:r>
              <a:rPr lang="en-US" sz="2800" dirty="0" err="1"/>
              <a:t>PrestoDB</a:t>
            </a:r>
            <a:r>
              <a:rPr lang="en-US" sz="2800" dirty="0"/>
              <a:t> based</a:t>
            </a:r>
          </a:p>
          <a:p>
            <a:r>
              <a:rPr lang="en-US" sz="2800" dirty="0"/>
              <a:t>Facebook uses </a:t>
            </a:r>
            <a:r>
              <a:rPr lang="en-US" sz="2800" dirty="0" err="1"/>
              <a:t>PrestoDB</a:t>
            </a:r>
            <a:r>
              <a:rPr lang="en-US" sz="2800" dirty="0"/>
              <a:t> for interactive queries against several internal data stores, including their 300PB data warehouse. </a:t>
            </a:r>
          </a:p>
          <a:p>
            <a:r>
              <a:rPr lang="en-US" sz="2800" dirty="0"/>
              <a:t>Over 1,000 Facebook employees use Presto daily to run more than 30,000 queries that in total scan over a petabyte each per 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Optimization Techniques for Athena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2400" dirty="0"/>
              <a:t>Physical Partitioning of your data in S3</a:t>
            </a:r>
          </a:p>
          <a:p>
            <a:pPr lvl="1" fontAlgn="base"/>
            <a:r>
              <a:rPr lang="en-US" sz="2400" dirty="0"/>
              <a:t> Enables to Analyze slice of a data rather than the whole data</a:t>
            </a:r>
          </a:p>
          <a:p>
            <a:pPr fontAlgn="base"/>
            <a:r>
              <a:rPr lang="en-US" sz="2400" dirty="0"/>
              <a:t>Using data compression techniques</a:t>
            </a:r>
          </a:p>
          <a:p>
            <a:pPr fontAlgn="base"/>
            <a:r>
              <a:rPr lang="en-US" sz="2400" dirty="0"/>
              <a:t>Optimize JOIN conditions in queries</a:t>
            </a:r>
          </a:p>
          <a:p>
            <a:pPr fontAlgn="base"/>
            <a:r>
              <a:rPr lang="en-US" sz="2400" dirty="0"/>
              <a:t>Use selected/partitioned columns in your SQL query: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    FROM Table-Name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   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WHERE &lt;partitioned-column-name&gt; = ‘some-value’</a:t>
            </a:r>
            <a:endParaRPr lang="en-US" sz="2200" dirty="0">
              <a:highlight>
                <a:srgbClr val="00FF00"/>
              </a:highlight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21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3" name="Content Placeholder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5BD82E1-5E9B-7098-7CCF-4431A855D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9" y="775063"/>
            <a:ext cx="6035040" cy="3988526"/>
          </a:xfrm>
        </p:spPr>
      </p:pic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80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1. Partition data </a:t>
            </a:r>
            <a:br>
              <a:rPr lang="en-US" sz="2400" dirty="0"/>
            </a:br>
            <a:r>
              <a:rPr lang="en-US" sz="2400" dirty="0"/>
              <a:t>2. Then 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989"/>
            <a:ext cx="7886700" cy="376366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/>
              <a:t>Partitioning your data in S3 using </a:t>
            </a:r>
            <a:r>
              <a:rPr lang="en-US" sz="2400" dirty="0" err="1"/>
              <a:t>PySpark</a:t>
            </a:r>
            <a:endParaRPr lang="en-US" sz="2400" dirty="0"/>
          </a:p>
          <a:p>
            <a:pPr lvl="1" fontAlgn="base"/>
            <a:r>
              <a:rPr lang="en-US" sz="2400" dirty="0"/>
              <a:t> Then, Analyze slice of a data rather than the whole data</a:t>
            </a:r>
          </a:p>
          <a:p>
            <a:pPr fontAlgn="base"/>
            <a:r>
              <a:rPr lang="en-US" sz="2600" dirty="0"/>
              <a:t>For example, you might partition data by</a:t>
            </a:r>
          </a:p>
          <a:p>
            <a:pPr lvl="1" fontAlgn="base"/>
            <a:r>
              <a:rPr lang="en-US" sz="2400" dirty="0"/>
              <a:t> state (AZ, CA, MI, NY, IA, OH, …)</a:t>
            </a:r>
          </a:p>
          <a:p>
            <a:pPr lvl="1" fontAlgn="base"/>
            <a:r>
              <a:rPr lang="en-US" sz="2400" dirty="0"/>
              <a:t> age-group (0-9, 10-19, 20-29, …)</a:t>
            </a:r>
          </a:p>
          <a:p>
            <a:pPr lvl="1" fontAlgn="base"/>
            <a:r>
              <a:rPr lang="en-US" sz="2400" dirty="0"/>
              <a:t> by genomic chromosome (chr1, chr2, chr3, …)</a:t>
            </a:r>
          </a:p>
          <a:p>
            <a:pPr lvl="1" fontAlgn="base"/>
            <a:r>
              <a:rPr lang="en-US" sz="2400" dirty="0"/>
              <a:t> continent (</a:t>
            </a:r>
            <a:r>
              <a:rPr lang="en-US" sz="2400" dirty="0" err="1"/>
              <a:t>North_America</a:t>
            </a:r>
            <a:r>
              <a:rPr lang="en-US" sz="2400" dirty="0"/>
              <a:t>, </a:t>
            </a:r>
            <a:r>
              <a:rPr lang="en-US" sz="2400" dirty="0" err="1"/>
              <a:t>South_America</a:t>
            </a:r>
            <a:r>
              <a:rPr lang="en-US" sz="2400" dirty="0"/>
              <a:t>, Asia, …)</a:t>
            </a:r>
          </a:p>
          <a:p>
            <a:pPr lvl="1" fontAlgn="base"/>
            <a:r>
              <a:rPr lang="en-US" sz="2400" dirty="0"/>
              <a:t> country (USA, CANADA, INDIA, …)</a:t>
            </a:r>
          </a:p>
          <a:p>
            <a:pPr lvl="1" fontAlgn="base"/>
            <a:r>
              <a:rPr lang="en-US" sz="2400" dirty="0"/>
              <a:t> country and state</a:t>
            </a:r>
          </a:p>
          <a:p>
            <a:pPr lvl="1" fontAlgn="base"/>
            <a:r>
              <a:rPr lang="en-US" sz="2400" dirty="0"/>
              <a:t> Year (2000, 2001, 2002, …)</a:t>
            </a:r>
          </a:p>
        </p:txBody>
      </p:sp>
    </p:spTree>
    <p:extLst>
      <p:ext uri="{BB962C8B-B14F-4D97-AF65-F5344CB8AC3E}">
        <p14:creationId xmlns:p14="http://schemas.microsoft.com/office/powerpoint/2010/main" val="2419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Partition data Then Analyze slice of a data: Steps?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1. Create 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DF(col-1, col-2, col-3, …)</a:t>
            </a:r>
          </a:p>
          <a:p>
            <a:pPr marL="0" indent="0" fontAlgn="base">
              <a:buNone/>
            </a:pPr>
            <a:r>
              <a:rPr lang="en-US" sz="2600" dirty="0"/>
              <a:t>2. Understand your SQL queries where you will use the SQL’s  </a:t>
            </a:r>
          </a:p>
          <a:p>
            <a:pPr marL="0" indent="0" fontAlgn="base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WHERE col-2 = ‘some-value`</a:t>
            </a:r>
          </a:p>
          <a:p>
            <a:pPr marL="0" indent="0" fontAlgn="base">
              <a:buNone/>
            </a:pPr>
            <a:r>
              <a:rPr lang="en-US" sz="2600" dirty="0"/>
              <a:t>3. Then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 becomes a candidate for partitioning</a:t>
            </a:r>
          </a:p>
          <a:p>
            <a:pPr marL="0" indent="0" fontAlgn="base">
              <a:buNone/>
            </a:pPr>
            <a:r>
              <a:rPr lang="en-US" sz="2600" dirty="0"/>
              <a:t>4. Save Partitioned DF into S3 (partitioned by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)</a:t>
            </a:r>
          </a:p>
          <a:p>
            <a:pPr marL="0" indent="0" fontAlgn="base">
              <a:buNone/>
            </a:pPr>
            <a:r>
              <a:rPr lang="en-US" sz="2600" dirty="0"/>
              <a:t>5. Create your Table (as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Table-Name</a:t>
            </a:r>
            <a:r>
              <a:rPr lang="en-US" sz="2600" dirty="0"/>
              <a:t>) pointing to S3 </a:t>
            </a:r>
          </a:p>
          <a:p>
            <a:pPr marL="0" indent="0" fontAlgn="base">
              <a:buNone/>
            </a:pPr>
            <a:r>
              <a:rPr lang="en-US" sz="2600" dirty="0"/>
              <a:t>6. Load Partitions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(MSCK REPAIR Table-Name)</a:t>
            </a:r>
          </a:p>
          <a:p>
            <a:pPr lvl="1"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only adds partitions to metadata</a:t>
            </a:r>
          </a:p>
          <a:p>
            <a:pPr marL="0" indent="0" fontAlgn="base">
              <a:buNone/>
            </a:pPr>
            <a:r>
              <a:rPr lang="en-US" sz="2600" dirty="0"/>
              <a:t>7. 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SELECT … FROM Table-Name 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    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</a:rPr>
              <a:t>WHERE</a:t>
            </a:r>
            <a:r>
              <a:rPr lang="en-US" sz="2400" dirty="0">
                <a:latin typeface="Courier" pitchFamily="2" charset="0"/>
              </a:rPr>
              <a:t> col-2 = ‘some-value’</a:t>
            </a:r>
          </a:p>
        </p:txBody>
      </p:sp>
    </p:spTree>
    <p:extLst>
      <p:ext uri="{BB962C8B-B14F-4D97-AF65-F5344CB8AC3E}">
        <p14:creationId xmlns:p14="http://schemas.microsoft.com/office/powerpoint/2010/main" val="142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Let DF be a Spark DataFrame representing your data</a:t>
            </a:r>
          </a:p>
          <a:p>
            <a:pPr fontAlgn="base"/>
            <a:r>
              <a:rPr lang="en-US" sz="2400" dirty="0"/>
              <a:t>Partitioning your data (DF) in S3</a:t>
            </a:r>
          </a:p>
          <a:p>
            <a:pPr lvl="1" fontAlgn="base"/>
            <a:r>
              <a:rPr lang="en-US" sz="2400" dirty="0"/>
              <a:t> Analyze slice of a data rather than the whole data</a:t>
            </a:r>
          </a:p>
          <a:p>
            <a:pPr fontAlgn="base"/>
            <a:r>
              <a:rPr lang="en-US" sz="2600" dirty="0"/>
              <a:t>Let’s consider some data in 7 continents:</a:t>
            </a:r>
          </a:p>
          <a:p>
            <a:pPr marL="0" indent="0" fontAlgn="base">
              <a:buNone/>
            </a:pPr>
            <a:r>
              <a:rPr lang="en-US" sz="2600" dirty="0"/>
              <a:t>  </a:t>
            </a:r>
            <a:r>
              <a:rPr lang="en-US" sz="2600" dirty="0">
                <a:highlight>
                  <a:srgbClr val="00FF00"/>
                </a:highlight>
              </a:rPr>
              <a:t>DF = (continent, country, city, temperature)</a:t>
            </a:r>
          </a:p>
          <a:p>
            <a:pPr fontAlgn="base"/>
            <a:r>
              <a:rPr lang="en-US" sz="2600" dirty="0"/>
              <a:t> Two obvious data partitioning can be done by:</a:t>
            </a:r>
          </a:p>
          <a:p>
            <a:pPr lvl="1" fontAlgn="base"/>
            <a:r>
              <a:rPr lang="en-US" sz="2400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&lt;continent&gt;, and </a:t>
            </a:r>
          </a:p>
          <a:p>
            <a:pPr lvl="1"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&lt;country&gt;</a:t>
            </a:r>
          </a:p>
        </p:txBody>
      </p:sp>
    </p:spTree>
    <p:extLst>
      <p:ext uri="{BB962C8B-B14F-4D97-AF65-F5344CB8AC3E}">
        <p14:creationId xmlns:p14="http://schemas.microsoft.com/office/powerpoint/2010/main" val="8150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sample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u="sng" dirty="0"/>
              <a:t>Sample data: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819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Partition by &lt;continent&gt;: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Spark DataFrame)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assume that our SQL queries will be like: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from Table-Name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continent = ‘some-continent-name`;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save to S3: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(‘continent`).save(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`country`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`continent` string 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7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102774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380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875076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&lt;country=USA&gt;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&lt;country=CANADA&gt;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&lt;country=Australia&gt;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75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Partition by &lt;continent&gt; and &lt;country&gt; 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Spark DataFrame)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/data/continents2/'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(`continent`, `country`)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Amazon Athena?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Amazon Athena is an interactive SQL query service </a:t>
            </a:r>
          </a:p>
          <a:p>
            <a:r>
              <a:rPr lang="en-US" sz="2400" dirty="0"/>
              <a:t>Analyze data in Amazon S3 using standard SQL</a:t>
            </a:r>
          </a:p>
          <a:p>
            <a:r>
              <a:rPr lang="en-US" sz="2400" dirty="0"/>
              <a:t>Athena is serverless:</a:t>
            </a:r>
          </a:p>
          <a:p>
            <a:pPr lvl="1"/>
            <a:r>
              <a:rPr lang="en-US" sz="2200" dirty="0"/>
              <a:t> No cluster setup is required</a:t>
            </a:r>
          </a:p>
          <a:p>
            <a:pPr lvl="1"/>
            <a:r>
              <a:rPr lang="en-US" sz="2200" dirty="0"/>
              <a:t> There is no infrastructure to manage, and </a:t>
            </a:r>
          </a:p>
          <a:p>
            <a:pPr lvl="1"/>
            <a:r>
              <a:rPr lang="en-US" sz="2200" dirty="0"/>
              <a:t> You pay only for the SQL queries that you run (Pay-per-Query)</a:t>
            </a:r>
          </a:p>
          <a:p>
            <a:r>
              <a:rPr lang="en-US" sz="2400" dirty="0"/>
              <a:t>Athena is easy to use:</a:t>
            </a:r>
          </a:p>
          <a:p>
            <a:pPr lvl="1"/>
            <a:r>
              <a:rPr lang="en-US" sz="2200" dirty="0"/>
              <a:t> Simply point to your data in Amazon S3, </a:t>
            </a:r>
          </a:p>
          <a:p>
            <a:pPr lvl="1"/>
            <a:r>
              <a:rPr lang="en-US" sz="2200" dirty="0"/>
              <a:t> Define the schema (create Table), and </a:t>
            </a:r>
          </a:p>
          <a:p>
            <a:pPr lvl="1"/>
            <a:r>
              <a:rPr lang="en-US" sz="2200" dirty="0"/>
              <a:t> Start querying Table by using standard SQL. </a:t>
            </a:r>
          </a:p>
          <a:p>
            <a:pPr lvl="1"/>
            <a:r>
              <a:rPr lang="en-US" sz="2200" dirty="0"/>
              <a:t> Most results are delivered within seconds.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8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continents2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`continent` string,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`country` string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2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AND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country = ‘USA’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&gt;/&lt;country=USA&gt;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45814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Whole Data Analysis: all folders will be scanned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All the data folders will be scanned for SQL query/analysis since partitioning columns are not used by the WHERE clause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there is no SQL’s WHERE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caluse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a query, the entire data set will be scanned.</a:t>
            </a:r>
          </a:p>
        </p:txBody>
      </p:sp>
    </p:spTree>
    <p:extLst>
      <p:ext uri="{BB962C8B-B14F-4D97-AF65-F5344CB8AC3E}">
        <p14:creationId xmlns:p14="http://schemas.microsoft.com/office/powerpoint/2010/main" val="1697196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DCB9-E143-494A-ABFD-63C451D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</a:t>
            </a:r>
            <a:r>
              <a:rPr lang="en-US"/>
              <a:t>Amazon Athena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5BF9-F69E-6F45-B447-4CB7A730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141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7" name="Content Placeholder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C5DBF592-EEBD-DFB1-E8A5-102DFDE5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687976"/>
            <a:ext cx="5826034" cy="4093029"/>
          </a:xfrm>
        </p:spPr>
      </p:pic>
    </p:spTree>
    <p:extLst>
      <p:ext uri="{BB962C8B-B14F-4D97-AF65-F5344CB8AC3E}">
        <p14:creationId xmlns:p14="http://schemas.microsoft.com/office/powerpoint/2010/main" val="9268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Athena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Amazon Athena User’s Guide</a:t>
            </a:r>
            <a:endParaRPr lang="en-US" sz="2800" dirty="0"/>
          </a:p>
          <a:p>
            <a:pPr lvl="1"/>
            <a:r>
              <a:rPr lang="en-US" sz="22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/pdfs/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/latest/ug/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athena-ug.pdf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Amazon Athena API Reference</a:t>
            </a:r>
            <a:endParaRPr lang="en-US" sz="28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/pdfs/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athena-api.pdf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Serverless interactive SQL query service</a:t>
            </a:r>
          </a:p>
          <a:p>
            <a:r>
              <a:rPr lang="en-US" sz="2800" dirty="0"/>
              <a:t>Based on </a:t>
            </a:r>
            <a:r>
              <a:rPr lang="en-US" sz="2800" dirty="0" err="1"/>
              <a:t>PrestoDB</a:t>
            </a:r>
            <a:r>
              <a:rPr lang="en-US" sz="2800" dirty="0"/>
              <a:t> (Facebook) implementation</a:t>
            </a:r>
          </a:p>
          <a:p>
            <a:r>
              <a:rPr lang="en-US" sz="2800" dirty="0"/>
              <a:t>Works on data stored in S3</a:t>
            </a:r>
          </a:p>
          <a:p>
            <a:r>
              <a:rPr lang="en-US" sz="2800" dirty="0"/>
              <a:t>But is still quite fast</a:t>
            </a:r>
          </a:p>
          <a:p>
            <a:r>
              <a:rPr lang="en-US" sz="2800" dirty="0"/>
              <a:t>Using Java, Queries can be done by JDBC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/>
          </a:bodyPr>
          <a:lstStyle/>
          <a:p>
            <a:r>
              <a:rPr lang="en-US" sz="2400" dirty="0"/>
              <a:t>Uses Apache Hive Data definition language (DDL)</a:t>
            </a:r>
          </a:p>
          <a:p>
            <a:r>
              <a:rPr lang="en-US" sz="2400" dirty="0"/>
              <a:t>Supports ANSI SQL</a:t>
            </a:r>
          </a:p>
          <a:p>
            <a:r>
              <a:rPr lang="en-US" sz="2400" dirty="0"/>
              <a:t>Pay by Query as you go model </a:t>
            </a:r>
          </a:p>
          <a:p>
            <a:r>
              <a:rPr lang="en-US" sz="2400" dirty="0"/>
              <a:t>Charges based on data scanned by the SQL query </a:t>
            </a:r>
          </a:p>
          <a:p>
            <a:r>
              <a:rPr lang="en-US" sz="2400" dirty="0"/>
              <a:t>5$ per TB of data scanned</a:t>
            </a:r>
          </a:p>
          <a:p>
            <a:r>
              <a:rPr lang="en-US" sz="2400" dirty="0"/>
              <a:t>No charge for creating tables</a:t>
            </a:r>
          </a:p>
          <a:p>
            <a:r>
              <a:rPr lang="en-US" sz="2400" dirty="0"/>
              <a:t>S3 costs are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503320C4-805B-375A-0C19-D517732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51" y="1026694"/>
            <a:ext cx="5843452" cy="3083751"/>
          </a:xfrm>
        </p:spPr>
      </p:pic>
    </p:spTree>
    <p:extLst>
      <p:ext uri="{BB962C8B-B14F-4D97-AF65-F5344CB8AC3E}">
        <p14:creationId xmlns:p14="http://schemas.microsoft.com/office/powerpoint/2010/main" val="22101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Athena – Web-based Query Editor </a:t>
            </a:r>
            <a:r>
              <a:rPr lang="en-US" sz="2700" dirty="0"/>
              <a:t>(for testing/debugging)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29DF-C870-DFD8-B9F5-0CE89410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Amazon Athena Web panel </a:t>
            </a:r>
            <a:r>
              <a:rPr lang="en-US" sz="2400" dirty="0"/>
              <a:t>(next slide):</a:t>
            </a:r>
            <a:endParaRPr lang="en-US" sz="3600" dirty="0"/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Left side</a:t>
            </a:r>
            <a:r>
              <a:rPr lang="en-US" sz="3200" dirty="0"/>
              <a:t>: Database and tables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Top Right side</a:t>
            </a:r>
            <a:r>
              <a:rPr lang="en-US" sz="3200" dirty="0"/>
              <a:t>: SQL Query Editor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Bottom Right side</a:t>
            </a:r>
            <a:r>
              <a:rPr lang="en-US" sz="3200" dirty="0"/>
              <a:t>: Results of SQL Query</a:t>
            </a:r>
          </a:p>
        </p:txBody>
      </p:sp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6726</TotalTime>
  <Words>1674</Words>
  <Application>Microsoft Macintosh PowerPoint</Application>
  <PresentationFormat>On-screen Show (16:9)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Introduction to Amazon Athena</vt:lpstr>
      <vt:lpstr>What is Amazon Athena?</vt:lpstr>
      <vt:lpstr>What is Amazon Athena?</vt:lpstr>
      <vt:lpstr>What is Amazon Athena?</vt:lpstr>
      <vt:lpstr>Amazon Athena Documentation</vt:lpstr>
      <vt:lpstr>Athena - Basics</vt:lpstr>
      <vt:lpstr>Athena - Basics</vt:lpstr>
      <vt:lpstr>Athena - Basics</vt:lpstr>
      <vt:lpstr>Athena – Web-based Query Editor (for testing/debugging)</vt:lpstr>
      <vt:lpstr>Athena – Web-based Query Editor (for testing/debugging)</vt:lpstr>
      <vt:lpstr>Athena Concepts</vt:lpstr>
      <vt:lpstr>Athena Concepts</vt:lpstr>
      <vt:lpstr>Athena API</vt:lpstr>
      <vt:lpstr>Athena Limitations</vt:lpstr>
      <vt:lpstr>Athena Use Cases</vt:lpstr>
      <vt:lpstr>Athena Use Cases</vt:lpstr>
      <vt:lpstr>Athena Use Cases</vt:lpstr>
      <vt:lpstr>Athena Use Cases</vt:lpstr>
      <vt:lpstr>Optimization Techniques for Athena</vt:lpstr>
      <vt:lpstr>1. Partition data  2. Then Analyze slice of a data rather than the whole data</vt:lpstr>
      <vt:lpstr>Partition data Then Analyze slice of a data: Steps?</vt:lpstr>
      <vt:lpstr>Analyze slice of a data rather than the whole data</vt:lpstr>
      <vt:lpstr>Analyze slice of data:  sample data</vt:lpstr>
      <vt:lpstr>Analyze slice of data:  Partition by &lt;continent&gt;</vt:lpstr>
      <vt:lpstr>Analyze slice of data:  Partition by &lt;continent&gt;: PySpark</vt:lpstr>
      <vt:lpstr>Analyze slice of data:  Create Table</vt:lpstr>
      <vt:lpstr>Analyze slice of data:  Partition by &lt;continent&gt;</vt:lpstr>
      <vt:lpstr>Partition by &lt;continent&gt; and &lt;country&gt;</vt:lpstr>
      <vt:lpstr>Partition by &lt;continent&gt; and &lt;country&gt; : PySpark</vt:lpstr>
      <vt:lpstr>Analyze slice of data:  Create Table</vt:lpstr>
      <vt:lpstr>Partition by &lt;continent&gt; and &lt;country&gt;</vt:lpstr>
      <vt:lpstr>Whole Data Analysis: all folders will be scanned</vt:lpstr>
      <vt:lpstr>Live Demo: Amazon Athena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56</cp:revision>
  <dcterms:created xsi:type="dcterms:W3CDTF">2019-11-25T23:29:35Z</dcterms:created>
  <dcterms:modified xsi:type="dcterms:W3CDTF">2023-06-01T02:08:22Z</dcterms:modified>
</cp:coreProperties>
</file>